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6" roundtripDataSignature="AMtx7mgytWwr/8/PcnQ9OSuYpXNCJ+Nl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10" Type="http://schemas.openxmlformats.org/officeDocument/2006/relationships/image" Target="../media/image1.png"/><Relationship Id="rId9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7.png"/><Relationship Id="rId7" Type="http://schemas.openxmlformats.org/officeDocument/2006/relationships/image" Target="../media/image2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F73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0" y="994384"/>
            <a:ext cx="12192000" cy="58635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786799" y="99250"/>
            <a:ext cx="910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CA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Failure Modes in Generative AI through Optical Illusion Interpretation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786809" y="453386"/>
            <a:ext cx="8618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CA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Laya Yashwant Rathod, Sandra Liz Sunny, Julio Garza Lopez, Nossaiba Kheiri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CA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Supervised by: Dr. Ali Hirsa, Miao Wang and Gary Kazantsev (Bloomberg)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19399" y="1066138"/>
            <a:ext cx="3289200" cy="55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CA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Abstract</a:t>
            </a:r>
            <a:r>
              <a:rPr b="0" i="0" lang="en-CA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Optical illusions expose gaps between human perception and AI interpretation, making them powerful probes for semantic alignment.</a:t>
            </a:r>
            <a:r>
              <a:rPr b="0" i="0" lang="en-C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studied how large language models (LLMs) interpret illusions, using similarity metrics, regression analysis, and explainability tools. Our findings reveal </a:t>
            </a:r>
            <a:r>
              <a:rPr b="1" i="0" lang="en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systematic failure modes </a:t>
            </a:r>
            <a:r>
              <a:rPr b="0" i="0" lang="en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highlight fundamental blind spots in multimodal AI systems.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CA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Methodology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1" i="0" lang="en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Dataset Expansion</a:t>
            </a:r>
            <a:r>
              <a:rPr b="0" i="0" lang="en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130 → 806 illusions (IllusionVQA + diffusion-generated). Each paired with human and AI-written descriptions.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1" i="0" lang="en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Cross-Model Validation</a:t>
            </a:r>
            <a:r>
              <a:rPr b="0" i="0" lang="en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Evaluated ChatGPT, Claude, Gemini, Grok.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1" i="0" lang="en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Similarity Metrics</a:t>
            </a:r>
            <a:r>
              <a:rPr b="0" i="0" lang="en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CLIP, BERT, Word2Vec, GloVe.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1" i="0" lang="en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Statistical Analysis</a:t>
            </a:r>
            <a:r>
              <a:rPr b="0" i="0" lang="en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Paired t-tests, Levene’s tests, Cohen’s 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1" i="0" lang="en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Regression Analysis</a:t>
            </a:r>
            <a:r>
              <a:rPr b="0" i="0" lang="en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Visual features (perspective, contrast, abstraction, motion, edge density, entropy, symmetry, color contrast, texture variance).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1" i="0" lang="en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Explainability: </a:t>
            </a:r>
            <a:r>
              <a:rPr b="0" i="0" lang="en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LIME-based importance maps identified regions driving model interpretations.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4330432" y="1112654"/>
            <a:ext cx="3653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CA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0" i="0" lang="en-CA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8227429" y="5529145"/>
            <a:ext cx="37821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CA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Generative AI shows </a:t>
            </a:r>
            <a:r>
              <a:rPr b="1" i="0" lang="en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systematic interpretive blind spots</a:t>
            </a:r>
            <a:r>
              <a:rPr b="0" i="0" lang="en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Failures stem from visual complexity, ambiguity, and bias, with no model consistently robust across metrics.</a:t>
            </a:r>
            <a:r>
              <a:rPr b="0" i="0" lang="en-C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Optical illusions thus serve as an effective testbed for revealing weaknesses in AI perception and interpretation.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72101" y="6610884"/>
            <a:ext cx="94866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1" lang="en-CA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Keywords:</a:t>
            </a:r>
            <a:r>
              <a:rPr b="0" i="1" lang="en-CA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Generative AI, Semantic Similarity, Optical Illusions, LIME, ChatGPT, Diffusion Models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" name="Google Shape;96;p1"/>
          <p:cNvGrpSpPr/>
          <p:nvPr/>
        </p:nvGrpSpPr>
        <p:grpSpPr>
          <a:xfrm>
            <a:off x="3362792" y="1263055"/>
            <a:ext cx="5230600" cy="1629261"/>
            <a:chOff x="3299614" y="1263075"/>
            <a:chExt cx="5705901" cy="1744764"/>
          </a:xfrm>
        </p:grpSpPr>
        <p:pic>
          <p:nvPicPr>
            <p:cNvPr id="97" name="Google Shape;97;p1"/>
            <p:cNvPicPr preferRelativeResize="0"/>
            <p:nvPr/>
          </p:nvPicPr>
          <p:blipFill rotWithShape="1">
            <a:blip r:embed="rId3">
              <a:alphaModFix/>
            </a:blip>
            <a:srcRect b="0" l="0" r="59438" t="0"/>
            <a:stretch/>
          </p:blipFill>
          <p:spPr>
            <a:xfrm>
              <a:off x="3299614" y="1263075"/>
              <a:ext cx="2215020" cy="17447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"/>
            <p:cNvPicPr preferRelativeResize="0"/>
            <p:nvPr/>
          </p:nvPicPr>
          <p:blipFill rotWithShape="1">
            <a:blip r:embed="rId4">
              <a:alphaModFix/>
            </a:blip>
            <a:srcRect b="0" l="0" r="0" t="16826"/>
            <a:stretch/>
          </p:blipFill>
          <p:spPr>
            <a:xfrm>
              <a:off x="5849932" y="1414544"/>
              <a:ext cx="3155583" cy="15862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1"/>
            <p:cNvSpPr/>
            <p:nvPr/>
          </p:nvSpPr>
          <p:spPr>
            <a:xfrm>
              <a:off x="5543481" y="1864819"/>
              <a:ext cx="337500" cy="246900"/>
            </a:xfrm>
            <a:prstGeom prst="rightArrow">
              <a:avLst>
                <a:gd fmla="val 35700" name="adj1"/>
                <a:gd fmla="val 40434" name="adj2"/>
              </a:avLst>
            </a:prstGeom>
            <a:solidFill>
              <a:srgbClr val="00206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Google Shape;100;p1"/>
          <p:cNvSpPr txBox="1"/>
          <p:nvPr/>
        </p:nvSpPr>
        <p:spPr>
          <a:xfrm>
            <a:off x="3346912" y="1097670"/>
            <a:ext cx="366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CA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Quantitative Interpretability Experiments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59651" y="99251"/>
            <a:ext cx="624225" cy="624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" name="Google Shape;102;p1"/>
          <p:cNvGrpSpPr/>
          <p:nvPr/>
        </p:nvGrpSpPr>
        <p:grpSpPr>
          <a:xfrm>
            <a:off x="8337791" y="2772048"/>
            <a:ext cx="3446074" cy="2687588"/>
            <a:chOff x="8337791" y="2803580"/>
            <a:chExt cx="3446074" cy="2687588"/>
          </a:xfrm>
        </p:grpSpPr>
        <p:pic>
          <p:nvPicPr>
            <p:cNvPr id="103" name="Google Shape;103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337791" y="3077761"/>
              <a:ext cx="3446074" cy="10979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337791" y="4427209"/>
              <a:ext cx="3309520" cy="10639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Google Shape;105;p1"/>
            <p:cNvSpPr txBox="1"/>
            <p:nvPr/>
          </p:nvSpPr>
          <p:spPr>
            <a:xfrm>
              <a:off x="9273629" y="2803580"/>
              <a:ext cx="15696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1" lang="en-CA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Failed Interpretation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"/>
            <p:cNvSpPr txBox="1"/>
            <p:nvPr/>
          </p:nvSpPr>
          <p:spPr>
            <a:xfrm>
              <a:off x="9227761" y="4216438"/>
              <a:ext cx="17292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1" lang="en-CA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Successful Interpretation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" name="Google Shape;107;p1"/>
          <p:cNvSpPr txBox="1"/>
          <p:nvPr/>
        </p:nvSpPr>
        <p:spPr>
          <a:xfrm>
            <a:off x="8656809" y="1143802"/>
            <a:ext cx="31863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CA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en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Variability</a:t>
            </a:r>
            <a:r>
              <a:rPr b="0" i="0" lang="en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diffusion-generated outputs.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Inherent </a:t>
            </a:r>
            <a:r>
              <a:rPr b="1" i="0" lang="en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ambiguity</a:t>
            </a:r>
            <a:r>
              <a:rPr b="0" i="0" lang="en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illusions (multiple valid interpretations).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Manual annotation of 800+ images was time-intensive.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en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computational demands </a:t>
            </a:r>
            <a:r>
              <a:rPr b="0" i="0" lang="en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LIME prevented scaling to the full dataset.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1"/>
          <p:cNvPicPr preferRelativeResize="0"/>
          <p:nvPr/>
        </p:nvPicPr>
        <p:blipFill rotWithShape="1">
          <a:blip r:embed="rId8">
            <a:alphaModFix/>
          </a:blip>
          <a:srcRect b="3601" l="5726" r="7894" t="6566"/>
          <a:stretch/>
        </p:blipFill>
        <p:spPr>
          <a:xfrm>
            <a:off x="3769533" y="2851511"/>
            <a:ext cx="4214523" cy="3655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06462" y="99250"/>
            <a:ext cx="810625" cy="453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27175" y="631935"/>
            <a:ext cx="1480301" cy="283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"/>
          <p:cNvSpPr txBox="1"/>
          <p:nvPr/>
        </p:nvSpPr>
        <p:spPr>
          <a:xfrm>
            <a:off x="11189173" y="673325"/>
            <a:ext cx="565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CA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Report</a:t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2025-05-18T19:47:07Z</dcterms:created>
  <dc:creator>Julio Garza Lopez</dc:creator>
</cp:coreProperties>
</file>