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Lato Black" panose="020F0502020204030203" pitchFamily="34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4" d="100"/>
          <a:sy n="164" d="100"/>
        </p:scale>
        <p:origin x="104" y="2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7ef815e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157ef815e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4fba0bcd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4fba0bcd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4fba0bcd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4fba0bcd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4fba0bcd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44fba0bcd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4fba0bcd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44fba0bcd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4fba0bcd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4fba0bcd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4fba0bcd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4fba0bcd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146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4fba0bcd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44fba0bcd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2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acf2e1a26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acf2e1a26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4fba0bc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4fba0bc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4fba0bcd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4fba0bcd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4fba0bcd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4fba0bcd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4fba0bc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4fba0bcd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4fba0bcd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4fba0bcd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4fba0bcd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4fba0bcd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4fba0bcd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44fba0bcd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6700" y="-31900"/>
            <a:ext cx="9271575" cy="52152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●"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○"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■"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●"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○"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■"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●"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○"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■"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25" y="4722175"/>
            <a:ext cx="941001" cy="2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16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 rotWithShape="1">
          <a:blip r:embed="rId2">
            <a:alphaModFix/>
          </a:blip>
          <a:srcRect t="34870" b="33547"/>
          <a:stretch/>
        </p:blipFill>
        <p:spPr>
          <a:xfrm>
            <a:off x="8038225" y="4689600"/>
            <a:ext cx="952250" cy="300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/>
          <p:nvPr/>
        </p:nvSpPr>
        <p:spPr>
          <a:xfrm>
            <a:off x="1847275" y="506425"/>
            <a:ext cx="6688500" cy="1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i="1">
                <a:solidFill>
                  <a:srgbClr val="80298F"/>
                </a:solidFill>
              </a:rPr>
              <a:t>Beacon Platform: The Future of Financial Markets on the Cloud</a:t>
            </a:r>
            <a:endParaRPr sz="3400" b="1" i="1">
              <a:solidFill>
                <a:srgbClr val="80298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1D1C1D"/>
                </a:solidFill>
                <a:highlight>
                  <a:srgbClr val="FFFFFF"/>
                </a:highlight>
              </a:rPr>
              <a:t>Next generation quant technology, elastic cloud infrastructure, and front office applications give financial services firms the flexibility, security, and scale they need to gain a competitive edge.</a:t>
            </a:r>
            <a:endParaRPr sz="2500" b="1" i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</a:endParaRPr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3">
            <a:alphaModFix/>
          </a:blip>
          <a:srcRect l="26002"/>
          <a:stretch/>
        </p:blipFill>
        <p:spPr>
          <a:xfrm rot="5400000" flipH="1">
            <a:off x="-1778075" y="1754150"/>
            <a:ext cx="5159450" cy="16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 1">
  <p:cSld name="CUSTOM_16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 rotWithShape="1">
          <a:blip r:embed="rId2">
            <a:alphaModFix/>
          </a:blip>
          <a:srcRect t="34870" b="33547"/>
          <a:stretch/>
        </p:blipFill>
        <p:spPr>
          <a:xfrm>
            <a:off x="8038225" y="4689600"/>
            <a:ext cx="952250" cy="3007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2"/>
          <p:cNvSpPr txBox="1"/>
          <p:nvPr/>
        </p:nvSpPr>
        <p:spPr>
          <a:xfrm>
            <a:off x="1847275" y="506425"/>
            <a:ext cx="6688500" cy="1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i="1">
                <a:solidFill>
                  <a:srgbClr val="80298F"/>
                </a:solidFill>
              </a:rPr>
              <a:t>Beacon Platform: The Future of Financial Markets on the Cloud</a:t>
            </a:r>
            <a:endParaRPr sz="3400" b="1" i="1">
              <a:solidFill>
                <a:srgbClr val="80298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1D1C1D"/>
                </a:solidFill>
                <a:highlight>
                  <a:srgbClr val="FFFFFF"/>
                </a:highlight>
              </a:rPr>
              <a:t>Next generation quant technology, elastic cloud infrastructure, and front office applications give financial services firms the flexibility, security, and scale they need to gain a competitive edge.</a:t>
            </a:r>
            <a:endParaRPr sz="2500" b="1" i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</a:endParaRPr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795463" y="1763562"/>
            <a:ext cx="5163676" cy="16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no logo">
  <p:cSld name="CUSTOM_17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6700" y="-31900"/>
            <a:ext cx="9271575" cy="521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no logo 2">
  <p:cSld name="CUSTOM_17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/>
          <p:cNvPicPr preferRelativeResize="0"/>
          <p:nvPr/>
        </p:nvPicPr>
        <p:blipFill rotWithShape="1">
          <a:blip r:embed="rId2">
            <a:alphaModFix/>
          </a:blip>
          <a:srcRect l="5836" r="666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CUSTOM_17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 l="5836" r="666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25" y="4722175"/>
            <a:ext cx="941001" cy="2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6700" y="-31900"/>
            <a:ext cx="9257400" cy="52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2" name="Google Shape;2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25" y="4722175"/>
            <a:ext cx="941001" cy="2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050" y="-55825"/>
            <a:ext cx="9243249" cy="524717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6" name="Google Shape;2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25" y="4722175"/>
            <a:ext cx="941001" cy="2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b="1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b="1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 b="1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b="1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b="1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 b="1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b="1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b="1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30" name="Google Shape;30;p8"/>
          <p:cNvPicPr preferRelativeResize="0"/>
          <p:nvPr/>
        </p:nvPicPr>
        <p:blipFill rotWithShape="1">
          <a:blip r:embed="rId2">
            <a:alphaModFix/>
          </a:blip>
          <a:srcRect t="34870" b="33547"/>
          <a:stretch/>
        </p:blipFill>
        <p:spPr>
          <a:xfrm>
            <a:off x="8038225" y="4689600"/>
            <a:ext cx="952250" cy="3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795463" y="1763562"/>
            <a:ext cx="5163676" cy="16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b="1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20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35" name="Google Shape;35;p9"/>
          <p:cNvPicPr preferRelativeResize="0"/>
          <p:nvPr/>
        </p:nvPicPr>
        <p:blipFill rotWithShape="1">
          <a:blip r:embed="rId2">
            <a:alphaModFix/>
          </a:blip>
          <a:srcRect t="34870" b="33547"/>
          <a:stretch/>
        </p:blipFill>
        <p:spPr>
          <a:xfrm>
            <a:off x="8038225" y="4689600"/>
            <a:ext cx="952250" cy="3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9"/>
          <p:cNvPicPr preferRelativeResize="0"/>
          <p:nvPr/>
        </p:nvPicPr>
        <p:blipFill rotWithShape="1">
          <a:blip r:embed="rId3">
            <a:alphaModFix/>
          </a:blip>
          <a:srcRect l="26002"/>
          <a:stretch/>
        </p:blipFill>
        <p:spPr>
          <a:xfrm rot="5400000" flipH="1">
            <a:off x="-1782838" y="1758912"/>
            <a:ext cx="5159450" cy="162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0"/>
          <p:cNvPicPr preferRelativeResize="0"/>
          <p:nvPr/>
        </p:nvPicPr>
        <p:blipFill rotWithShape="1">
          <a:blip r:embed="rId2">
            <a:alphaModFix/>
          </a:blip>
          <a:srcRect t="34870" b="33547"/>
          <a:stretch/>
        </p:blipFill>
        <p:spPr>
          <a:xfrm>
            <a:off x="8038225" y="4689600"/>
            <a:ext cx="952250" cy="3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0"/>
          <p:cNvPicPr preferRelativeResize="0"/>
          <p:nvPr/>
        </p:nvPicPr>
        <p:blipFill rotWithShape="1">
          <a:blip r:embed="rId3">
            <a:alphaModFix/>
          </a:blip>
          <a:srcRect t="40359" b="25048"/>
          <a:stretch/>
        </p:blipFill>
        <p:spPr>
          <a:xfrm>
            <a:off x="0" y="0"/>
            <a:ext cx="9144000" cy="9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313025" y="189109"/>
            <a:ext cx="85206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52450" y="1254375"/>
            <a:ext cx="8481300" cy="20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2.0304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">
            <a:off x="6384850" y="2958676"/>
            <a:ext cx="2929574" cy="2309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275" y="3271875"/>
            <a:ext cx="4805749" cy="10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277650" y="4521400"/>
            <a:ext cx="50616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Lato Black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7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Future of Financial Markets on the Cloud</a:t>
            </a:r>
            <a:endParaRPr sz="1700" b="1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Lato Black"/>
              <a:buNone/>
            </a:pPr>
            <a:r>
              <a:rPr lang="en" sz="3600" b="1" i="0" u="none" strike="noStrike" cap="non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66450" y="32325"/>
            <a:ext cx="75753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Deep Hedging and Heat Rate Options</a:t>
            </a:r>
            <a:endParaRPr sz="6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Mark Higgins, Co-Founder &amp; CAO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Risk Neutral Limit</a:t>
            </a: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1835700" y="649375"/>
            <a:ext cx="3201000" cy="44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●"/>
            </a:pPr>
            <a:r>
              <a:rPr lang="en" sz="1100">
                <a:solidFill>
                  <a:schemeClr val="dk1"/>
                </a:solidFill>
              </a:rPr>
              <a:t>Useful to look at histograms of realized PNL to understand better what the deep hedger does compared to the theoretical Black-Scholes limit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●"/>
            </a:pPr>
            <a:r>
              <a:rPr lang="en" sz="1100">
                <a:solidFill>
                  <a:schemeClr val="dk1"/>
                </a:solidFill>
              </a:rPr>
              <a:t>Not continuous hedging – this example has 20 time steps in 0.25y option lifetime – so PNL distribution is not a delta function even in the Black-Scholes limit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●"/>
            </a:pPr>
            <a:r>
              <a:rPr lang="en" sz="1100">
                <a:solidFill>
                  <a:schemeClr val="dk1"/>
                </a:solidFill>
              </a:rPr>
              <a:t>PNL distribution for a short option, so mean PNL is the negative of the risk neutral midmarket price of the option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●"/>
            </a:pPr>
            <a:r>
              <a:rPr lang="en" sz="1100">
                <a:solidFill>
                  <a:schemeClr val="dk1"/>
                </a:solidFill>
              </a:rPr>
              <a:t>Blue bars are the deep hedger results, green are Black-Scholes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1100">
                <a:solidFill>
                  <a:schemeClr val="dk1"/>
                </a:solidFill>
              </a:rPr>
              <a:t>Deep hedger PNLs have a slightly larger standard deviation but quite close to theoretical limit in this example</a:t>
            </a:r>
            <a:endParaRPr sz="900"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100" y="865325"/>
            <a:ext cx="3802501" cy="312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Extending to Transaction Costs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10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Now we can move beyond risk neutral pricing using the same framework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 transaction costs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Deep hedger tends to underhedge compared to risk neutral pricing</a:t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125" y="2013825"/>
            <a:ext cx="3608665" cy="29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4115" y="2055825"/>
            <a:ext cx="3694313" cy="29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Extending to Proxy Hedges</a:t>
            </a: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10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 transaction costs on underlying asset, but add a new zero transaction cost asset that is correlated with the underlying asset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much should you hedge with the liquid proxy?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 line: proxy; green: underlying; light blue: sum; blue, Black-Scholes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Wider PNL distribution but smaller expected shortfall</a:t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200" y="2013825"/>
            <a:ext cx="3500971" cy="29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5571" y="2031475"/>
            <a:ext cx="3669150" cy="29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Gas-Fired Power Plant Optimization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39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Gas-fired power plant: buy and burn gas to generate and sell electricity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 it when power-gas spread is high, don’t run it when it’s not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Acts like an option on the spread between power and gas prices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unhedged, revenue from the plant is volatile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Volatile earnings are bad for company valuation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Hedging gas and power price risks smooths out revenue profile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risk neutral limit, it makes revenue certain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Good for company valuation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Good example of a problem where risk neutral assumptions are violated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Power and gas markets for delivery at the power plant are often illiquid and have high transaction costs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Unhedgeable risks due to unexpected plant outages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Rate Options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39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Real world gas-fired power plants are complex and running them involves bespoke business risks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Unexpected outages happen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Turning a power plant completely off is expensive and difficult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heat rate option is a financial idealization of the spread option risk piece of a gas-fired power plant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P(T) = power price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G(T) = natural gas price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 = “heat rate” - constant parameter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 = spread strike - constant parameter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6" descr="\text{Payoff} = \max(P(T) - H G(T) - K, 0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925" y="2648925"/>
            <a:ext cx="7367475" cy="4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Rate Options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1027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Hedge a heat rate option where both gas and power prices have high transaction costs, but both also have liquid correlated proxies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Deep hedger (green) does much better than traditional risk neutral hedging (blue)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Takes more risk but does better on upside and better on downside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7E2CD-DC6D-109D-BF7A-5B15CA86B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72" y="1820985"/>
            <a:ext cx="4125478" cy="307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02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Conclusions</a:t>
            </a:r>
            <a:endParaRPr dirty="0"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39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Deep hedging is a powerful new machine learning technique in derivatives pricing and risk management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r>
              <a:rPr lang="en-US" dirty="0"/>
              <a:t>Deep hedging reproduces the results of risk neutral pricing when those assumptions are satisfied</a:t>
            </a:r>
          </a:p>
          <a:p>
            <a:pPr marL="139700" indent="0">
              <a:buNone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It that lets us extend quantitative hedging methods beyond the constraints of risk neutral pricing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There are many problems of real option optimization in commodity markets where these techniques can perform better than previous state of the art</a:t>
            </a:r>
          </a:p>
        </p:txBody>
      </p:sp>
    </p:spTree>
    <p:extLst>
      <p:ext uri="{BB962C8B-B14F-4D97-AF65-F5344CB8AC3E}">
        <p14:creationId xmlns:p14="http://schemas.microsoft.com/office/powerpoint/2010/main" val="142793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Overview: Better Hedging Through Deep Learning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31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Introduction to deep hedging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Gas-fired power plant optimization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Heat rate options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Comparison of deep hedging to risk neutral hedging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Deep Hedging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31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Paper by JPMorgan and academic partners in Feb 2018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https://arxiv.org/abs/1802.03042</a:t>
            </a:r>
            <a:endParaRPr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Rethinks the core engine behind how to hedge a portfolio that generalizes beyond the assumptions behind traditional risk neutral pricing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They focused on hedging vanilla options under a Heston stochastic volatility world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In production at JPMorgan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Neutral Pricing and Post-Hedges PNL Distribution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31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Risk neutral pricing is the traditional approach to derivatives pricing and risk management but makes three important assumptions: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transaction costs when hedging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Hedges are dynamically rebalanced continuously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There are no unhedgeable risks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those assumptions are valid, PNL distribution over life of a deal is a delta function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they are violated, PNL distribution has some width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that happens, what are hedging objectives?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Risk neutral processes: when simulating market prices for the purpose of derivative pricing, need to use a modified process so that expected value of a price in the future matches its market forward price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Hedging to Go Beyond Risk Neutral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31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First, decide what you want to optimize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Convex risk measure of the post-hedges lifetime PNL distribution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eg expected shortfall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Assume that there’s a nonlinear function which, given the market conditions and portfolio, tells you the new hedge trades to do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risk neutral pricing, that comes the sensitivity of the risk neutral price to market inputs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deep hedging, it’s a neural network trained to minimize your convex risk measure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Deep Hedging over Risk Neutral Pricing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31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need for risk neutral processes - all real world measure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Reproduces standard risk neutral results in the limit of continuous hedging, no transaction costs, and no unhedgeable risks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use any realistic market model you want that violates those risk neutral assumptions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Transaction costs, infrequent hedging, unhedgeable risks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Lots of real world applications, eg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Life insurers issuing variable annuities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Commodity traders managing physical assets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Risk Neutral Limit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31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Start with a simple case where we know the answer: delta hedging a short European call option with an underlying asset that follows geometric Brownian motion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risks are hedgeable, no transaction costs, frequent hedging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Note that the asset process is the real world process, not risk neutral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Example: 20% volatility, initial spot = 1, zero rates, zero drift, 3m to expiration, strike = 1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Should agree with Black-Scholes delta in this limit as all risk neutral assumptions hold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Risk Neutral Limit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31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Neural network structure: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Neural network, two hidden layers, 50 nodes each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Three inputs: current asset spot, current time, and current hedge notional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output: incremental notional of delta to trade on new hedge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Training: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Generate a subset of Monte Carlo paths (100 paths); each path has 20 time steps (so not exactly continuous rebalancing)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 each time step on each path, ask the neural network for incremental hedge notional and add it to the portfolio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Calculate the 70%-ile expected shortfall from the resulting PNL distribution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Bump weights to minimize that expected shortfall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Repeat 10k times until results are converged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New set of 100 paths each time, so 1M paths overall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1835700" y="140225"/>
            <a:ext cx="715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Risk Neutral Limit</a:t>
            </a: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1835700" y="847675"/>
            <a:ext cx="71547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 expected, reproduce the Black-Scholes delta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Shown for four different calendar times approaching expiration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Delta on y-axis, spot on x-axis; green is BS delta, blue is deep hedger</a:t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00" y="2049775"/>
            <a:ext cx="8839200" cy="1861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on purple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1156</Words>
  <Application>Microsoft Office PowerPoint</Application>
  <PresentationFormat>On-screen Show (16:9)</PresentationFormat>
  <Paragraphs>137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Lato Black</vt:lpstr>
      <vt:lpstr>Beacon purple slides</vt:lpstr>
      <vt:lpstr>PowerPoint Presentation</vt:lpstr>
      <vt:lpstr>Overview: Better Hedging Through Deep Learning</vt:lpstr>
      <vt:lpstr>Introduction to Deep Hedging</vt:lpstr>
      <vt:lpstr>Risk Neutral Pricing and Post-Hedges PNL Distribution</vt:lpstr>
      <vt:lpstr>Deep Hedging to Go Beyond Risk Neutral</vt:lpstr>
      <vt:lpstr>Benefits of Deep Hedging over Risk Neutral Pricing</vt:lpstr>
      <vt:lpstr>Example: Risk Neutral Limit</vt:lpstr>
      <vt:lpstr>Example: Risk Neutral Limit</vt:lpstr>
      <vt:lpstr>Example: Risk Neutral Limit</vt:lpstr>
      <vt:lpstr>Example: Risk Neutral Limit</vt:lpstr>
      <vt:lpstr>Extending to Transaction Costs</vt:lpstr>
      <vt:lpstr>Extending to Proxy Hedges</vt:lpstr>
      <vt:lpstr>Gas-Fired Power Plant Optimization</vt:lpstr>
      <vt:lpstr>Heat Rate Options</vt:lpstr>
      <vt:lpstr>Heat Rate Options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 Higgins</cp:lastModifiedBy>
  <cp:revision>2</cp:revision>
  <dcterms:modified xsi:type="dcterms:W3CDTF">2023-05-16T19:39:26Z</dcterms:modified>
</cp:coreProperties>
</file>