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615" r:id="rId2"/>
    <p:sldId id="257" r:id="rId3"/>
    <p:sldId id="260" r:id="rId4"/>
    <p:sldId id="2602" r:id="rId5"/>
    <p:sldId id="261" r:id="rId6"/>
    <p:sldId id="705" r:id="rId7"/>
    <p:sldId id="704" r:id="rId8"/>
    <p:sldId id="2611" r:id="rId9"/>
    <p:sldId id="258" r:id="rId10"/>
    <p:sldId id="2621" r:id="rId11"/>
    <p:sldId id="2626" r:id="rId12"/>
    <p:sldId id="2603" r:id="rId13"/>
    <p:sldId id="706" r:id="rId14"/>
    <p:sldId id="2612" r:id="rId15"/>
    <p:sldId id="2593" r:id="rId16"/>
    <p:sldId id="262" r:id="rId17"/>
    <p:sldId id="2623" r:id="rId18"/>
    <p:sldId id="2627" r:id="rId19"/>
    <p:sldId id="2624" r:id="rId20"/>
    <p:sldId id="709" r:id="rId21"/>
    <p:sldId id="2613" r:id="rId22"/>
    <p:sldId id="2636" r:id="rId23"/>
    <p:sldId id="2637" r:id="rId24"/>
    <p:sldId id="2638" r:id="rId25"/>
    <p:sldId id="2592" r:id="rId26"/>
    <p:sldId id="2606" r:id="rId27"/>
    <p:sldId id="283" r:id="rId28"/>
    <p:sldId id="2633" r:id="rId29"/>
    <p:sldId id="2635" r:id="rId30"/>
    <p:sldId id="2634" r:id="rId31"/>
    <p:sldId id="2608" r:id="rId32"/>
    <p:sldId id="284" r:id="rId33"/>
    <p:sldId id="2632" r:id="rId34"/>
    <p:sldId id="2597" r:id="rId35"/>
    <p:sldId id="2598" r:id="rId36"/>
    <p:sldId id="2609" r:id="rId37"/>
    <p:sldId id="2599" r:id="rId38"/>
    <p:sldId id="2617" r:id="rId39"/>
    <p:sldId id="2601" r:id="rId40"/>
    <p:sldId id="2618" r:id="rId41"/>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4F3B31-BD33-4BAA-EFE8-21A57425E8F7}" name="Deniz Sezin Ayvaz (UK)" initials="D(" userId="S::deniz.sezin.ayvaz@pwc.com::2e2f75b2-fbb7-43e7-a112-5d67fb157ec2" providerId="AD"/>
  <p188:author id="{97BB4A90-9DD5-D65F-B720-359A699CA5E8}" name="Deniz Ayvaz" initials="" userId="S::deniz.sezin.ayvaz@boots.co.uk::93400636-281f-4b37-ad6c-e6f779fce3a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92CC"/>
    <a:srgbClr val="9BC0DE"/>
    <a:srgbClr val="E05CA8"/>
    <a:srgbClr val="E7CFDC"/>
    <a:srgbClr val="007DFF"/>
    <a:srgbClr val="B975AE"/>
    <a:srgbClr val="93CCEF"/>
    <a:srgbClr val="93C57D"/>
    <a:srgbClr val="3673B1"/>
    <a:srgbClr val="F9E3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581874-2E9F-EF47-951D-46727B1A7B7F}" v="595" dt="2025-09-18T08:53:53.6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44" autoAdjust="0"/>
    <p:restoredTop sz="77937"/>
  </p:normalViewPr>
  <p:slideViewPr>
    <p:cSldViewPr snapToGrid="0">
      <p:cViewPr>
        <p:scale>
          <a:sx n="108" d="100"/>
          <a:sy n="108" d="100"/>
        </p:scale>
        <p:origin x="568"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iz Sezin Ayvaz (UK)" userId="2e2f75b2-fbb7-43e7-a112-5d67fb157ec2" providerId="ADAL" clId="{E4581874-2E9F-EF47-951D-46727B1A7B7F}"/>
    <pc:docChg chg="undo custSel addSld delSld modSld sldOrd">
      <pc:chgData name="Deniz Sezin Ayvaz (UK)" userId="2e2f75b2-fbb7-43e7-a112-5d67fb157ec2" providerId="ADAL" clId="{E4581874-2E9F-EF47-951D-46727B1A7B7F}" dt="2025-09-18T08:53:53.664" v="17254"/>
      <pc:docMkLst>
        <pc:docMk/>
      </pc:docMkLst>
      <pc:sldChg chg="modSp mod modNotesTx">
        <pc:chgData name="Deniz Sezin Ayvaz (UK)" userId="2e2f75b2-fbb7-43e7-a112-5d67fb157ec2" providerId="ADAL" clId="{E4581874-2E9F-EF47-951D-46727B1A7B7F}" dt="2025-09-15T10:09:17.537" v="16573" actId="20577"/>
        <pc:sldMkLst>
          <pc:docMk/>
          <pc:sldMk cId="1254463935" sldId="257"/>
        </pc:sldMkLst>
        <pc:graphicFrameChg chg="mod modGraphic">
          <ac:chgData name="Deniz Sezin Ayvaz (UK)" userId="2e2f75b2-fbb7-43e7-a112-5d67fb157ec2" providerId="ADAL" clId="{E4581874-2E9F-EF47-951D-46727B1A7B7F}" dt="2025-09-15T10:09:17.537" v="16573" actId="20577"/>
          <ac:graphicFrameMkLst>
            <pc:docMk/>
            <pc:sldMk cId="1254463935" sldId="257"/>
            <ac:graphicFrameMk id="5" creationId="{EE11BD0F-20C6-68D0-E943-39719CE99190}"/>
          </ac:graphicFrameMkLst>
        </pc:graphicFrameChg>
      </pc:sldChg>
      <pc:sldChg chg="addSp modSp mod ord modNotesTx">
        <pc:chgData name="Deniz Sezin Ayvaz (UK)" userId="2e2f75b2-fbb7-43e7-a112-5d67fb157ec2" providerId="ADAL" clId="{E4581874-2E9F-EF47-951D-46727B1A7B7F}" dt="2025-09-14T15:56:39.297" v="15497" actId="1076"/>
        <pc:sldMkLst>
          <pc:docMk/>
          <pc:sldMk cId="3925407458" sldId="258"/>
        </pc:sldMkLst>
        <pc:spChg chg="mod">
          <ac:chgData name="Deniz Sezin Ayvaz (UK)" userId="2e2f75b2-fbb7-43e7-a112-5d67fb157ec2" providerId="ADAL" clId="{E4581874-2E9F-EF47-951D-46727B1A7B7F}" dt="2025-09-07T15:32:17.651" v="2710" actId="20577"/>
          <ac:spMkLst>
            <pc:docMk/>
            <pc:sldMk cId="3925407458" sldId="258"/>
            <ac:spMk id="2" creationId="{C7C43C5E-2113-E288-8F46-EFE87BD31D40}"/>
          </ac:spMkLst>
        </pc:spChg>
        <pc:spChg chg="mod">
          <ac:chgData name="Deniz Sezin Ayvaz (UK)" userId="2e2f75b2-fbb7-43e7-a112-5d67fb157ec2" providerId="ADAL" clId="{E4581874-2E9F-EF47-951D-46727B1A7B7F}" dt="2025-09-14T15:56:23.491" v="15494" actId="164"/>
          <ac:spMkLst>
            <pc:docMk/>
            <pc:sldMk cId="3925407458" sldId="258"/>
            <ac:spMk id="6" creationId="{2971BBAD-F8AF-FE46-3C8B-CFBD33B9E491}"/>
          </ac:spMkLst>
        </pc:spChg>
        <pc:spChg chg="mod">
          <ac:chgData name="Deniz Sezin Ayvaz (UK)" userId="2e2f75b2-fbb7-43e7-a112-5d67fb157ec2" providerId="ADAL" clId="{E4581874-2E9F-EF47-951D-46727B1A7B7F}" dt="2025-09-14T15:56:06.690" v="15492" actId="14100"/>
          <ac:spMkLst>
            <pc:docMk/>
            <pc:sldMk cId="3925407458" sldId="258"/>
            <ac:spMk id="8" creationId="{19846898-3E0B-0AE3-22AA-5633A9DCC4AF}"/>
          </ac:spMkLst>
        </pc:spChg>
        <pc:spChg chg="mod">
          <ac:chgData name="Deniz Sezin Ayvaz (UK)" userId="2e2f75b2-fbb7-43e7-a112-5d67fb157ec2" providerId="ADAL" clId="{E4581874-2E9F-EF47-951D-46727B1A7B7F}" dt="2025-09-14T15:55:56.718" v="15490" actId="164"/>
          <ac:spMkLst>
            <pc:docMk/>
            <pc:sldMk cId="3925407458" sldId="258"/>
            <ac:spMk id="10" creationId="{96652A4E-14AF-2B2B-4C26-65B5640F1BE5}"/>
          </ac:spMkLst>
        </pc:spChg>
        <pc:spChg chg="mod">
          <ac:chgData name="Deniz Sezin Ayvaz (UK)" userId="2e2f75b2-fbb7-43e7-a112-5d67fb157ec2" providerId="ADAL" clId="{E4581874-2E9F-EF47-951D-46727B1A7B7F}" dt="2025-09-14T15:56:23.491" v="15494" actId="164"/>
          <ac:spMkLst>
            <pc:docMk/>
            <pc:sldMk cId="3925407458" sldId="258"/>
            <ac:spMk id="12" creationId="{64AD3198-17C6-4496-58E0-723A892D1690}"/>
          </ac:spMkLst>
        </pc:spChg>
        <pc:spChg chg="mod">
          <ac:chgData name="Deniz Sezin Ayvaz (UK)" userId="2e2f75b2-fbb7-43e7-a112-5d67fb157ec2" providerId="ADAL" clId="{E4581874-2E9F-EF47-951D-46727B1A7B7F}" dt="2025-09-14T15:55:56.718" v="15490" actId="164"/>
          <ac:spMkLst>
            <pc:docMk/>
            <pc:sldMk cId="3925407458" sldId="258"/>
            <ac:spMk id="14" creationId="{2772E2B4-8BA9-CC1E-E761-8881EDB47B02}"/>
          </ac:spMkLst>
        </pc:spChg>
        <pc:spChg chg="mod">
          <ac:chgData name="Deniz Sezin Ayvaz (UK)" userId="2e2f75b2-fbb7-43e7-a112-5d67fb157ec2" providerId="ADAL" clId="{E4581874-2E9F-EF47-951D-46727B1A7B7F}" dt="2025-09-14T15:56:23.491" v="15494" actId="164"/>
          <ac:spMkLst>
            <pc:docMk/>
            <pc:sldMk cId="3925407458" sldId="258"/>
            <ac:spMk id="16" creationId="{09394665-152E-31E4-5D1A-106ED73F5ABD}"/>
          </ac:spMkLst>
        </pc:spChg>
        <pc:spChg chg="mod">
          <ac:chgData name="Deniz Sezin Ayvaz (UK)" userId="2e2f75b2-fbb7-43e7-a112-5d67fb157ec2" providerId="ADAL" clId="{E4581874-2E9F-EF47-951D-46727B1A7B7F}" dt="2025-09-14T15:56:23.491" v="15494" actId="164"/>
          <ac:spMkLst>
            <pc:docMk/>
            <pc:sldMk cId="3925407458" sldId="258"/>
            <ac:spMk id="19" creationId="{52E73DEF-9BA3-2930-18A5-45F90EBFD224}"/>
          </ac:spMkLst>
        </pc:spChg>
        <pc:spChg chg="mod">
          <ac:chgData name="Deniz Sezin Ayvaz (UK)" userId="2e2f75b2-fbb7-43e7-a112-5d67fb157ec2" providerId="ADAL" clId="{E4581874-2E9F-EF47-951D-46727B1A7B7F}" dt="2025-09-14T15:55:56.718" v="15490" actId="164"/>
          <ac:spMkLst>
            <pc:docMk/>
            <pc:sldMk cId="3925407458" sldId="258"/>
            <ac:spMk id="22" creationId="{69732C9B-35C4-61E0-C701-34B75E80A95C}"/>
          </ac:spMkLst>
        </pc:spChg>
        <pc:grpChg chg="add mod">
          <ac:chgData name="Deniz Sezin Ayvaz (UK)" userId="2e2f75b2-fbb7-43e7-a112-5d67fb157ec2" providerId="ADAL" clId="{E4581874-2E9F-EF47-951D-46727B1A7B7F}" dt="2025-09-14T15:56:33.982" v="15496" actId="1076"/>
          <ac:grpSpMkLst>
            <pc:docMk/>
            <pc:sldMk cId="3925407458" sldId="258"/>
            <ac:grpSpMk id="3" creationId="{2D7D8B97-7AB0-359B-6E01-8D8DE85154F6}"/>
          </ac:grpSpMkLst>
        </pc:grpChg>
        <pc:grpChg chg="add mod">
          <ac:chgData name="Deniz Sezin Ayvaz (UK)" userId="2e2f75b2-fbb7-43e7-a112-5d67fb157ec2" providerId="ADAL" clId="{E4581874-2E9F-EF47-951D-46727B1A7B7F}" dt="2025-09-14T15:56:39.297" v="15497" actId="1076"/>
          <ac:grpSpMkLst>
            <pc:docMk/>
            <pc:sldMk cId="3925407458" sldId="258"/>
            <ac:grpSpMk id="4" creationId="{8936875A-0DCA-8723-8756-7FCD7D1BB182}"/>
          </ac:grpSpMkLst>
        </pc:grpChg>
      </pc:sldChg>
      <pc:sldChg chg="modSp mod">
        <pc:chgData name="Deniz Sezin Ayvaz (UK)" userId="2e2f75b2-fbb7-43e7-a112-5d67fb157ec2" providerId="ADAL" clId="{E4581874-2E9F-EF47-951D-46727B1A7B7F}" dt="2025-09-02T07:59:04.457" v="1018" actId="403"/>
        <pc:sldMkLst>
          <pc:docMk/>
          <pc:sldMk cId="1798341615" sldId="260"/>
        </pc:sldMkLst>
        <pc:spChg chg="mod">
          <ac:chgData name="Deniz Sezin Ayvaz (UK)" userId="2e2f75b2-fbb7-43e7-a112-5d67fb157ec2" providerId="ADAL" clId="{E4581874-2E9F-EF47-951D-46727B1A7B7F}" dt="2025-09-02T07:59:04.457" v="1018" actId="403"/>
          <ac:spMkLst>
            <pc:docMk/>
            <pc:sldMk cId="1798341615" sldId="260"/>
            <ac:spMk id="2" creationId="{339D82DF-6DD7-5813-B7AD-6A48110B0EE0}"/>
          </ac:spMkLst>
        </pc:spChg>
        <pc:spChg chg="mod">
          <ac:chgData name="Deniz Sezin Ayvaz (UK)" userId="2e2f75b2-fbb7-43e7-a112-5d67fb157ec2" providerId="ADAL" clId="{E4581874-2E9F-EF47-951D-46727B1A7B7F}" dt="2025-09-02T07:58:38.256" v="1014" actId="2711"/>
          <ac:spMkLst>
            <pc:docMk/>
            <pc:sldMk cId="1798341615" sldId="260"/>
            <ac:spMk id="7" creationId="{71E51C8D-BFCE-0373-2D12-D9885584E953}"/>
          </ac:spMkLst>
        </pc:spChg>
      </pc:sldChg>
      <pc:sldChg chg="addSp modSp mod modCm">
        <pc:chgData name="Deniz Sezin Ayvaz (UK)" userId="2e2f75b2-fbb7-43e7-a112-5d67fb157ec2" providerId="ADAL" clId="{E4581874-2E9F-EF47-951D-46727B1A7B7F}" dt="2025-09-16T08:02:33.342" v="16713" actId="20577"/>
        <pc:sldMkLst>
          <pc:docMk/>
          <pc:sldMk cId="2858505184" sldId="261"/>
        </pc:sldMkLst>
        <pc:spChg chg="mod">
          <ac:chgData name="Deniz Sezin Ayvaz (UK)" userId="2e2f75b2-fbb7-43e7-a112-5d67fb157ec2" providerId="ADAL" clId="{E4581874-2E9F-EF47-951D-46727B1A7B7F}" dt="2025-09-02T11:24:31.764" v="1805" actId="14100"/>
          <ac:spMkLst>
            <pc:docMk/>
            <pc:sldMk cId="2858505184" sldId="261"/>
            <ac:spMk id="3" creationId="{6481201C-FEEE-9FD5-FA89-3645AEF5C332}"/>
          </ac:spMkLst>
        </pc:spChg>
        <pc:spChg chg="add mod">
          <ac:chgData name="Deniz Sezin Ayvaz (UK)" userId="2e2f75b2-fbb7-43e7-a112-5d67fb157ec2" providerId="ADAL" clId="{E4581874-2E9F-EF47-951D-46727B1A7B7F}" dt="2025-09-14T15:54:28.462" v="15484" actId="255"/>
          <ac:spMkLst>
            <pc:docMk/>
            <pc:sldMk cId="2858505184" sldId="261"/>
            <ac:spMk id="4" creationId="{1524A92E-2133-F9F9-AAFA-E7AF62721BBB}"/>
          </ac:spMkLst>
        </pc:spChg>
        <pc:graphicFrameChg chg="mod modGraphic">
          <ac:chgData name="Deniz Sezin Ayvaz (UK)" userId="2e2f75b2-fbb7-43e7-a112-5d67fb157ec2" providerId="ADAL" clId="{E4581874-2E9F-EF47-951D-46727B1A7B7F}" dt="2025-09-16T08:02:33.342" v="16713" actId="20577"/>
          <ac:graphicFrameMkLst>
            <pc:docMk/>
            <pc:sldMk cId="2858505184" sldId="261"/>
            <ac:graphicFrameMk id="12" creationId="{5EDCF7F1-9238-E54A-CF35-753FE6E5E5B9}"/>
          </ac:graphicFrameMkLst>
        </pc:graphicFrameChg>
        <pc:picChg chg="mod">
          <ac:chgData name="Deniz Sezin Ayvaz (UK)" userId="2e2f75b2-fbb7-43e7-a112-5d67fb157ec2" providerId="ADAL" clId="{E4581874-2E9F-EF47-951D-46727B1A7B7F}" dt="2025-09-02T11:24:26.777" v="1803" actId="1076"/>
          <ac:picMkLst>
            <pc:docMk/>
            <pc:sldMk cId="2858505184" sldId="261"/>
            <ac:picMk id="13" creationId="{37014D7A-2647-C41B-C02E-E4E6BD0E734F}"/>
          </ac:picMkLst>
        </pc:picChg>
        <pc:extLst>
          <p:ext xmlns:p="http://schemas.openxmlformats.org/presentationml/2006/main" uri="{D6D511B9-2390-475A-947B-AFAB55BFBCF1}">
            <pc226:cmChg xmlns:pc226="http://schemas.microsoft.com/office/powerpoint/2022/06/main/command" chg="mod">
              <pc226:chgData name="Deniz Sezin Ayvaz (UK)" userId="2e2f75b2-fbb7-43e7-a112-5d67fb157ec2" providerId="ADAL" clId="{E4581874-2E9F-EF47-951D-46727B1A7B7F}" dt="2025-09-14T15:53:26.558" v="15476" actId="20577"/>
              <pc2:cmMkLst xmlns:pc2="http://schemas.microsoft.com/office/powerpoint/2019/9/main/command">
                <pc:docMk/>
                <pc:sldMk cId="2858505184" sldId="261"/>
                <pc2:cmMk id="{31D749F4-7F04-3044-AC04-8A9F447DAACE}"/>
              </pc2:cmMkLst>
            </pc226:cmChg>
          </p:ext>
        </pc:extLst>
      </pc:sldChg>
      <pc:sldChg chg="addSp delSp modSp mod modNotesTx">
        <pc:chgData name="Deniz Sezin Ayvaz (UK)" userId="2e2f75b2-fbb7-43e7-a112-5d67fb157ec2" providerId="ADAL" clId="{E4581874-2E9F-EF47-951D-46727B1A7B7F}" dt="2025-09-15T14:34:26.172" v="16631" actId="20577"/>
        <pc:sldMkLst>
          <pc:docMk/>
          <pc:sldMk cId="2377378454" sldId="262"/>
        </pc:sldMkLst>
        <pc:spChg chg="mod">
          <ac:chgData name="Deniz Sezin Ayvaz (UK)" userId="2e2f75b2-fbb7-43e7-a112-5d67fb157ec2" providerId="ADAL" clId="{E4581874-2E9F-EF47-951D-46727B1A7B7F}" dt="2025-09-03T07:38:55.482" v="2307" actId="20577"/>
          <ac:spMkLst>
            <pc:docMk/>
            <pc:sldMk cId="2377378454" sldId="262"/>
            <ac:spMk id="2" creationId="{94D66AD2-B9E5-D0A6-72FB-8B2B5F0E05A6}"/>
          </ac:spMkLst>
        </pc:spChg>
        <pc:spChg chg="mod topLvl">
          <ac:chgData name="Deniz Sezin Ayvaz (UK)" userId="2e2f75b2-fbb7-43e7-a112-5d67fb157ec2" providerId="ADAL" clId="{E4581874-2E9F-EF47-951D-46727B1A7B7F}" dt="2025-09-14T16:07:52.505" v="15922" actId="164"/>
          <ac:spMkLst>
            <pc:docMk/>
            <pc:sldMk cId="2377378454" sldId="262"/>
            <ac:spMk id="4" creationId="{6BD60B3A-6687-17A4-FBAA-644071151C94}"/>
          </ac:spMkLst>
        </pc:spChg>
        <pc:spChg chg="mod topLvl">
          <ac:chgData name="Deniz Sezin Ayvaz (UK)" userId="2e2f75b2-fbb7-43e7-a112-5d67fb157ec2" providerId="ADAL" clId="{E4581874-2E9F-EF47-951D-46727B1A7B7F}" dt="2025-09-15T14:33:35.627" v="16630" actId="20577"/>
          <ac:spMkLst>
            <pc:docMk/>
            <pc:sldMk cId="2377378454" sldId="262"/>
            <ac:spMk id="6" creationId="{D553CFBE-1CD4-0EE3-FBB5-1677C9D9350D}"/>
          </ac:spMkLst>
        </pc:spChg>
        <pc:spChg chg="mod topLvl">
          <ac:chgData name="Deniz Sezin Ayvaz (UK)" userId="2e2f75b2-fbb7-43e7-a112-5d67fb157ec2" providerId="ADAL" clId="{E4581874-2E9F-EF47-951D-46727B1A7B7F}" dt="2025-09-14T16:07:52.505" v="15922" actId="164"/>
          <ac:spMkLst>
            <pc:docMk/>
            <pc:sldMk cId="2377378454" sldId="262"/>
            <ac:spMk id="8" creationId="{66B51B7C-B72E-76AF-C41E-50153B53626C}"/>
          </ac:spMkLst>
        </pc:spChg>
        <pc:spChg chg="mod topLvl">
          <ac:chgData name="Deniz Sezin Ayvaz (UK)" userId="2e2f75b2-fbb7-43e7-a112-5d67fb157ec2" providerId="ADAL" clId="{E4581874-2E9F-EF47-951D-46727B1A7B7F}" dt="2025-09-14T16:07:52.505" v="15922" actId="164"/>
          <ac:spMkLst>
            <pc:docMk/>
            <pc:sldMk cId="2377378454" sldId="262"/>
            <ac:spMk id="10" creationId="{22435C07-D0D4-1CD4-336C-F34AE4E26ABF}"/>
          </ac:spMkLst>
        </pc:spChg>
        <pc:spChg chg="mod topLvl">
          <ac:chgData name="Deniz Sezin Ayvaz (UK)" userId="2e2f75b2-fbb7-43e7-a112-5d67fb157ec2" providerId="ADAL" clId="{E4581874-2E9F-EF47-951D-46727B1A7B7F}" dt="2025-09-07T14:25:35.961" v="2510" actId="165"/>
          <ac:spMkLst>
            <pc:docMk/>
            <pc:sldMk cId="2377378454" sldId="262"/>
            <ac:spMk id="47" creationId="{4ABEAD55-7D41-D661-773D-0A61B3DE9CAF}"/>
          </ac:spMkLst>
        </pc:spChg>
        <pc:spChg chg="mod topLvl">
          <ac:chgData name="Deniz Sezin Ayvaz (UK)" userId="2e2f75b2-fbb7-43e7-a112-5d67fb157ec2" providerId="ADAL" clId="{E4581874-2E9F-EF47-951D-46727B1A7B7F}" dt="2025-09-07T14:25:35.961" v="2510" actId="165"/>
          <ac:spMkLst>
            <pc:docMk/>
            <pc:sldMk cId="2377378454" sldId="262"/>
            <ac:spMk id="53" creationId="{A7A08002-2415-2229-7AFB-2C25B50F51C6}"/>
          </ac:spMkLst>
        </pc:spChg>
        <pc:spChg chg="mod topLvl">
          <ac:chgData name="Deniz Sezin Ayvaz (UK)" userId="2e2f75b2-fbb7-43e7-a112-5d67fb157ec2" providerId="ADAL" clId="{E4581874-2E9F-EF47-951D-46727B1A7B7F}" dt="2025-09-14T16:07:52.505" v="15922" actId="164"/>
          <ac:spMkLst>
            <pc:docMk/>
            <pc:sldMk cId="2377378454" sldId="262"/>
            <ac:spMk id="62" creationId="{8DA5E039-08A3-E0F0-C79D-E47669B00A6D}"/>
          </ac:spMkLst>
        </pc:spChg>
        <pc:spChg chg="mod topLvl">
          <ac:chgData name="Deniz Sezin Ayvaz (UK)" userId="2e2f75b2-fbb7-43e7-a112-5d67fb157ec2" providerId="ADAL" clId="{E4581874-2E9F-EF47-951D-46727B1A7B7F}" dt="2025-09-15T14:34:26.172" v="16631" actId="20577"/>
          <ac:spMkLst>
            <pc:docMk/>
            <pc:sldMk cId="2377378454" sldId="262"/>
            <ac:spMk id="63" creationId="{8BB1542B-CC7F-4CB1-FACA-15E99244D093}"/>
          </ac:spMkLst>
        </pc:spChg>
        <pc:grpChg chg="add mod">
          <ac:chgData name="Deniz Sezin Ayvaz (UK)" userId="2e2f75b2-fbb7-43e7-a112-5d67fb157ec2" providerId="ADAL" clId="{E4581874-2E9F-EF47-951D-46727B1A7B7F}" dt="2025-09-14T16:08:09.416" v="15924" actId="14100"/>
          <ac:grpSpMkLst>
            <pc:docMk/>
            <pc:sldMk cId="2377378454" sldId="262"/>
            <ac:grpSpMk id="9" creationId="{A82C9BE7-7DE8-0166-D942-61ACD6541BF0}"/>
          </ac:grpSpMkLst>
        </pc:grpChg>
      </pc:sldChg>
      <pc:sldChg chg="addSp delSp modSp mod modNotesTx">
        <pc:chgData name="Deniz Sezin Ayvaz (UK)" userId="2e2f75b2-fbb7-43e7-a112-5d67fb157ec2" providerId="ADAL" clId="{E4581874-2E9F-EF47-951D-46727B1A7B7F}" dt="2025-09-14T16:21:04.809" v="16179" actId="478"/>
        <pc:sldMkLst>
          <pc:docMk/>
          <pc:sldMk cId="0" sldId="283"/>
        </pc:sldMkLst>
        <pc:spChg chg="add mod">
          <ac:chgData name="Deniz Sezin Ayvaz (UK)" userId="2e2f75b2-fbb7-43e7-a112-5d67fb157ec2" providerId="ADAL" clId="{E4581874-2E9F-EF47-951D-46727B1A7B7F}" dt="2025-09-14T16:21:02.480" v="16178"/>
          <ac:spMkLst>
            <pc:docMk/>
            <pc:sldMk cId="0" sldId="283"/>
            <ac:spMk id="2" creationId="{7D52F233-0451-9B53-93D5-AC8E3279B3FF}"/>
          </ac:spMkLst>
        </pc:spChg>
        <pc:picChg chg="mod">
          <ac:chgData name="Deniz Sezin Ayvaz (UK)" userId="2e2f75b2-fbb7-43e7-a112-5d67fb157ec2" providerId="ADAL" clId="{E4581874-2E9F-EF47-951D-46727B1A7B7F}" dt="2025-09-12T09:55:45.330" v="7733" actId="1076"/>
          <ac:picMkLst>
            <pc:docMk/>
            <pc:sldMk cId="0" sldId="283"/>
            <ac:picMk id="450" creationId="{00000000-0000-0000-0000-000000000000}"/>
          </ac:picMkLst>
        </pc:picChg>
      </pc:sldChg>
      <pc:sldChg chg="addSp delSp modSp mod modNotesTx">
        <pc:chgData name="Deniz Sezin Ayvaz (UK)" userId="2e2f75b2-fbb7-43e7-a112-5d67fb157ec2" providerId="ADAL" clId="{E4581874-2E9F-EF47-951D-46727B1A7B7F}" dt="2025-09-14T16:25:32.779" v="16216" actId="1076"/>
        <pc:sldMkLst>
          <pc:docMk/>
          <pc:sldMk cId="0" sldId="284"/>
        </pc:sldMkLst>
        <pc:spChg chg="add mod">
          <ac:chgData name="Deniz Sezin Ayvaz (UK)" userId="2e2f75b2-fbb7-43e7-a112-5d67fb157ec2" providerId="ADAL" clId="{E4581874-2E9F-EF47-951D-46727B1A7B7F}" dt="2025-09-12T10:18:08.561" v="8263" actId="14100"/>
          <ac:spMkLst>
            <pc:docMk/>
            <pc:sldMk cId="0" sldId="284"/>
            <ac:spMk id="4" creationId="{E932E345-C065-C5E8-3D4F-5E91403E1411}"/>
          </ac:spMkLst>
        </pc:spChg>
        <pc:spChg chg="add mod">
          <ac:chgData name="Deniz Sezin Ayvaz (UK)" userId="2e2f75b2-fbb7-43e7-a112-5d67fb157ec2" providerId="ADAL" clId="{E4581874-2E9F-EF47-951D-46727B1A7B7F}" dt="2025-09-12T10:17:46.452" v="8261" actId="1076"/>
          <ac:spMkLst>
            <pc:docMk/>
            <pc:sldMk cId="0" sldId="284"/>
            <ac:spMk id="6" creationId="{4905E76D-6AD8-DBDF-F7A9-CA7E9FC988E2}"/>
          </ac:spMkLst>
        </pc:spChg>
        <pc:spChg chg="add mod">
          <ac:chgData name="Deniz Sezin Ayvaz (UK)" userId="2e2f75b2-fbb7-43e7-a112-5d67fb157ec2" providerId="ADAL" clId="{E4581874-2E9F-EF47-951D-46727B1A7B7F}" dt="2025-09-14T15:04:07.610" v="15042"/>
          <ac:spMkLst>
            <pc:docMk/>
            <pc:sldMk cId="0" sldId="284"/>
            <ac:spMk id="7" creationId="{7660AE3F-BDBF-32EB-F846-D4F13CCE1B6B}"/>
          </ac:spMkLst>
        </pc:spChg>
        <pc:spChg chg="add mod">
          <ac:chgData name="Deniz Sezin Ayvaz (UK)" userId="2e2f75b2-fbb7-43e7-a112-5d67fb157ec2" providerId="ADAL" clId="{E4581874-2E9F-EF47-951D-46727B1A7B7F}" dt="2025-09-14T16:25:32.779" v="16216" actId="1076"/>
          <ac:spMkLst>
            <pc:docMk/>
            <pc:sldMk cId="0" sldId="284"/>
            <ac:spMk id="12" creationId="{4960B489-6380-6771-4B73-F13CFC56FC0A}"/>
          </ac:spMkLst>
        </pc:spChg>
        <pc:spChg chg="mod">
          <ac:chgData name="Deniz Sezin Ayvaz (UK)" userId="2e2f75b2-fbb7-43e7-a112-5d67fb157ec2" providerId="ADAL" clId="{E4581874-2E9F-EF47-951D-46727B1A7B7F}" dt="2025-09-12T10:12:36.985" v="8061"/>
          <ac:spMkLst>
            <pc:docMk/>
            <pc:sldMk cId="0" sldId="284"/>
            <ac:spMk id="15" creationId="{EFBC162D-4E7C-A028-001F-E6E425882C7F}"/>
          </ac:spMkLst>
        </pc:spChg>
        <pc:spChg chg="mod">
          <ac:chgData name="Deniz Sezin Ayvaz (UK)" userId="2e2f75b2-fbb7-43e7-a112-5d67fb157ec2" providerId="ADAL" clId="{E4581874-2E9F-EF47-951D-46727B1A7B7F}" dt="2025-09-12T10:06:16.867" v="8035" actId="20577"/>
          <ac:spMkLst>
            <pc:docMk/>
            <pc:sldMk cId="0" sldId="284"/>
            <ac:spMk id="16" creationId="{2D0687F5-CADE-F600-44E0-475379696C76}"/>
          </ac:spMkLst>
        </pc:spChg>
        <pc:spChg chg="mod">
          <ac:chgData name="Deniz Sezin Ayvaz (UK)" userId="2e2f75b2-fbb7-43e7-a112-5d67fb157ec2" providerId="ADAL" clId="{E4581874-2E9F-EF47-951D-46727B1A7B7F}" dt="2025-09-12T10:04:36.322" v="8019" actId="1076"/>
          <ac:spMkLst>
            <pc:docMk/>
            <pc:sldMk cId="0" sldId="284"/>
            <ac:spMk id="17" creationId="{86C15F3F-EC8E-AA2B-89F8-8154E9D63E67}"/>
          </ac:spMkLst>
        </pc:spChg>
        <pc:spChg chg="mod">
          <ac:chgData name="Deniz Sezin Ayvaz (UK)" userId="2e2f75b2-fbb7-43e7-a112-5d67fb157ec2" providerId="ADAL" clId="{E4581874-2E9F-EF47-951D-46727B1A7B7F}" dt="2025-09-12T10:07:56.122" v="8042" actId="122"/>
          <ac:spMkLst>
            <pc:docMk/>
            <pc:sldMk cId="0" sldId="284"/>
            <ac:spMk id="44" creationId="{B468375F-D179-3EDB-4D03-806615C7C84A}"/>
          </ac:spMkLst>
        </pc:spChg>
        <pc:spChg chg="mod">
          <ac:chgData name="Deniz Sezin Ayvaz (UK)" userId="2e2f75b2-fbb7-43e7-a112-5d67fb157ec2" providerId="ADAL" clId="{E4581874-2E9F-EF47-951D-46727B1A7B7F}" dt="2025-09-12T10:08:02.137" v="8043" actId="122"/>
          <ac:spMkLst>
            <pc:docMk/>
            <pc:sldMk cId="0" sldId="284"/>
            <ac:spMk id="45" creationId="{CEC67DA2-6AAF-6D18-351A-4CE9E0071F2F}"/>
          </ac:spMkLst>
        </pc:spChg>
        <pc:spChg chg="mod">
          <ac:chgData name="Deniz Sezin Ayvaz (UK)" userId="2e2f75b2-fbb7-43e7-a112-5d67fb157ec2" providerId="ADAL" clId="{E4581874-2E9F-EF47-951D-46727B1A7B7F}" dt="2025-09-12T10:12:43.978" v="8063"/>
          <ac:spMkLst>
            <pc:docMk/>
            <pc:sldMk cId="0" sldId="284"/>
            <ac:spMk id="47" creationId="{643BE48F-F9B8-4D8D-AE97-44936A7FC667}"/>
          </ac:spMkLst>
        </pc:spChg>
        <pc:grpChg chg="mod">
          <ac:chgData name="Deniz Sezin Ayvaz (UK)" userId="2e2f75b2-fbb7-43e7-a112-5d67fb157ec2" providerId="ADAL" clId="{E4581874-2E9F-EF47-951D-46727B1A7B7F}" dt="2025-09-12T10:04:10.683" v="8009" actId="14100"/>
          <ac:grpSpMkLst>
            <pc:docMk/>
            <pc:sldMk cId="0" sldId="284"/>
            <ac:grpSpMk id="50" creationId="{7EA7FFFD-B1D7-B825-2A98-B3043556F5E4}"/>
          </ac:grpSpMkLst>
        </pc:grpChg>
        <pc:cxnChg chg="mod">
          <ac:chgData name="Deniz Sezin Ayvaz (UK)" userId="2e2f75b2-fbb7-43e7-a112-5d67fb157ec2" providerId="ADAL" clId="{E4581874-2E9F-EF47-951D-46727B1A7B7F}" dt="2025-09-12T10:04:10.683" v="8009" actId="14100"/>
          <ac:cxnSpMkLst>
            <pc:docMk/>
            <pc:sldMk cId="0" sldId="284"/>
            <ac:cxnSpMk id="3" creationId="{375F073D-362E-E4D5-6AE2-37C0BAD212AA}"/>
          </ac:cxnSpMkLst>
        </pc:cxnChg>
        <pc:cxnChg chg="mod">
          <ac:chgData name="Deniz Sezin Ayvaz (UK)" userId="2e2f75b2-fbb7-43e7-a112-5d67fb157ec2" providerId="ADAL" clId="{E4581874-2E9F-EF47-951D-46727B1A7B7F}" dt="2025-09-12T10:04:46.160" v="8022" actId="1076"/>
          <ac:cxnSpMkLst>
            <pc:docMk/>
            <pc:sldMk cId="0" sldId="284"/>
            <ac:cxnSpMk id="5" creationId="{17B7103C-201E-2FF2-AB04-BB87B464D1C6}"/>
          </ac:cxnSpMkLst>
        </pc:cxnChg>
      </pc:sldChg>
      <pc:sldChg chg="add del">
        <pc:chgData name="Deniz Sezin Ayvaz (UK)" userId="2e2f75b2-fbb7-43e7-a112-5d67fb157ec2" providerId="ADAL" clId="{E4581874-2E9F-EF47-951D-46727B1A7B7F}" dt="2025-09-02T11:07:21.517" v="1583" actId="2696"/>
        <pc:sldMkLst>
          <pc:docMk/>
          <pc:sldMk cId="2206258890" sldId="501"/>
        </pc:sldMkLst>
      </pc:sldChg>
      <pc:sldChg chg="modSp mod">
        <pc:chgData name="Deniz Sezin Ayvaz (UK)" userId="2e2f75b2-fbb7-43e7-a112-5d67fb157ec2" providerId="ADAL" clId="{E4581874-2E9F-EF47-951D-46727B1A7B7F}" dt="2025-09-02T11:29:06.038" v="1871" actId="1076"/>
        <pc:sldMkLst>
          <pc:docMk/>
          <pc:sldMk cId="1223870635" sldId="704"/>
        </pc:sldMkLst>
        <pc:spChg chg="mod">
          <ac:chgData name="Deniz Sezin Ayvaz (UK)" userId="2e2f75b2-fbb7-43e7-a112-5d67fb157ec2" providerId="ADAL" clId="{E4581874-2E9F-EF47-951D-46727B1A7B7F}" dt="2025-09-02T11:29:06.038" v="1871" actId="1076"/>
          <ac:spMkLst>
            <pc:docMk/>
            <pc:sldMk cId="1223870635" sldId="704"/>
            <ac:spMk id="2" creationId="{5E1BF075-49D8-216C-CF85-1BA1CCA247C2}"/>
          </ac:spMkLst>
        </pc:spChg>
        <pc:spChg chg="mod">
          <ac:chgData name="Deniz Sezin Ayvaz (UK)" userId="2e2f75b2-fbb7-43e7-a112-5d67fb157ec2" providerId="ADAL" clId="{E4581874-2E9F-EF47-951D-46727B1A7B7F}" dt="2025-09-02T07:58:50.108" v="1015" actId="2711"/>
          <ac:spMkLst>
            <pc:docMk/>
            <pc:sldMk cId="1223870635" sldId="704"/>
            <ac:spMk id="7" creationId="{1B5940F8-B329-10D5-539A-5F508255BB2B}"/>
          </ac:spMkLst>
        </pc:spChg>
      </pc:sldChg>
      <pc:sldChg chg="addSp modSp mod modAnim modNotesTx">
        <pc:chgData name="Deniz Sezin Ayvaz (UK)" userId="2e2f75b2-fbb7-43e7-a112-5d67fb157ec2" providerId="ADAL" clId="{E4581874-2E9F-EF47-951D-46727B1A7B7F}" dt="2025-09-18T08:53:53.664" v="17254"/>
        <pc:sldMkLst>
          <pc:docMk/>
          <pc:sldMk cId="342550451" sldId="705"/>
        </pc:sldMkLst>
        <pc:spChg chg="mod">
          <ac:chgData name="Deniz Sezin Ayvaz (UK)" userId="2e2f75b2-fbb7-43e7-a112-5d67fb157ec2" providerId="ADAL" clId="{E4581874-2E9F-EF47-951D-46727B1A7B7F}" dt="2025-09-14T16:11:29.723" v="16000" actId="20577"/>
          <ac:spMkLst>
            <pc:docMk/>
            <pc:sldMk cId="342550451" sldId="705"/>
            <ac:spMk id="2" creationId="{16341EAC-1D07-5388-BD19-FC8C44722E04}"/>
          </ac:spMkLst>
        </pc:spChg>
        <pc:spChg chg="add mod">
          <ac:chgData name="Deniz Sezin Ayvaz (UK)" userId="2e2f75b2-fbb7-43e7-a112-5d67fb157ec2" providerId="ADAL" clId="{E4581874-2E9F-EF47-951D-46727B1A7B7F}" dt="2025-09-11T11:50:36.406" v="4652" actId="20577"/>
          <ac:spMkLst>
            <pc:docMk/>
            <pc:sldMk cId="342550451" sldId="705"/>
            <ac:spMk id="3" creationId="{F349E452-DF07-63E7-5A16-47E39394F8F9}"/>
          </ac:spMkLst>
        </pc:spChg>
        <pc:spChg chg="mod">
          <ac:chgData name="Deniz Sezin Ayvaz (UK)" userId="2e2f75b2-fbb7-43e7-a112-5d67fb157ec2" providerId="ADAL" clId="{E4581874-2E9F-EF47-951D-46727B1A7B7F}" dt="2025-09-02T11:26:35.772" v="1864" actId="1076"/>
          <ac:spMkLst>
            <pc:docMk/>
            <pc:sldMk cId="342550451" sldId="705"/>
            <ac:spMk id="25" creationId="{204ED1D3-5228-0EFB-E041-12C34E872EDE}"/>
          </ac:spMkLst>
        </pc:spChg>
        <pc:spChg chg="mod">
          <ac:chgData name="Deniz Sezin Ayvaz (UK)" userId="2e2f75b2-fbb7-43e7-a112-5d67fb157ec2" providerId="ADAL" clId="{E4581874-2E9F-EF47-951D-46727B1A7B7F}" dt="2025-09-16T07:45:48.524" v="16659"/>
          <ac:spMkLst>
            <pc:docMk/>
            <pc:sldMk cId="342550451" sldId="705"/>
            <ac:spMk id="28" creationId="{C731AA0F-72E2-07CD-66DB-F7E2CD5FF1D1}"/>
          </ac:spMkLst>
        </pc:spChg>
        <pc:spChg chg="mod">
          <ac:chgData name="Deniz Sezin Ayvaz (UK)" userId="2e2f75b2-fbb7-43e7-a112-5d67fb157ec2" providerId="ADAL" clId="{E4581874-2E9F-EF47-951D-46727B1A7B7F}" dt="2025-09-08T12:41:23.862" v="2734" actId="1076"/>
          <ac:spMkLst>
            <pc:docMk/>
            <pc:sldMk cId="342550451" sldId="705"/>
            <ac:spMk id="31" creationId="{D52EAE0B-9D57-68CD-C946-0EFD5F505C09}"/>
          </ac:spMkLst>
        </pc:spChg>
        <pc:spChg chg="mod">
          <ac:chgData name="Deniz Sezin Ayvaz (UK)" userId="2e2f75b2-fbb7-43e7-a112-5d67fb157ec2" providerId="ADAL" clId="{E4581874-2E9F-EF47-951D-46727B1A7B7F}" dt="2025-09-14T16:11:33.298" v="16009" actId="20577"/>
          <ac:spMkLst>
            <pc:docMk/>
            <pc:sldMk cId="342550451" sldId="705"/>
            <ac:spMk id="34" creationId="{65928AFF-6CA3-68F2-560B-A7511FB9912E}"/>
          </ac:spMkLst>
        </pc:spChg>
        <pc:spChg chg="mod">
          <ac:chgData name="Deniz Sezin Ayvaz (UK)" userId="2e2f75b2-fbb7-43e7-a112-5d67fb157ec2" providerId="ADAL" clId="{E4581874-2E9F-EF47-951D-46727B1A7B7F}" dt="2025-09-10T07:30:14.436" v="3854" actId="20577"/>
          <ac:spMkLst>
            <pc:docMk/>
            <pc:sldMk cId="342550451" sldId="705"/>
            <ac:spMk id="36" creationId="{0F3686D6-DA6A-8DFE-E963-1918CBF8D43D}"/>
          </ac:spMkLst>
        </pc:spChg>
        <pc:spChg chg="mod">
          <ac:chgData name="Deniz Sezin Ayvaz (UK)" userId="2e2f75b2-fbb7-43e7-a112-5d67fb157ec2" providerId="ADAL" clId="{E4581874-2E9F-EF47-951D-46727B1A7B7F}" dt="2025-09-08T12:40:53.427" v="2720" actId="1035"/>
          <ac:spMkLst>
            <pc:docMk/>
            <pc:sldMk cId="342550451" sldId="705"/>
            <ac:spMk id="37" creationId="{ABD152DC-1621-FC0B-FE3D-4BFE034E7D01}"/>
          </ac:spMkLst>
        </pc:spChg>
        <pc:spChg chg="mod">
          <ac:chgData name="Deniz Sezin Ayvaz (UK)" userId="2e2f75b2-fbb7-43e7-a112-5d67fb157ec2" providerId="ADAL" clId="{E4581874-2E9F-EF47-951D-46727B1A7B7F}" dt="2025-09-11T08:10:23.850" v="4197" actId="20577"/>
          <ac:spMkLst>
            <pc:docMk/>
            <pc:sldMk cId="342550451" sldId="705"/>
            <ac:spMk id="38" creationId="{6A888152-5322-B3A7-B56B-CD5504EE6452}"/>
          </ac:spMkLst>
        </pc:spChg>
      </pc:sldChg>
      <pc:sldChg chg="addSp delSp modSp mod modNotesTx">
        <pc:chgData name="Deniz Sezin Ayvaz (UK)" userId="2e2f75b2-fbb7-43e7-a112-5d67fb157ec2" providerId="ADAL" clId="{E4581874-2E9F-EF47-951D-46727B1A7B7F}" dt="2025-09-16T07:53:58.988" v="16676" actId="20577"/>
        <pc:sldMkLst>
          <pc:docMk/>
          <pc:sldMk cId="21384904" sldId="706"/>
        </pc:sldMkLst>
        <pc:spChg chg="mod">
          <ac:chgData name="Deniz Sezin Ayvaz (UK)" userId="2e2f75b2-fbb7-43e7-a112-5d67fb157ec2" providerId="ADAL" clId="{E4581874-2E9F-EF47-951D-46727B1A7B7F}" dt="2025-09-14T14:31:00.670" v="14752" actId="20577"/>
          <ac:spMkLst>
            <pc:docMk/>
            <pc:sldMk cId="21384904" sldId="706"/>
            <ac:spMk id="2" creationId="{E13358FC-1249-9A61-9F97-683C9AF02FE1}"/>
          </ac:spMkLst>
        </pc:spChg>
        <pc:spChg chg="mod">
          <ac:chgData name="Deniz Sezin Ayvaz (UK)" userId="2e2f75b2-fbb7-43e7-a112-5d67fb157ec2" providerId="ADAL" clId="{E4581874-2E9F-EF47-951D-46727B1A7B7F}" dt="2025-09-14T15:23:55.599" v="15087" actId="20577"/>
          <ac:spMkLst>
            <pc:docMk/>
            <pc:sldMk cId="21384904" sldId="706"/>
            <ac:spMk id="3" creationId="{3148D4B1-598A-10C3-815E-3EDF68BDB1E1}"/>
          </ac:spMkLst>
        </pc:spChg>
        <pc:spChg chg="add mod">
          <ac:chgData name="Deniz Sezin Ayvaz (UK)" userId="2e2f75b2-fbb7-43e7-a112-5d67fb157ec2" providerId="ADAL" clId="{E4581874-2E9F-EF47-951D-46727B1A7B7F}" dt="2025-09-12T07:42:09.976" v="7155" actId="20577"/>
          <ac:spMkLst>
            <pc:docMk/>
            <pc:sldMk cId="21384904" sldId="706"/>
            <ac:spMk id="4" creationId="{182A68D4-4550-D2D0-476A-40826667296F}"/>
          </ac:spMkLst>
        </pc:spChg>
        <pc:spChg chg="add mod">
          <ac:chgData name="Deniz Sezin Ayvaz (UK)" userId="2e2f75b2-fbb7-43e7-a112-5d67fb157ec2" providerId="ADAL" clId="{E4581874-2E9F-EF47-951D-46727B1A7B7F}" dt="2025-09-12T07:42:21.186" v="7156" actId="207"/>
          <ac:spMkLst>
            <pc:docMk/>
            <pc:sldMk cId="21384904" sldId="706"/>
            <ac:spMk id="5" creationId="{EF32FC7F-E406-6E52-1A1C-9336970B593E}"/>
          </ac:spMkLst>
        </pc:spChg>
        <pc:spChg chg="add mod">
          <ac:chgData name="Deniz Sezin Ayvaz (UK)" userId="2e2f75b2-fbb7-43e7-a112-5d67fb157ec2" providerId="ADAL" clId="{E4581874-2E9F-EF47-951D-46727B1A7B7F}" dt="2025-09-12T07:44:21.037" v="7232" actId="1076"/>
          <ac:spMkLst>
            <pc:docMk/>
            <pc:sldMk cId="21384904" sldId="706"/>
            <ac:spMk id="6" creationId="{73B842A8-E8FC-C2A6-AB7C-7FFEB8B14E6C}"/>
          </ac:spMkLst>
        </pc:spChg>
        <pc:spChg chg="add mod">
          <ac:chgData name="Deniz Sezin Ayvaz (UK)" userId="2e2f75b2-fbb7-43e7-a112-5d67fb157ec2" providerId="ADAL" clId="{E4581874-2E9F-EF47-951D-46727B1A7B7F}" dt="2025-09-12T07:44:00.322" v="7229" actId="207"/>
          <ac:spMkLst>
            <pc:docMk/>
            <pc:sldMk cId="21384904" sldId="706"/>
            <ac:spMk id="7" creationId="{92B36FE3-63F8-E091-8A8B-8447E1465253}"/>
          </ac:spMkLst>
        </pc:spChg>
        <pc:spChg chg="add mod">
          <ac:chgData name="Deniz Sezin Ayvaz (UK)" userId="2e2f75b2-fbb7-43e7-a112-5d67fb157ec2" providerId="ADAL" clId="{E4581874-2E9F-EF47-951D-46727B1A7B7F}" dt="2025-09-16T07:53:58.988" v="16676" actId="20577"/>
          <ac:spMkLst>
            <pc:docMk/>
            <pc:sldMk cId="21384904" sldId="706"/>
            <ac:spMk id="8" creationId="{47A99230-FA04-BFBA-B153-58E994290C5B}"/>
          </ac:spMkLst>
        </pc:spChg>
        <pc:spChg chg="add mod">
          <ac:chgData name="Deniz Sezin Ayvaz (UK)" userId="2e2f75b2-fbb7-43e7-a112-5d67fb157ec2" providerId="ADAL" clId="{E4581874-2E9F-EF47-951D-46727B1A7B7F}" dt="2025-09-12T07:45:32.648" v="7302" actId="207"/>
          <ac:spMkLst>
            <pc:docMk/>
            <pc:sldMk cId="21384904" sldId="706"/>
            <ac:spMk id="9" creationId="{2CA70D49-749C-F469-EAD7-954CCE63FAE0}"/>
          </ac:spMkLst>
        </pc:spChg>
        <pc:spChg chg="add mod">
          <ac:chgData name="Deniz Sezin Ayvaz (UK)" userId="2e2f75b2-fbb7-43e7-a112-5d67fb157ec2" providerId="ADAL" clId="{E4581874-2E9F-EF47-951D-46727B1A7B7F}" dt="2025-09-12T07:46:51.258" v="7362" actId="20577"/>
          <ac:spMkLst>
            <pc:docMk/>
            <pc:sldMk cId="21384904" sldId="706"/>
            <ac:spMk id="10" creationId="{ED9DDBF8-0305-AE0B-4536-BA2C5489220E}"/>
          </ac:spMkLst>
        </pc:spChg>
        <pc:spChg chg="add mod">
          <ac:chgData name="Deniz Sezin Ayvaz (UK)" userId="2e2f75b2-fbb7-43e7-a112-5d67fb157ec2" providerId="ADAL" clId="{E4581874-2E9F-EF47-951D-46727B1A7B7F}" dt="2025-09-12T07:46:35.959" v="7317" actId="20577"/>
          <ac:spMkLst>
            <pc:docMk/>
            <pc:sldMk cId="21384904" sldId="706"/>
            <ac:spMk id="11" creationId="{C4DF91C1-C1E7-FD6F-2B12-82F0D75AB475}"/>
          </ac:spMkLst>
        </pc:spChg>
        <pc:spChg chg="add mod">
          <ac:chgData name="Deniz Sezin Ayvaz (UK)" userId="2e2f75b2-fbb7-43e7-a112-5d67fb157ec2" providerId="ADAL" clId="{E4581874-2E9F-EF47-951D-46727B1A7B7F}" dt="2025-09-12T07:47:51.302" v="7423" actId="20577"/>
          <ac:spMkLst>
            <pc:docMk/>
            <pc:sldMk cId="21384904" sldId="706"/>
            <ac:spMk id="12" creationId="{B30E0EE4-DAB1-64D5-DCB7-2476C1961343}"/>
          </ac:spMkLst>
        </pc:spChg>
        <pc:spChg chg="add mod">
          <ac:chgData name="Deniz Sezin Ayvaz (UK)" userId="2e2f75b2-fbb7-43e7-a112-5d67fb157ec2" providerId="ADAL" clId="{E4581874-2E9F-EF47-951D-46727B1A7B7F}" dt="2025-09-12T07:48:09.623" v="7425" actId="207"/>
          <ac:spMkLst>
            <pc:docMk/>
            <pc:sldMk cId="21384904" sldId="706"/>
            <ac:spMk id="13" creationId="{E9AB4D1D-6BCF-13CB-5E19-AE750C8247E6}"/>
          </ac:spMkLst>
        </pc:spChg>
        <pc:spChg chg="mod">
          <ac:chgData name="Deniz Sezin Ayvaz (UK)" userId="2e2f75b2-fbb7-43e7-a112-5d67fb157ec2" providerId="ADAL" clId="{E4581874-2E9F-EF47-951D-46727B1A7B7F}" dt="2025-09-12T07:40:31.054" v="7084" actId="20577"/>
          <ac:spMkLst>
            <pc:docMk/>
            <pc:sldMk cId="21384904" sldId="706"/>
            <ac:spMk id="79" creationId="{25C8B960-EEE3-198E-B5F4-D95E16EC5AAE}"/>
          </ac:spMkLst>
        </pc:spChg>
        <pc:spChg chg="mod">
          <ac:chgData name="Deniz Sezin Ayvaz (UK)" userId="2e2f75b2-fbb7-43e7-a112-5d67fb157ec2" providerId="ADAL" clId="{E4581874-2E9F-EF47-951D-46727B1A7B7F}" dt="2025-09-12T07:40:12.756" v="7080" actId="20577"/>
          <ac:spMkLst>
            <pc:docMk/>
            <pc:sldMk cId="21384904" sldId="706"/>
            <ac:spMk id="80" creationId="{5DFBE1FC-CC8A-DEA9-028E-226387BC2E1D}"/>
          </ac:spMkLst>
        </pc:spChg>
        <pc:grpChg chg="mod">
          <ac:chgData name="Deniz Sezin Ayvaz (UK)" userId="2e2f75b2-fbb7-43e7-a112-5d67fb157ec2" providerId="ADAL" clId="{E4581874-2E9F-EF47-951D-46727B1A7B7F}" dt="2025-09-12T07:48:13.315" v="7427" actId="1076"/>
          <ac:grpSpMkLst>
            <pc:docMk/>
            <pc:sldMk cId="21384904" sldId="706"/>
            <ac:grpSpMk id="81" creationId="{C156815D-A3FE-5348-74F3-DDD709C4DDD0}"/>
          </ac:grpSpMkLst>
        </pc:grpChg>
      </pc:sldChg>
      <pc:sldChg chg="addSp delSp modSp del mod ord modShow">
        <pc:chgData name="Deniz Sezin Ayvaz (UK)" userId="2e2f75b2-fbb7-43e7-a112-5d67fb157ec2" providerId="ADAL" clId="{E4581874-2E9F-EF47-951D-46727B1A7B7F}" dt="2025-09-14T16:27:52.171" v="16228" actId="2696"/>
        <pc:sldMkLst>
          <pc:docMk/>
          <pc:sldMk cId="2463405423" sldId="707"/>
        </pc:sldMkLst>
      </pc:sldChg>
      <pc:sldChg chg="del mod ord modShow">
        <pc:chgData name="Deniz Sezin Ayvaz (UK)" userId="2e2f75b2-fbb7-43e7-a112-5d67fb157ec2" providerId="ADAL" clId="{E4581874-2E9F-EF47-951D-46727B1A7B7F}" dt="2025-09-14T16:27:52.171" v="16228" actId="2696"/>
        <pc:sldMkLst>
          <pc:docMk/>
          <pc:sldMk cId="2283965400" sldId="708"/>
        </pc:sldMkLst>
      </pc:sldChg>
      <pc:sldChg chg="modSp mod ord">
        <pc:chgData name="Deniz Sezin Ayvaz (UK)" userId="2e2f75b2-fbb7-43e7-a112-5d67fb157ec2" providerId="ADAL" clId="{E4581874-2E9F-EF47-951D-46727B1A7B7F}" dt="2025-09-15T10:09:25.049" v="16582" actId="20577"/>
        <pc:sldMkLst>
          <pc:docMk/>
          <pc:sldMk cId="3994813105" sldId="709"/>
        </pc:sldMkLst>
        <pc:spChg chg="mod">
          <ac:chgData name="Deniz Sezin Ayvaz (UK)" userId="2e2f75b2-fbb7-43e7-a112-5d67fb157ec2" providerId="ADAL" clId="{E4581874-2E9F-EF47-951D-46727B1A7B7F}" dt="2025-09-15T10:09:25.049" v="16582" actId="20577"/>
          <ac:spMkLst>
            <pc:docMk/>
            <pc:sldMk cId="3994813105" sldId="709"/>
            <ac:spMk id="2" creationId="{130420E1-7152-74F8-C17C-6D626F6D934B}"/>
          </ac:spMkLst>
        </pc:spChg>
        <pc:spChg chg="mod">
          <ac:chgData name="Deniz Sezin Ayvaz (UK)" userId="2e2f75b2-fbb7-43e7-a112-5d67fb157ec2" providerId="ADAL" clId="{E4581874-2E9F-EF47-951D-46727B1A7B7F}" dt="2025-09-15T10:08:04.969" v="16440" actId="20577"/>
          <ac:spMkLst>
            <pc:docMk/>
            <pc:sldMk cId="3994813105" sldId="709"/>
            <ac:spMk id="7" creationId="{7A24C70C-87E3-D690-9BC9-EB86942E83E6}"/>
          </ac:spMkLst>
        </pc:spChg>
      </pc:sldChg>
      <pc:sldChg chg="addSp modSp del mod modAnim modNotesTx">
        <pc:chgData name="Deniz Sezin Ayvaz (UK)" userId="2e2f75b2-fbb7-43e7-a112-5d67fb157ec2" providerId="ADAL" clId="{E4581874-2E9F-EF47-951D-46727B1A7B7F}" dt="2025-09-14T14:54:02.387" v="15027" actId="2696"/>
        <pc:sldMkLst>
          <pc:docMk/>
          <pc:sldMk cId="175488535" sldId="2573"/>
        </pc:sldMkLst>
      </pc:sldChg>
      <pc:sldChg chg="addSp modSp del">
        <pc:chgData name="Deniz Sezin Ayvaz (UK)" userId="2e2f75b2-fbb7-43e7-a112-5d67fb157ec2" providerId="ADAL" clId="{E4581874-2E9F-EF47-951D-46727B1A7B7F}" dt="2025-09-02T11:33:09.079" v="1920" actId="2696"/>
        <pc:sldMkLst>
          <pc:docMk/>
          <pc:sldMk cId="866842227" sldId="2590"/>
        </pc:sldMkLst>
      </pc:sldChg>
      <pc:sldChg chg="addSp modSp del mod modAnim modNotesTx">
        <pc:chgData name="Deniz Sezin Ayvaz (UK)" userId="2e2f75b2-fbb7-43e7-a112-5d67fb157ec2" providerId="ADAL" clId="{E4581874-2E9F-EF47-951D-46727B1A7B7F}" dt="2025-09-14T16:26:22.900" v="16222" actId="2696"/>
        <pc:sldMkLst>
          <pc:docMk/>
          <pc:sldMk cId="2357460378" sldId="2591"/>
        </pc:sldMkLst>
      </pc:sldChg>
      <pc:sldChg chg="modSp mod ord">
        <pc:chgData name="Deniz Sezin Ayvaz (UK)" userId="2e2f75b2-fbb7-43e7-a112-5d67fb157ec2" providerId="ADAL" clId="{E4581874-2E9F-EF47-951D-46727B1A7B7F}" dt="2025-09-17T07:57:39.707" v="17068" actId="20577"/>
        <pc:sldMkLst>
          <pc:docMk/>
          <pc:sldMk cId="1635601273" sldId="2592"/>
        </pc:sldMkLst>
        <pc:spChg chg="mod">
          <ac:chgData name="Deniz Sezin Ayvaz (UK)" userId="2e2f75b2-fbb7-43e7-a112-5d67fb157ec2" providerId="ADAL" clId="{E4581874-2E9F-EF47-951D-46727B1A7B7F}" dt="2025-09-02T11:34:35.184" v="1956" actId="14100"/>
          <ac:spMkLst>
            <pc:docMk/>
            <pc:sldMk cId="1635601273" sldId="2592"/>
            <ac:spMk id="8" creationId="{8648E4E4-1B34-9573-A0F6-6151448A008B}"/>
          </ac:spMkLst>
        </pc:spChg>
        <pc:spChg chg="mod">
          <ac:chgData name="Deniz Sezin Ayvaz (UK)" userId="2e2f75b2-fbb7-43e7-a112-5d67fb157ec2" providerId="ADAL" clId="{E4581874-2E9F-EF47-951D-46727B1A7B7F}" dt="2025-09-02T11:34:42.188" v="1957" actId="14100"/>
          <ac:spMkLst>
            <pc:docMk/>
            <pc:sldMk cId="1635601273" sldId="2592"/>
            <ac:spMk id="9" creationId="{A04ACD3E-55F0-94C9-5A47-05B18A35D08D}"/>
          </ac:spMkLst>
        </pc:spChg>
        <pc:spChg chg="mod">
          <ac:chgData name="Deniz Sezin Ayvaz (UK)" userId="2e2f75b2-fbb7-43e7-a112-5d67fb157ec2" providerId="ADAL" clId="{E4581874-2E9F-EF47-951D-46727B1A7B7F}" dt="2025-09-02T11:34:50.303" v="1958" actId="14100"/>
          <ac:spMkLst>
            <pc:docMk/>
            <pc:sldMk cId="1635601273" sldId="2592"/>
            <ac:spMk id="10" creationId="{E2A6F41B-7BE1-7D05-82CA-E368C7E655E4}"/>
          </ac:spMkLst>
        </pc:spChg>
        <pc:spChg chg="mod">
          <ac:chgData name="Deniz Sezin Ayvaz (UK)" userId="2e2f75b2-fbb7-43e7-a112-5d67fb157ec2" providerId="ADAL" clId="{E4581874-2E9F-EF47-951D-46727B1A7B7F}" dt="2025-09-12T13:07:04.489" v="12379" actId="20577"/>
          <ac:spMkLst>
            <pc:docMk/>
            <pc:sldMk cId="1635601273" sldId="2592"/>
            <ac:spMk id="16" creationId="{A6EE3B95-E492-2ACC-AE96-816708204F6C}"/>
          </ac:spMkLst>
        </pc:spChg>
        <pc:spChg chg="mod">
          <ac:chgData name="Deniz Sezin Ayvaz (UK)" userId="2e2f75b2-fbb7-43e7-a112-5d67fb157ec2" providerId="ADAL" clId="{E4581874-2E9F-EF47-951D-46727B1A7B7F}" dt="2025-09-02T11:34:26.985" v="1955" actId="20577"/>
          <ac:spMkLst>
            <pc:docMk/>
            <pc:sldMk cId="1635601273" sldId="2592"/>
            <ac:spMk id="17" creationId="{CED1DE83-1EF2-CA8A-E7D3-B00F6684B10E}"/>
          </ac:spMkLst>
        </pc:spChg>
        <pc:spChg chg="mod">
          <ac:chgData name="Deniz Sezin Ayvaz (UK)" userId="2e2f75b2-fbb7-43e7-a112-5d67fb157ec2" providerId="ADAL" clId="{E4581874-2E9F-EF47-951D-46727B1A7B7F}" dt="2025-09-12T13:06:45.386" v="12375" actId="14100"/>
          <ac:spMkLst>
            <pc:docMk/>
            <pc:sldMk cId="1635601273" sldId="2592"/>
            <ac:spMk id="19" creationId="{EE038251-3880-388C-AAD0-DF52FCA71A73}"/>
          </ac:spMkLst>
        </pc:spChg>
        <pc:spChg chg="mod">
          <ac:chgData name="Deniz Sezin Ayvaz (UK)" userId="2e2f75b2-fbb7-43e7-a112-5d67fb157ec2" providerId="ADAL" clId="{E4581874-2E9F-EF47-951D-46727B1A7B7F}" dt="2025-09-12T13:07:03.351" v="12378" actId="20577"/>
          <ac:spMkLst>
            <pc:docMk/>
            <pc:sldMk cId="1635601273" sldId="2592"/>
            <ac:spMk id="22" creationId="{985E79DE-C941-948B-CBB9-30BAC5227F93}"/>
          </ac:spMkLst>
        </pc:spChg>
        <pc:spChg chg="mod">
          <ac:chgData name="Deniz Sezin Ayvaz (UK)" userId="2e2f75b2-fbb7-43e7-a112-5d67fb157ec2" providerId="ADAL" clId="{E4581874-2E9F-EF47-951D-46727B1A7B7F}" dt="2025-09-17T07:57:39.707" v="17068" actId="20577"/>
          <ac:spMkLst>
            <pc:docMk/>
            <pc:sldMk cId="1635601273" sldId="2592"/>
            <ac:spMk id="25" creationId="{309E375D-D86D-D2F9-89FD-5B2217263C5A}"/>
          </ac:spMkLst>
        </pc:spChg>
      </pc:sldChg>
      <pc:sldChg chg="modSp mod">
        <pc:chgData name="Deniz Sezin Ayvaz (UK)" userId="2e2f75b2-fbb7-43e7-a112-5d67fb157ec2" providerId="ADAL" clId="{E4581874-2E9F-EF47-951D-46727B1A7B7F}" dt="2025-09-15T10:08:00.679" v="16438" actId="20577"/>
        <pc:sldMkLst>
          <pc:docMk/>
          <pc:sldMk cId="3982808450" sldId="2593"/>
        </pc:sldMkLst>
        <pc:spChg chg="mod">
          <ac:chgData name="Deniz Sezin Ayvaz (UK)" userId="2e2f75b2-fbb7-43e7-a112-5d67fb157ec2" providerId="ADAL" clId="{E4581874-2E9F-EF47-951D-46727B1A7B7F}" dt="2025-09-09T08:43:44.759" v="3606" actId="20577"/>
          <ac:spMkLst>
            <pc:docMk/>
            <pc:sldMk cId="3982808450" sldId="2593"/>
            <ac:spMk id="2" creationId="{2C887406-DBF4-CCD7-3743-6FA6D0B9222B}"/>
          </ac:spMkLst>
        </pc:spChg>
        <pc:spChg chg="mod">
          <ac:chgData name="Deniz Sezin Ayvaz (UK)" userId="2e2f75b2-fbb7-43e7-a112-5d67fb157ec2" providerId="ADAL" clId="{E4581874-2E9F-EF47-951D-46727B1A7B7F}" dt="2025-09-15T10:08:00.679" v="16438" actId="20577"/>
          <ac:spMkLst>
            <pc:docMk/>
            <pc:sldMk cId="3982808450" sldId="2593"/>
            <ac:spMk id="7" creationId="{BCD83E4E-63ED-DD9B-D4C4-15F555879362}"/>
          </ac:spMkLst>
        </pc:spChg>
      </pc:sldChg>
      <pc:sldChg chg="del mod modShow">
        <pc:chgData name="Deniz Sezin Ayvaz (UK)" userId="2e2f75b2-fbb7-43e7-a112-5d67fb157ec2" providerId="ADAL" clId="{E4581874-2E9F-EF47-951D-46727B1A7B7F}" dt="2025-09-08T18:22:44.294" v="3238" actId="2696"/>
        <pc:sldMkLst>
          <pc:docMk/>
          <pc:sldMk cId="485412787" sldId="2595"/>
        </pc:sldMkLst>
      </pc:sldChg>
      <pc:sldChg chg="addSp delSp modSp mod modNotesTx">
        <pc:chgData name="Deniz Sezin Ayvaz (UK)" userId="2e2f75b2-fbb7-43e7-a112-5d67fb157ec2" providerId="ADAL" clId="{E4581874-2E9F-EF47-951D-46727B1A7B7F}" dt="2025-09-14T16:16:18.882" v="16126" actId="20577"/>
        <pc:sldMkLst>
          <pc:docMk/>
          <pc:sldMk cId="1855423113" sldId="2597"/>
        </pc:sldMkLst>
        <pc:spChg chg="mod">
          <ac:chgData name="Deniz Sezin Ayvaz (UK)" userId="2e2f75b2-fbb7-43e7-a112-5d67fb157ec2" providerId="ADAL" clId="{E4581874-2E9F-EF47-951D-46727B1A7B7F}" dt="2025-09-11T18:44:11.378" v="7031" actId="20577"/>
          <ac:spMkLst>
            <pc:docMk/>
            <pc:sldMk cId="1855423113" sldId="2597"/>
            <ac:spMk id="2" creationId="{1846C6AC-843C-BBDC-7136-9789D002B8BC}"/>
          </ac:spMkLst>
        </pc:spChg>
        <pc:spChg chg="mod">
          <ac:chgData name="Deniz Sezin Ayvaz (UK)" userId="2e2f75b2-fbb7-43e7-a112-5d67fb157ec2" providerId="ADAL" clId="{E4581874-2E9F-EF47-951D-46727B1A7B7F}" dt="2025-09-14T16:16:18.882" v="16126" actId="20577"/>
          <ac:spMkLst>
            <pc:docMk/>
            <pc:sldMk cId="1855423113" sldId="2597"/>
            <ac:spMk id="3" creationId="{2C7D6CA9-E4C6-A77E-113B-19C689AC3DDD}"/>
          </ac:spMkLst>
        </pc:spChg>
        <pc:spChg chg="add mod">
          <ac:chgData name="Deniz Sezin Ayvaz (UK)" userId="2e2f75b2-fbb7-43e7-a112-5d67fb157ec2" providerId="ADAL" clId="{E4581874-2E9F-EF47-951D-46727B1A7B7F}" dt="2025-09-01T13:27:51.690" v="576" actId="20577"/>
          <ac:spMkLst>
            <pc:docMk/>
            <pc:sldMk cId="1855423113" sldId="2597"/>
            <ac:spMk id="5" creationId="{D8E8F58E-72D0-C803-62EF-310DC696E4D0}"/>
          </ac:spMkLst>
        </pc:spChg>
        <pc:spChg chg="mod">
          <ac:chgData name="Deniz Sezin Ayvaz (UK)" userId="2e2f75b2-fbb7-43e7-a112-5d67fb157ec2" providerId="ADAL" clId="{E4581874-2E9F-EF47-951D-46727B1A7B7F}" dt="2025-09-14T14:34:03.246" v="14795" actId="1076"/>
          <ac:spMkLst>
            <pc:docMk/>
            <pc:sldMk cId="1855423113" sldId="2597"/>
            <ac:spMk id="6" creationId="{931D08AF-26EF-F149-57A0-1AD7B9B675AF}"/>
          </ac:spMkLst>
        </pc:spChg>
        <pc:spChg chg="add mod">
          <ac:chgData name="Deniz Sezin Ayvaz (UK)" userId="2e2f75b2-fbb7-43e7-a112-5d67fb157ec2" providerId="ADAL" clId="{E4581874-2E9F-EF47-951D-46727B1A7B7F}" dt="2025-09-01T13:12:13.726" v="494" actId="164"/>
          <ac:spMkLst>
            <pc:docMk/>
            <pc:sldMk cId="1855423113" sldId="2597"/>
            <ac:spMk id="7" creationId="{450685EE-7BBE-93B7-9661-88495E587E68}"/>
          </ac:spMkLst>
        </pc:spChg>
        <pc:spChg chg="mod">
          <ac:chgData name="Deniz Sezin Ayvaz (UK)" userId="2e2f75b2-fbb7-43e7-a112-5d67fb157ec2" providerId="ADAL" clId="{E4581874-2E9F-EF47-951D-46727B1A7B7F}" dt="2025-09-14T14:34:17.097" v="14797" actId="122"/>
          <ac:spMkLst>
            <pc:docMk/>
            <pc:sldMk cId="1855423113" sldId="2597"/>
            <ac:spMk id="8" creationId="{7E32E7F8-B829-0442-F0D5-BD5E1858470D}"/>
          </ac:spMkLst>
        </pc:spChg>
        <pc:spChg chg="add mod">
          <ac:chgData name="Deniz Sezin Ayvaz (UK)" userId="2e2f75b2-fbb7-43e7-a112-5d67fb157ec2" providerId="ADAL" clId="{E4581874-2E9F-EF47-951D-46727B1A7B7F}" dt="2025-09-14T14:34:08.406" v="14796" actId="1076"/>
          <ac:spMkLst>
            <pc:docMk/>
            <pc:sldMk cId="1855423113" sldId="2597"/>
            <ac:spMk id="10" creationId="{EC59A897-2C2E-9B97-53E8-48B75902D95B}"/>
          </ac:spMkLst>
        </pc:spChg>
        <pc:spChg chg="add mod">
          <ac:chgData name="Deniz Sezin Ayvaz (UK)" userId="2e2f75b2-fbb7-43e7-a112-5d67fb157ec2" providerId="ADAL" clId="{E4581874-2E9F-EF47-951D-46727B1A7B7F}" dt="2025-09-01T13:12:13.726" v="494" actId="164"/>
          <ac:spMkLst>
            <pc:docMk/>
            <pc:sldMk cId="1855423113" sldId="2597"/>
            <ac:spMk id="11" creationId="{A517617B-3B13-7658-4CA9-EC106E717603}"/>
          </ac:spMkLst>
        </pc:spChg>
        <pc:spChg chg="add mod">
          <ac:chgData name="Deniz Sezin Ayvaz (UK)" userId="2e2f75b2-fbb7-43e7-a112-5d67fb157ec2" providerId="ADAL" clId="{E4581874-2E9F-EF47-951D-46727B1A7B7F}" dt="2025-09-01T13:12:13.726" v="494" actId="164"/>
          <ac:spMkLst>
            <pc:docMk/>
            <pc:sldMk cId="1855423113" sldId="2597"/>
            <ac:spMk id="12" creationId="{4587D4AF-A94E-3DEA-CAA3-F2D1E25D25AA}"/>
          </ac:spMkLst>
        </pc:spChg>
        <pc:spChg chg="add mod">
          <ac:chgData name="Deniz Sezin Ayvaz (UK)" userId="2e2f75b2-fbb7-43e7-a112-5d67fb157ec2" providerId="ADAL" clId="{E4581874-2E9F-EF47-951D-46727B1A7B7F}" dt="2025-09-01T13:12:13.726" v="494" actId="164"/>
          <ac:spMkLst>
            <pc:docMk/>
            <pc:sldMk cId="1855423113" sldId="2597"/>
            <ac:spMk id="13" creationId="{738A8BC6-A1DD-21E3-DDB4-E8C980004C21}"/>
          </ac:spMkLst>
        </pc:spChg>
        <pc:grpChg chg="add mod">
          <ac:chgData name="Deniz Sezin Ayvaz (UK)" userId="2e2f75b2-fbb7-43e7-a112-5d67fb157ec2" providerId="ADAL" clId="{E4581874-2E9F-EF47-951D-46727B1A7B7F}" dt="2025-09-14T14:33:54.861" v="14794" actId="14100"/>
          <ac:grpSpMkLst>
            <pc:docMk/>
            <pc:sldMk cId="1855423113" sldId="2597"/>
            <ac:grpSpMk id="14" creationId="{282838D8-E31A-9B75-907C-432331ADE97B}"/>
          </ac:grpSpMkLst>
        </pc:grpChg>
        <pc:picChg chg="mod modCrop">
          <ac:chgData name="Deniz Sezin Ayvaz (UK)" userId="2e2f75b2-fbb7-43e7-a112-5d67fb157ec2" providerId="ADAL" clId="{E4581874-2E9F-EF47-951D-46727B1A7B7F}" dt="2025-09-01T13:12:13.726" v="494" actId="164"/>
          <ac:picMkLst>
            <pc:docMk/>
            <pc:sldMk cId="1855423113" sldId="2597"/>
            <ac:picMk id="4" creationId="{974AFC62-006A-B90B-E1C6-E1E71F0ED7ED}"/>
          </ac:picMkLst>
        </pc:picChg>
      </pc:sldChg>
      <pc:sldChg chg="addSp delSp modSp mod modNotesTx">
        <pc:chgData name="Deniz Sezin Ayvaz (UK)" userId="2e2f75b2-fbb7-43e7-a112-5d67fb157ec2" providerId="ADAL" clId="{E4581874-2E9F-EF47-951D-46727B1A7B7F}" dt="2025-09-17T08:09:51.904" v="17084" actId="20577"/>
        <pc:sldMkLst>
          <pc:docMk/>
          <pc:sldMk cId="3645700316" sldId="2598"/>
        </pc:sldMkLst>
        <pc:spChg chg="mod">
          <ac:chgData name="Deniz Sezin Ayvaz (UK)" userId="2e2f75b2-fbb7-43e7-a112-5d67fb157ec2" providerId="ADAL" clId="{E4581874-2E9F-EF47-951D-46727B1A7B7F}" dt="2025-09-02T11:40:11.796" v="1965" actId="1076"/>
          <ac:spMkLst>
            <pc:docMk/>
            <pc:sldMk cId="3645700316" sldId="2598"/>
            <ac:spMk id="2" creationId="{3EA0893F-981C-0035-0CD4-23BF212A9559}"/>
          </ac:spMkLst>
        </pc:spChg>
        <pc:spChg chg="add mod">
          <ac:chgData name="Deniz Sezin Ayvaz (UK)" userId="2e2f75b2-fbb7-43e7-a112-5d67fb157ec2" providerId="ADAL" clId="{E4581874-2E9F-EF47-951D-46727B1A7B7F}" dt="2025-09-01T13:51:06.340" v="707" actId="1076"/>
          <ac:spMkLst>
            <pc:docMk/>
            <pc:sldMk cId="3645700316" sldId="2598"/>
            <ac:spMk id="3" creationId="{6E3B635B-F0EF-36FB-7774-AD414A0DC899}"/>
          </ac:spMkLst>
        </pc:spChg>
        <pc:spChg chg="add mod">
          <ac:chgData name="Deniz Sezin Ayvaz (UK)" userId="2e2f75b2-fbb7-43e7-a112-5d67fb157ec2" providerId="ADAL" clId="{E4581874-2E9F-EF47-951D-46727B1A7B7F}" dt="2025-09-01T13:51:03.894" v="706" actId="1076"/>
          <ac:spMkLst>
            <pc:docMk/>
            <pc:sldMk cId="3645700316" sldId="2598"/>
            <ac:spMk id="4" creationId="{771473BB-8EC7-19D3-64AE-DA4ED36FE6C1}"/>
          </ac:spMkLst>
        </pc:spChg>
        <pc:spChg chg="add mod">
          <ac:chgData name="Deniz Sezin Ayvaz (UK)" userId="2e2f75b2-fbb7-43e7-a112-5d67fb157ec2" providerId="ADAL" clId="{E4581874-2E9F-EF47-951D-46727B1A7B7F}" dt="2025-09-01T13:48:29.808" v="686" actId="164"/>
          <ac:spMkLst>
            <pc:docMk/>
            <pc:sldMk cId="3645700316" sldId="2598"/>
            <ac:spMk id="5" creationId="{6EFF0B0B-CF20-B748-C2F3-D3B1F4EB2EF6}"/>
          </ac:spMkLst>
        </pc:spChg>
        <pc:spChg chg="add mod">
          <ac:chgData name="Deniz Sezin Ayvaz (UK)" userId="2e2f75b2-fbb7-43e7-a112-5d67fb157ec2" providerId="ADAL" clId="{E4581874-2E9F-EF47-951D-46727B1A7B7F}" dt="2025-09-02T11:40:33.142" v="1967" actId="1076"/>
          <ac:spMkLst>
            <pc:docMk/>
            <pc:sldMk cId="3645700316" sldId="2598"/>
            <ac:spMk id="7" creationId="{C6FC8AAC-750C-7135-AAE2-18EF256CD1C7}"/>
          </ac:spMkLst>
        </pc:spChg>
        <pc:spChg chg="add mod">
          <ac:chgData name="Deniz Sezin Ayvaz (UK)" userId="2e2f75b2-fbb7-43e7-a112-5d67fb157ec2" providerId="ADAL" clId="{E4581874-2E9F-EF47-951D-46727B1A7B7F}" dt="2025-09-01T13:48:29.808" v="686" actId="164"/>
          <ac:spMkLst>
            <pc:docMk/>
            <pc:sldMk cId="3645700316" sldId="2598"/>
            <ac:spMk id="8" creationId="{ACA232B9-A11B-9873-9600-E286D360188C}"/>
          </ac:spMkLst>
        </pc:spChg>
        <pc:spChg chg="add mod">
          <ac:chgData name="Deniz Sezin Ayvaz (UK)" userId="2e2f75b2-fbb7-43e7-a112-5d67fb157ec2" providerId="ADAL" clId="{E4581874-2E9F-EF47-951D-46727B1A7B7F}" dt="2025-09-02T07:16:07.243" v="789" actId="1076"/>
          <ac:spMkLst>
            <pc:docMk/>
            <pc:sldMk cId="3645700316" sldId="2598"/>
            <ac:spMk id="9" creationId="{3634CA92-BA0A-DBE8-17B9-447D039837F9}"/>
          </ac:spMkLst>
        </pc:spChg>
        <pc:spChg chg="add mod">
          <ac:chgData name="Deniz Sezin Ayvaz (UK)" userId="2e2f75b2-fbb7-43e7-a112-5d67fb157ec2" providerId="ADAL" clId="{E4581874-2E9F-EF47-951D-46727B1A7B7F}" dt="2025-09-17T08:09:51.904" v="17084" actId="20577"/>
          <ac:spMkLst>
            <pc:docMk/>
            <pc:sldMk cId="3645700316" sldId="2598"/>
            <ac:spMk id="13" creationId="{DA11562E-1211-6531-E8C5-F46B4A0D2075}"/>
          </ac:spMkLst>
        </pc:spChg>
        <pc:spChg chg="add mod">
          <ac:chgData name="Deniz Sezin Ayvaz (UK)" userId="2e2f75b2-fbb7-43e7-a112-5d67fb157ec2" providerId="ADAL" clId="{E4581874-2E9F-EF47-951D-46727B1A7B7F}" dt="2025-09-02T11:40:29.666" v="1966" actId="1076"/>
          <ac:spMkLst>
            <pc:docMk/>
            <pc:sldMk cId="3645700316" sldId="2598"/>
            <ac:spMk id="23" creationId="{EF98BE7F-BACE-DF6A-9074-975C202E6D33}"/>
          </ac:spMkLst>
        </pc:spChg>
        <pc:grpChg chg="add mod">
          <ac:chgData name="Deniz Sezin Ayvaz (UK)" userId="2e2f75b2-fbb7-43e7-a112-5d67fb157ec2" providerId="ADAL" clId="{E4581874-2E9F-EF47-951D-46727B1A7B7F}" dt="2025-09-02T11:40:29.666" v="1966" actId="1076"/>
          <ac:grpSpMkLst>
            <pc:docMk/>
            <pc:sldMk cId="3645700316" sldId="2598"/>
            <ac:grpSpMk id="15" creationId="{22BDF0C7-369F-9F5F-2B36-5DEA9D45906B}"/>
          </ac:grpSpMkLst>
        </pc:grpChg>
        <pc:picChg chg="add mod modCrop">
          <ac:chgData name="Deniz Sezin Ayvaz (UK)" userId="2e2f75b2-fbb7-43e7-a112-5d67fb157ec2" providerId="ADAL" clId="{E4581874-2E9F-EF47-951D-46727B1A7B7F}" dt="2025-09-01T13:48:29.808" v="686" actId="164"/>
          <ac:picMkLst>
            <pc:docMk/>
            <pc:sldMk cId="3645700316" sldId="2598"/>
            <ac:picMk id="14" creationId="{013CF852-40CB-430F-2CAF-84872437730E}"/>
          </ac:picMkLst>
        </pc:picChg>
        <pc:picChg chg="add mod modCrop">
          <ac:chgData name="Deniz Sezin Ayvaz (UK)" userId="2e2f75b2-fbb7-43e7-a112-5d67fb157ec2" providerId="ADAL" clId="{E4581874-2E9F-EF47-951D-46727B1A7B7F}" dt="2025-09-02T11:40:29.666" v="1966" actId="1076"/>
          <ac:picMkLst>
            <pc:docMk/>
            <pc:sldMk cId="3645700316" sldId="2598"/>
            <ac:picMk id="16" creationId="{D3B4122C-73C2-B81E-8512-C381A9630F3E}"/>
          </ac:picMkLst>
        </pc:picChg>
        <pc:cxnChg chg="add mod">
          <ac:chgData name="Deniz Sezin Ayvaz (UK)" userId="2e2f75b2-fbb7-43e7-a112-5d67fb157ec2" providerId="ADAL" clId="{E4581874-2E9F-EF47-951D-46727B1A7B7F}" dt="2025-09-02T11:40:58.070" v="1971" actId="1076"/>
          <ac:cxnSpMkLst>
            <pc:docMk/>
            <pc:sldMk cId="3645700316" sldId="2598"/>
            <ac:cxnSpMk id="10" creationId="{77184570-C320-6828-4E4A-C08C105900B8}"/>
          </ac:cxnSpMkLst>
        </pc:cxnChg>
        <pc:cxnChg chg="add mod">
          <ac:chgData name="Deniz Sezin Ayvaz (UK)" userId="2e2f75b2-fbb7-43e7-a112-5d67fb157ec2" providerId="ADAL" clId="{E4581874-2E9F-EF47-951D-46727B1A7B7F}" dt="2025-09-02T11:41:01.085" v="1972" actId="1076"/>
          <ac:cxnSpMkLst>
            <pc:docMk/>
            <pc:sldMk cId="3645700316" sldId="2598"/>
            <ac:cxnSpMk id="11" creationId="{F812C093-457C-B137-4961-DB2CEB300A17}"/>
          </ac:cxnSpMkLst>
        </pc:cxnChg>
        <pc:cxnChg chg="add mod">
          <ac:chgData name="Deniz Sezin Ayvaz (UK)" userId="2e2f75b2-fbb7-43e7-a112-5d67fb157ec2" providerId="ADAL" clId="{E4581874-2E9F-EF47-951D-46727B1A7B7F}" dt="2025-09-02T11:40:49.108" v="1970" actId="1076"/>
          <ac:cxnSpMkLst>
            <pc:docMk/>
            <pc:sldMk cId="3645700316" sldId="2598"/>
            <ac:cxnSpMk id="24" creationId="{6CF9175D-E8D6-9F09-F9DA-B487850C90F7}"/>
          </ac:cxnSpMkLst>
        </pc:cxnChg>
      </pc:sldChg>
      <pc:sldChg chg="modSp mod">
        <pc:chgData name="Deniz Sezin Ayvaz (UK)" userId="2e2f75b2-fbb7-43e7-a112-5d67fb157ec2" providerId="ADAL" clId="{E4581874-2E9F-EF47-951D-46727B1A7B7F}" dt="2025-09-02T08:00:23.209" v="1035" actId="20577"/>
        <pc:sldMkLst>
          <pc:docMk/>
          <pc:sldMk cId="2962612134" sldId="2599"/>
        </pc:sldMkLst>
        <pc:spChg chg="mod">
          <ac:chgData name="Deniz Sezin Ayvaz (UK)" userId="2e2f75b2-fbb7-43e7-a112-5d67fb157ec2" providerId="ADAL" clId="{E4581874-2E9F-EF47-951D-46727B1A7B7F}" dt="2025-09-02T08:00:23.209" v="1035" actId="20577"/>
          <ac:spMkLst>
            <pc:docMk/>
            <pc:sldMk cId="2962612134" sldId="2599"/>
            <ac:spMk id="2" creationId="{3BDD9B95-D54D-8E01-0150-B7F9AA6FA21E}"/>
          </ac:spMkLst>
        </pc:spChg>
        <pc:spChg chg="mod">
          <ac:chgData name="Deniz Sezin Ayvaz (UK)" userId="2e2f75b2-fbb7-43e7-a112-5d67fb157ec2" providerId="ADAL" clId="{E4581874-2E9F-EF47-951D-46727B1A7B7F}" dt="2025-09-02T08:00:02.166" v="1027" actId="2711"/>
          <ac:spMkLst>
            <pc:docMk/>
            <pc:sldMk cId="2962612134" sldId="2599"/>
            <ac:spMk id="7" creationId="{DCB73D6F-DA84-1556-81F1-BCE66478233B}"/>
          </ac:spMkLst>
        </pc:spChg>
      </pc:sldChg>
      <pc:sldChg chg="del ord">
        <pc:chgData name="Deniz Sezin Ayvaz (UK)" userId="2e2f75b2-fbb7-43e7-a112-5d67fb157ec2" providerId="ADAL" clId="{E4581874-2E9F-EF47-951D-46727B1A7B7F}" dt="2025-09-14T16:27:52.171" v="16228" actId="2696"/>
        <pc:sldMkLst>
          <pc:docMk/>
          <pc:sldMk cId="1186440243" sldId="2600"/>
        </pc:sldMkLst>
      </pc:sldChg>
      <pc:sldChg chg="addSp delSp modSp mod modNotesTx">
        <pc:chgData name="Deniz Sezin Ayvaz (UK)" userId="2e2f75b2-fbb7-43e7-a112-5d67fb157ec2" providerId="ADAL" clId="{E4581874-2E9F-EF47-951D-46727B1A7B7F}" dt="2025-09-14T16:18:02.072" v="16172" actId="20577"/>
        <pc:sldMkLst>
          <pc:docMk/>
          <pc:sldMk cId="2287460876" sldId="2601"/>
        </pc:sldMkLst>
        <pc:spChg chg="mod">
          <ac:chgData name="Deniz Sezin Ayvaz (UK)" userId="2e2f75b2-fbb7-43e7-a112-5d67fb157ec2" providerId="ADAL" clId="{E4581874-2E9F-EF47-951D-46727B1A7B7F}" dt="2025-09-11T12:53:38.680" v="5016" actId="14100"/>
          <ac:spMkLst>
            <pc:docMk/>
            <pc:sldMk cId="2287460876" sldId="2601"/>
            <ac:spMk id="4" creationId="{460BEF0D-3890-CCB4-F7DE-0EB43C8585A9}"/>
          </ac:spMkLst>
        </pc:spChg>
        <pc:spChg chg="mod">
          <ac:chgData name="Deniz Sezin Ayvaz (UK)" userId="2e2f75b2-fbb7-43e7-a112-5d67fb157ec2" providerId="ADAL" clId="{E4581874-2E9F-EF47-951D-46727B1A7B7F}" dt="2025-09-14T16:14:16.498" v="16081" actId="20577"/>
          <ac:spMkLst>
            <pc:docMk/>
            <pc:sldMk cId="2287460876" sldId="2601"/>
            <ac:spMk id="5" creationId="{B531F40F-9E68-B3A8-10A4-6C4669A3A8CB}"/>
          </ac:spMkLst>
        </pc:spChg>
        <pc:spChg chg="mod">
          <ac:chgData name="Deniz Sezin Ayvaz (UK)" userId="2e2f75b2-fbb7-43e7-a112-5d67fb157ec2" providerId="ADAL" clId="{E4581874-2E9F-EF47-951D-46727B1A7B7F}" dt="2025-09-11T12:54:21.080" v="5022" actId="14100"/>
          <ac:spMkLst>
            <pc:docMk/>
            <pc:sldMk cId="2287460876" sldId="2601"/>
            <ac:spMk id="6" creationId="{A78764CB-6DC1-B979-B36A-44E1C2926EF7}"/>
          </ac:spMkLst>
        </pc:spChg>
        <pc:spChg chg="mod">
          <ac:chgData name="Deniz Sezin Ayvaz (UK)" userId="2e2f75b2-fbb7-43e7-a112-5d67fb157ec2" providerId="ADAL" clId="{E4581874-2E9F-EF47-951D-46727B1A7B7F}" dt="2025-09-11T12:53:10.016" v="5010" actId="20577"/>
          <ac:spMkLst>
            <pc:docMk/>
            <pc:sldMk cId="2287460876" sldId="2601"/>
            <ac:spMk id="7" creationId="{9B50D17C-95F9-1631-D4E4-5A01F5867B39}"/>
          </ac:spMkLst>
        </pc:spChg>
        <pc:spChg chg="mod">
          <ac:chgData name="Deniz Sezin Ayvaz (UK)" userId="2e2f75b2-fbb7-43e7-a112-5d67fb157ec2" providerId="ADAL" clId="{E4581874-2E9F-EF47-951D-46727B1A7B7F}" dt="2025-09-11T12:54:01.331" v="5020" actId="14100"/>
          <ac:spMkLst>
            <pc:docMk/>
            <pc:sldMk cId="2287460876" sldId="2601"/>
            <ac:spMk id="8" creationId="{44F3C751-FD8C-6954-72D6-88FFEA84EE04}"/>
          </ac:spMkLst>
        </pc:spChg>
        <pc:spChg chg="mod">
          <ac:chgData name="Deniz Sezin Ayvaz (UK)" userId="2e2f75b2-fbb7-43e7-a112-5d67fb157ec2" providerId="ADAL" clId="{E4581874-2E9F-EF47-951D-46727B1A7B7F}" dt="2025-09-11T12:53:22.385" v="5011" actId="1076"/>
          <ac:spMkLst>
            <pc:docMk/>
            <pc:sldMk cId="2287460876" sldId="2601"/>
            <ac:spMk id="9" creationId="{7721CD44-3BC8-4C58-9D07-171B9266FA4F}"/>
          </ac:spMkLst>
        </pc:spChg>
        <pc:spChg chg="add mod">
          <ac:chgData name="Deniz Sezin Ayvaz (UK)" userId="2e2f75b2-fbb7-43e7-a112-5d67fb157ec2" providerId="ADAL" clId="{E4581874-2E9F-EF47-951D-46727B1A7B7F}" dt="2025-09-14T16:16:35.332" v="16135" actId="20577"/>
          <ac:spMkLst>
            <pc:docMk/>
            <pc:sldMk cId="2287460876" sldId="2601"/>
            <ac:spMk id="34" creationId="{B6C85B7C-ECD8-7379-3281-02A254613AA8}"/>
          </ac:spMkLst>
        </pc:spChg>
        <pc:grpChg chg="add mod">
          <ac:chgData name="Deniz Sezin Ayvaz (UK)" userId="2e2f75b2-fbb7-43e7-a112-5d67fb157ec2" providerId="ADAL" clId="{E4581874-2E9F-EF47-951D-46727B1A7B7F}" dt="2025-09-11T13:02:20.008" v="5077" actId="1076"/>
          <ac:grpSpMkLst>
            <pc:docMk/>
            <pc:sldMk cId="2287460876" sldId="2601"/>
            <ac:grpSpMk id="23" creationId="{13533187-13BA-3CDE-8E4C-EEE498CCB86A}"/>
          </ac:grpSpMkLst>
        </pc:grpChg>
        <pc:grpChg chg="add mod">
          <ac:chgData name="Deniz Sezin Ayvaz (UK)" userId="2e2f75b2-fbb7-43e7-a112-5d67fb157ec2" providerId="ADAL" clId="{E4581874-2E9F-EF47-951D-46727B1A7B7F}" dt="2025-09-14T11:14:01.506" v="12931" actId="1076"/>
          <ac:grpSpMkLst>
            <pc:docMk/>
            <pc:sldMk cId="2287460876" sldId="2601"/>
            <ac:grpSpMk id="43" creationId="{DF77CC7C-322A-26B3-5EAC-C6C8926F505D}"/>
          </ac:grpSpMkLst>
        </pc:grpChg>
        <pc:picChg chg="add mod">
          <ac:chgData name="Deniz Sezin Ayvaz (UK)" userId="2e2f75b2-fbb7-43e7-a112-5d67fb157ec2" providerId="ADAL" clId="{E4581874-2E9F-EF47-951D-46727B1A7B7F}" dt="2025-09-14T11:13:52.336" v="12930" actId="164"/>
          <ac:picMkLst>
            <pc:docMk/>
            <pc:sldMk cId="2287460876" sldId="2601"/>
            <ac:picMk id="37" creationId="{8740B35C-4F00-660A-2327-99446991B9A3}"/>
          </ac:picMkLst>
        </pc:picChg>
        <pc:picChg chg="add mod modCrop">
          <ac:chgData name="Deniz Sezin Ayvaz (UK)" userId="2e2f75b2-fbb7-43e7-a112-5d67fb157ec2" providerId="ADAL" clId="{E4581874-2E9F-EF47-951D-46727B1A7B7F}" dt="2025-09-14T11:13:52.336" v="12930" actId="164"/>
          <ac:picMkLst>
            <pc:docMk/>
            <pc:sldMk cId="2287460876" sldId="2601"/>
            <ac:picMk id="39" creationId="{04DD7A07-9749-1799-DB1E-CB496EA88540}"/>
          </ac:picMkLst>
        </pc:picChg>
        <pc:cxnChg chg="add mod">
          <ac:chgData name="Deniz Sezin Ayvaz (UK)" userId="2e2f75b2-fbb7-43e7-a112-5d67fb157ec2" providerId="ADAL" clId="{E4581874-2E9F-EF47-951D-46727B1A7B7F}" dt="2025-09-14T11:14:05.913" v="12932" actId="14100"/>
          <ac:cxnSpMkLst>
            <pc:docMk/>
            <pc:sldMk cId="2287460876" sldId="2601"/>
            <ac:cxnSpMk id="25" creationId="{82828A1F-4E31-F017-15D1-3CFFDBFEFAA8}"/>
          </ac:cxnSpMkLst>
        </pc:cxnChg>
        <pc:cxnChg chg="add mod">
          <ac:chgData name="Deniz Sezin Ayvaz (UK)" userId="2e2f75b2-fbb7-43e7-a112-5d67fb157ec2" providerId="ADAL" clId="{E4581874-2E9F-EF47-951D-46727B1A7B7F}" dt="2025-09-14T11:14:09.513" v="12933" actId="14100"/>
          <ac:cxnSpMkLst>
            <pc:docMk/>
            <pc:sldMk cId="2287460876" sldId="2601"/>
            <ac:cxnSpMk id="26" creationId="{30094F33-D547-236C-3857-A2A2938FFACB}"/>
          </ac:cxnSpMkLst>
        </pc:cxnChg>
      </pc:sldChg>
      <pc:sldChg chg="addSp delSp modSp mod modNotesTx">
        <pc:chgData name="Deniz Sezin Ayvaz (UK)" userId="2e2f75b2-fbb7-43e7-a112-5d67fb157ec2" providerId="ADAL" clId="{E4581874-2E9F-EF47-951D-46727B1A7B7F}" dt="2025-09-17T07:36:43.287" v="17066" actId="20577"/>
        <pc:sldMkLst>
          <pc:docMk/>
          <pc:sldMk cId="303165498" sldId="2602"/>
        </pc:sldMkLst>
        <pc:spChg chg="mod">
          <ac:chgData name="Deniz Sezin Ayvaz (UK)" userId="2e2f75b2-fbb7-43e7-a112-5d67fb157ec2" providerId="ADAL" clId="{E4581874-2E9F-EF47-951D-46727B1A7B7F}" dt="2025-09-02T11:20:41.467" v="1776" actId="20577"/>
          <ac:spMkLst>
            <pc:docMk/>
            <pc:sldMk cId="303165498" sldId="2602"/>
            <ac:spMk id="2" creationId="{4132ACAE-6F7E-B9D5-7648-70EE2ABE2AD6}"/>
          </ac:spMkLst>
        </pc:spChg>
        <pc:spChg chg="add mod">
          <ac:chgData name="Deniz Sezin Ayvaz (UK)" userId="2e2f75b2-fbb7-43e7-a112-5d67fb157ec2" providerId="ADAL" clId="{E4581874-2E9F-EF47-951D-46727B1A7B7F}" dt="2025-09-16T10:38:27.420" v="16912" actId="20577"/>
          <ac:spMkLst>
            <pc:docMk/>
            <pc:sldMk cId="303165498" sldId="2602"/>
            <ac:spMk id="7" creationId="{9070FEF4-A809-5CB0-7BE5-7F72FCCAA666}"/>
          </ac:spMkLst>
        </pc:spChg>
        <pc:spChg chg="add mod">
          <ac:chgData name="Deniz Sezin Ayvaz (UK)" userId="2e2f75b2-fbb7-43e7-a112-5d67fb157ec2" providerId="ADAL" clId="{E4581874-2E9F-EF47-951D-46727B1A7B7F}" dt="2025-09-02T11:19:14.678" v="1706" actId="14100"/>
          <ac:spMkLst>
            <pc:docMk/>
            <pc:sldMk cId="303165498" sldId="2602"/>
            <ac:spMk id="8" creationId="{1CBD555E-F0E6-9A6C-F030-379971D0280E}"/>
          </ac:spMkLst>
        </pc:spChg>
        <pc:spChg chg="add mod">
          <ac:chgData name="Deniz Sezin Ayvaz (UK)" userId="2e2f75b2-fbb7-43e7-a112-5d67fb157ec2" providerId="ADAL" clId="{E4581874-2E9F-EF47-951D-46727B1A7B7F}" dt="2025-09-17T07:36:43.287" v="17066" actId="20577"/>
          <ac:spMkLst>
            <pc:docMk/>
            <pc:sldMk cId="303165498" sldId="2602"/>
            <ac:spMk id="9" creationId="{888C0354-4680-F3DD-08AE-6397F037FA5F}"/>
          </ac:spMkLst>
        </pc:spChg>
        <pc:picChg chg="mod">
          <ac:chgData name="Deniz Sezin Ayvaz (UK)" userId="2e2f75b2-fbb7-43e7-a112-5d67fb157ec2" providerId="ADAL" clId="{E4581874-2E9F-EF47-951D-46727B1A7B7F}" dt="2025-09-02T11:18:24.413" v="1692" actId="1076"/>
          <ac:picMkLst>
            <pc:docMk/>
            <pc:sldMk cId="303165498" sldId="2602"/>
            <ac:picMk id="4" creationId="{60951659-D916-251A-221E-BD18A5F1898B}"/>
          </ac:picMkLst>
        </pc:picChg>
        <pc:picChg chg="mod">
          <ac:chgData name="Deniz Sezin Ayvaz (UK)" userId="2e2f75b2-fbb7-43e7-a112-5d67fb157ec2" providerId="ADAL" clId="{E4581874-2E9F-EF47-951D-46727B1A7B7F}" dt="2025-09-02T11:18:24.413" v="1692" actId="1076"/>
          <ac:picMkLst>
            <pc:docMk/>
            <pc:sldMk cId="303165498" sldId="2602"/>
            <ac:picMk id="5" creationId="{F3AE789C-7E36-A931-9CE8-308A84F1F1DD}"/>
          </ac:picMkLst>
        </pc:picChg>
      </pc:sldChg>
      <pc:sldChg chg="addSp delSp modSp mod modNotesTx">
        <pc:chgData name="Deniz Sezin Ayvaz (UK)" userId="2e2f75b2-fbb7-43e7-a112-5d67fb157ec2" providerId="ADAL" clId="{E4581874-2E9F-EF47-951D-46727B1A7B7F}" dt="2025-09-16T07:53:15.999" v="16672" actId="20577"/>
        <pc:sldMkLst>
          <pc:docMk/>
          <pc:sldMk cId="2428818990" sldId="2603"/>
        </pc:sldMkLst>
        <pc:spChg chg="mod">
          <ac:chgData name="Deniz Sezin Ayvaz (UK)" userId="2e2f75b2-fbb7-43e7-a112-5d67fb157ec2" providerId="ADAL" clId="{E4581874-2E9F-EF47-951D-46727B1A7B7F}" dt="2025-09-08T17:29:01.360" v="2843" actId="20577"/>
          <ac:spMkLst>
            <pc:docMk/>
            <pc:sldMk cId="2428818990" sldId="2603"/>
            <ac:spMk id="2" creationId="{7F9EE257-C8A6-A100-21AA-976FA1486BED}"/>
          </ac:spMkLst>
        </pc:spChg>
        <pc:spChg chg="mod">
          <ac:chgData name="Deniz Sezin Ayvaz (UK)" userId="2e2f75b2-fbb7-43e7-a112-5d67fb157ec2" providerId="ADAL" clId="{E4581874-2E9F-EF47-951D-46727B1A7B7F}" dt="2025-09-16T07:52:24.073" v="16660" actId="20577"/>
          <ac:spMkLst>
            <pc:docMk/>
            <pc:sldMk cId="2428818990" sldId="2603"/>
            <ac:spMk id="4" creationId="{040840BB-30A6-3B2C-7A4C-7753FD54ADC8}"/>
          </ac:spMkLst>
        </pc:spChg>
        <pc:spChg chg="add mod">
          <ac:chgData name="Deniz Sezin Ayvaz (UK)" userId="2e2f75b2-fbb7-43e7-a112-5d67fb157ec2" providerId="ADAL" clId="{E4581874-2E9F-EF47-951D-46727B1A7B7F}" dt="2025-09-14T16:07:05.945" v="15896" actId="1076"/>
          <ac:spMkLst>
            <pc:docMk/>
            <pc:sldMk cId="2428818990" sldId="2603"/>
            <ac:spMk id="8" creationId="{8692D173-3909-CE12-7B6D-F6662B57DC3E}"/>
          </ac:spMkLst>
        </pc:spChg>
        <pc:spChg chg="add mod">
          <ac:chgData name="Deniz Sezin Ayvaz (UK)" userId="2e2f75b2-fbb7-43e7-a112-5d67fb157ec2" providerId="ADAL" clId="{E4581874-2E9F-EF47-951D-46727B1A7B7F}" dt="2025-09-16T07:53:15.999" v="16672" actId="20577"/>
          <ac:spMkLst>
            <pc:docMk/>
            <pc:sldMk cId="2428818990" sldId="2603"/>
            <ac:spMk id="9" creationId="{15481C2B-669A-6734-CACA-0A2356E1F51E}"/>
          </ac:spMkLst>
        </pc:spChg>
        <pc:spChg chg="mod">
          <ac:chgData name="Deniz Sezin Ayvaz (UK)" userId="2e2f75b2-fbb7-43e7-a112-5d67fb157ec2" providerId="ADAL" clId="{E4581874-2E9F-EF47-951D-46727B1A7B7F}" dt="2025-09-08T13:29:12.839" v="2803" actId="20577"/>
          <ac:spMkLst>
            <pc:docMk/>
            <pc:sldMk cId="2428818990" sldId="2603"/>
            <ac:spMk id="69" creationId="{D814CE63-D9E9-5448-B77B-4314628C80E1}"/>
          </ac:spMkLst>
        </pc:spChg>
      </pc:sldChg>
      <pc:sldChg chg="del">
        <pc:chgData name="Deniz Sezin Ayvaz (UK)" userId="2e2f75b2-fbb7-43e7-a112-5d67fb157ec2" providerId="ADAL" clId="{E4581874-2E9F-EF47-951D-46727B1A7B7F}" dt="2025-09-14T16:27:52.171" v="16228" actId="2696"/>
        <pc:sldMkLst>
          <pc:docMk/>
          <pc:sldMk cId="2627236693" sldId="2604"/>
        </pc:sldMkLst>
      </pc:sldChg>
      <pc:sldChg chg="modSp mod modNotesTx">
        <pc:chgData name="Deniz Sezin Ayvaz (UK)" userId="2e2f75b2-fbb7-43e7-a112-5d67fb157ec2" providerId="ADAL" clId="{E4581874-2E9F-EF47-951D-46727B1A7B7F}" dt="2025-09-12T09:06:22.088" v="7729" actId="20577"/>
        <pc:sldMkLst>
          <pc:docMk/>
          <pc:sldMk cId="2354948483" sldId="2606"/>
        </pc:sldMkLst>
        <pc:spChg chg="mod">
          <ac:chgData name="Deniz Sezin Ayvaz (UK)" userId="2e2f75b2-fbb7-43e7-a112-5d67fb157ec2" providerId="ADAL" clId="{E4581874-2E9F-EF47-951D-46727B1A7B7F}" dt="2025-09-02T07:59:52.890" v="1026" actId="2711"/>
          <ac:spMkLst>
            <pc:docMk/>
            <pc:sldMk cId="2354948483" sldId="2606"/>
            <ac:spMk id="2" creationId="{0B61A9C9-6267-F1F7-22D2-C28E6AD4B6F5}"/>
          </ac:spMkLst>
        </pc:spChg>
        <pc:spChg chg="mod">
          <ac:chgData name="Deniz Sezin Ayvaz (UK)" userId="2e2f75b2-fbb7-43e7-a112-5d67fb157ec2" providerId="ADAL" clId="{E4581874-2E9F-EF47-951D-46727B1A7B7F}" dt="2025-09-02T07:59:46.226" v="1025" actId="2711"/>
          <ac:spMkLst>
            <pc:docMk/>
            <pc:sldMk cId="2354948483" sldId="2606"/>
            <ac:spMk id="7" creationId="{31E59ACD-FADD-11A4-3B4F-E9AF1A779EED}"/>
          </ac:spMkLst>
        </pc:spChg>
      </pc:sldChg>
      <pc:sldChg chg="addSp delSp modSp mod ord modNotesTx">
        <pc:chgData name="Deniz Sezin Ayvaz (UK)" userId="2e2f75b2-fbb7-43e7-a112-5d67fb157ec2" providerId="ADAL" clId="{E4581874-2E9F-EF47-951D-46727B1A7B7F}" dt="2025-09-14T11:44:32.820" v="13047" actId="20577"/>
        <pc:sldMkLst>
          <pc:docMk/>
          <pc:sldMk cId="3810122735" sldId="2608"/>
        </pc:sldMkLst>
        <pc:spChg chg="add del mod topLvl">
          <ac:chgData name="Deniz Sezin Ayvaz (UK)" userId="2e2f75b2-fbb7-43e7-a112-5d67fb157ec2" providerId="ADAL" clId="{E4581874-2E9F-EF47-951D-46727B1A7B7F}" dt="2025-09-12T10:23:27.637" v="8585" actId="20577"/>
          <ac:spMkLst>
            <pc:docMk/>
            <pc:sldMk cId="3810122735" sldId="2608"/>
            <ac:spMk id="9" creationId="{60A913C1-8AA3-11AF-97C5-8DC0F20C9B64}"/>
          </ac:spMkLst>
        </pc:spChg>
        <pc:spChg chg="add mod">
          <ac:chgData name="Deniz Sezin Ayvaz (UK)" userId="2e2f75b2-fbb7-43e7-a112-5d67fb157ec2" providerId="ADAL" clId="{E4581874-2E9F-EF47-951D-46727B1A7B7F}" dt="2025-09-12T10:23:34.412" v="8592" actId="14100"/>
          <ac:spMkLst>
            <pc:docMk/>
            <pc:sldMk cId="3810122735" sldId="2608"/>
            <ac:spMk id="13" creationId="{0879E0FF-7F59-B3E9-78A9-408CAD250196}"/>
          </ac:spMkLst>
        </pc:spChg>
        <pc:spChg chg="add del mod">
          <ac:chgData name="Deniz Sezin Ayvaz (UK)" userId="2e2f75b2-fbb7-43e7-a112-5d67fb157ec2" providerId="ADAL" clId="{E4581874-2E9F-EF47-951D-46727B1A7B7F}" dt="2025-09-12T10:23:12.638" v="8576" actId="478"/>
          <ac:spMkLst>
            <pc:docMk/>
            <pc:sldMk cId="3810122735" sldId="2608"/>
            <ac:spMk id="14" creationId="{63DDF1B6-4456-E8BD-6010-5803097DFEA1}"/>
          </ac:spMkLst>
        </pc:spChg>
        <pc:grpChg chg="add del mod">
          <ac:chgData name="Deniz Sezin Ayvaz (UK)" userId="2e2f75b2-fbb7-43e7-a112-5d67fb157ec2" providerId="ADAL" clId="{E4581874-2E9F-EF47-951D-46727B1A7B7F}" dt="2025-09-12T10:23:13.209" v="8577" actId="478"/>
          <ac:grpSpMkLst>
            <pc:docMk/>
            <pc:sldMk cId="3810122735" sldId="2608"/>
            <ac:grpSpMk id="5" creationId="{22858038-B957-8C61-4942-92C9E9BB1D23}"/>
          </ac:grpSpMkLst>
        </pc:grpChg>
        <pc:picChg chg="mod topLvl">
          <ac:chgData name="Deniz Sezin Ayvaz (UK)" userId="2e2f75b2-fbb7-43e7-a112-5d67fb157ec2" providerId="ADAL" clId="{E4581874-2E9F-EF47-951D-46727B1A7B7F}" dt="2025-09-12T10:23:13.209" v="8577" actId="478"/>
          <ac:picMkLst>
            <pc:docMk/>
            <pc:sldMk cId="3810122735" sldId="2608"/>
            <ac:picMk id="7" creationId="{F8CDD0C4-42DD-5A93-2A99-A7AF066AE31A}"/>
          </ac:picMkLst>
        </pc:picChg>
      </pc:sldChg>
      <pc:sldChg chg="addSp delSp modSp mod modNotesTx">
        <pc:chgData name="Deniz Sezin Ayvaz (UK)" userId="2e2f75b2-fbb7-43e7-a112-5d67fb157ec2" providerId="ADAL" clId="{E4581874-2E9F-EF47-951D-46727B1A7B7F}" dt="2025-09-12T10:53:38.884" v="11392" actId="14100"/>
        <pc:sldMkLst>
          <pc:docMk/>
          <pc:sldMk cId="2234993809" sldId="2609"/>
        </pc:sldMkLst>
        <pc:spChg chg="mod">
          <ac:chgData name="Deniz Sezin Ayvaz (UK)" userId="2e2f75b2-fbb7-43e7-a112-5d67fb157ec2" providerId="ADAL" clId="{E4581874-2E9F-EF47-951D-46727B1A7B7F}" dt="2025-09-02T07:21:12.458" v="824" actId="255"/>
          <ac:spMkLst>
            <pc:docMk/>
            <pc:sldMk cId="2234993809" sldId="2609"/>
            <ac:spMk id="2" creationId="{8F840A13-E9DF-85A4-70AB-3649922C55C2}"/>
          </ac:spMkLst>
        </pc:spChg>
        <pc:spChg chg="add mod">
          <ac:chgData name="Deniz Sezin Ayvaz (UK)" userId="2e2f75b2-fbb7-43e7-a112-5d67fb157ec2" providerId="ADAL" clId="{E4581874-2E9F-EF47-951D-46727B1A7B7F}" dt="2025-09-12T10:53:38.884" v="11392" actId="14100"/>
          <ac:spMkLst>
            <pc:docMk/>
            <pc:sldMk cId="2234993809" sldId="2609"/>
            <ac:spMk id="4" creationId="{94676819-4D90-02EE-2B8E-EA83099A2462}"/>
          </ac:spMkLst>
        </pc:spChg>
        <pc:spChg chg="add mod">
          <ac:chgData name="Deniz Sezin Ayvaz (UK)" userId="2e2f75b2-fbb7-43e7-a112-5d67fb157ec2" providerId="ADAL" clId="{E4581874-2E9F-EF47-951D-46727B1A7B7F}" dt="2025-09-12T10:53:38.884" v="11392" actId="14100"/>
          <ac:spMkLst>
            <pc:docMk/>
            <pc:sldMk cId="2234993809" sldId="2609"/>
            <ac:spMk id="5" creationId="{303F853F-212B-F8F2-E234-FD1079B5B858}"/>
          </ac:spMkLst>
        </pc:spChg>
      </pc:sldChg>
      <pc:sldChg chg="addSp delSp modSp mod modNotesTx">
        <pc:chgData name="Deniz Sezin Ayvaz (UK)" userId="2e2f75b2-fbb7-43e7-a112-5d67fb157ec2" providerId="ADAL" clId="{E4581874-2E9F-EF47-951D-46727B1A7B7F}" dt="2025-09-14T16:15:20.248" v="16097" actId="6549"/>
        <pc:sldMkLst>
          <pc:docMk/>
          <pc:sldMk cId="2320365799" sldId="2611"/>
        </pc:sldMkLst>
        <pc:spChg chg="mod">
          <ac:chgData name="Deniz Sezin Ayvaz (UK)" userId="2e2f75b2-fbb7-43e7-a112-5d67fb157ec2" providerId="ADAL" clId="{E4581874-2E9F-EF47-951D-46727B1A7B7F}" dt="2025-09-03T07:19:35.508" v="2234" actId="20577"/>
          <ac:spMkLst>
            <pc:docMk/>
            <pc:sldMk cId="2320365799" sldId="2611"/>
            <ac:spMk id="2" creationId="{514E2745-F48F-CFE9-8AF3-3D4863BFCC25}"/>
          </ac:spMkLst>
        </pc:spChg>
        <pc:spChg chg="add mod">
          <ac:chgData name="Deniz Sezin Ayvaz (UK)" userId="2e2f75b2-fbb7-43e7-a112-5d67fb157ec2" providerId="ADAL" clId="{E4581874-2E9F-EF47-951D-46727B1A7B7F}" dt="2025-09-02T10:26:41.311" v="1246" actId="14100"/>
          <ac:spMkLst>
            <pc:docMk/>
            <pc:sldMk cId="2320365799" sldId="2611"/>
            <ac:spMk id="25" creationId="{FA987503-81F8-E5BA-A571-03ECEEAB9CC7}"/>
          </ac:spMkLst>
        </pc:spChg>
        <pc:spChg chg="add mod">
          <ac:chgData name="Deniz Sezin Ayvaz (UK)" userId="2e2f75b2-fbb7-43e7-a112-5d67fb157ec2" providerId="ADAL" clId="{E4581874-2E9F-EF47-951D-46727B1A7B7F}" dt="2025-09-14T16:15:20.248" v="16097" actId="6549"/>
          <ac:spMkLst>
            <pc:docMk/>
            <pc:sldMk cId="2320365799" sldId="2611"/>
            <ac:spMk id="26" creationId="{9F70F273-EA2D-1AA8-C386-8663438A9806}"/>
          </ac:spMkLst>
        </pc:spChg>
      </pc:sldChg>
      <pc:sldChg chg="modSp mod modNotesTx">
        <pc:chgData name="Deniz Sezin Ayvaz (UK)" userId="2e2f75b2-fbb7-43e7-a112-5d67fb157ec2" providerId="ADAL" clId="{E4581874-2E9F-EF47-951D-46727B1A7B7F}" dt="2025-09-15T10:18:35.416" v="16623" actId="313"/>
        <pc:sldMkLst>
          <pc:docMk/>
          <pc:sldMk cId="4021182284" sldId="2612"/>
        </pc:sldMkLst>
        <pc:spChg chg="mod">
          <ac:chgData name="Deniz Sezin Ayvaz (UK)" userId="2e2f75b2-fbb7-43e7-a112-5d67fb157ec2" providerId="ADAL" clId="{E4581874-2E9F-EF47-951D-46727B1A7B7F}" dt="2025-09-03T07:18:48.866" v="2192" actId="20577"/>
          <ac:spMkLst>
            <pc:docMk/>
            <pc:sldMk cId="4021182284" sldId="2612"/>
            <ac:spMk id="2" creationId="{A221D60F-1384-5A22-8FBE-FFEB12ECE07A}"/>
          </ac:spMkLst>
        </pc:spChg>
        <pc:spChg chg="mod">
          <ac:chgData name="Deniz Sezin Ayvaz (UK)" userId="2e2f75b2-fbb7-43e7-a112-5d67fb157ec2" providerId="ADAL" clId="{E4581874-2E9F-EF47-951D-46727B1A7B7F}" dt="2025-09-14T16:04:26.043" v="15829" actId="20577"/>
          <ac:spMkLst>
            <pc:docMk/>
            <pc:sldMk cId="4021182284" sldId="2612"/>
            <ac:spMk id="10" creationId="{81EDAB9B-C994-3EFE-AC85-A09F04A15F80}"/>
          </ac:spMkLst>
        </pc:spChg>
        <pc:spChg chg="mod">
          <ac:chgData name="Deniz Sezin Ayvaz (UK)" userId="2e2f75b2-fbb7-43e7-a112-5d67fb157ec2" providerId="ADAL" clId="{E4581874-2E9F-EF47-951D-46727B1A7B7F}" dt="2025-09-11T08:47:08.170" v="4275" actId="20577"/>
          <ac:spMkLst>
            <pc:docMk/>
            <pc:sldMk cId="4021182284" sldId="2612"/>
            <ac:spMk id="11" creationId="{234C8B69-D075-E6DB-51B7-E77466860080}"/>
          </ac:spMkLst>
        </pc:spChg>
        <pc:grpChg chg="mod">
          <ac:chgData name="Deniz Sezin Ayvaz (UK)" userId="2e2f75b2-fbb7-43e7-a112-5d67fb157ec2" providerId="ADAL" clId="{E4581874-2E9F-EF47-951D-46727B1A7B7F}" dt="2025-09-14T16:04:39.522" v="15831" actId="1076"/>
          <ac:grpSpMkLst>
            <pc:docMk/>
            <pc:sldMk cId="4021182284" sldId="2612"/>
            <ac:grpSpMk id="5" creationId="{91B49870-5228-380C-8137-205725E1E286}"/>
          </ac:grpSpMkLst>
        </pc:grpChg>
      </pc:sldChg>
      <pc:sldChg chg="addSp modSp mod ord modNotesTx">
        <pc:chgData name="Deniz Sezin Ayvaz (UK)" userId="2e2f75b2-fbb7-43e7-a112-5d67fb157ec2" providerId="ADAL" clId="{E4581874-2E9F-EF47-951D-46727B1A7B7F}" dt="2025-09-16T08:09:13.243" v="16744" actId="20577"/>
        <pc:sldMkLst>
          <pc:docMk/>
          <pc:sldMk cId="64694580" sldId="2613"/>
        </pc:sldMkLst>
        <pc:spChg chg="mod">
          <ac:chgData name="Deniz Sezin Ayvaz (UK)" userId="2e2f75b2-fbb7-43e7-a112-5d67fb157ec2" providerId="ADAL" clId="{E4581874-2E9F-EF47-951D-46727B1A7B7F}" dt="2025-09-14T16:05:02.207" v="15834" actId="1076"/>
          <ac:spMkLst>
            <pc:docMk/>
            <pc:sldMk cId="64694580" sldId="2613"/>
            <ac:spMk id="3" creationId="{81C60A51-0A51-6229-B2AE-04821825B960}"/>
          </ac:spMkLst>
        </pc:spChg>
        <pc:spChg chg="add mod">
          <ac:chgData name="Deniz Sezin Ayvaz (UK)" userId="2e2f75b2-fbb7-43e7-a112-5d67fb157ec2" providerId="ADAL" clId="{E4581874-2E9F-EF47-951D-46727B1A7B7F}" dt="2025-09-14T16:05:38.566" v="15871" actId="20577"/>
          <ac:spMkLst>
            <pc:docMk/>
            <pc:sldMk cId="64694580" sldId="2613"/>
            <ac:spMk id="4" creationId="{4101F1C7-6E04-590A-6BF2-E6AB30A5468D}"/>
          </ac:spMkLst>
        </pc:spChg>
        <pc:spChg chg="mod">
          <ac:chgData name="Deniz Sezin Ayvaz (UK)" userId="2e2f75b2-fbb7-43e7-a112-5d67fb157ec2" providerId="ADAL" clId="{E4581874-2E9F-EF47-951D-46727B1A7B7F}" dt="2025-09-14T16:05:33.811" v="15868" actId="20577"/>
          <ac:spMkLst>
            <pc:docMk/>
            <pc:sldMk cId="64694580" sldId="2613"/>
            <ac:spMk id="5" creationId="{FF2DBCEB-5975-EF17-B39A-3B1F04236439}"/>
          </ac:spMkLst>
        </pc:spChg>
        <pc:spChg chg="mod">
          <ac:chgData name="Deniz Sezin Ayvaz (UK)" userId="2e2f75b2-fbb7-43e7-a112-5d67fb157ec2" providerId="ADAL" clId="{E4581874-2E9F-EF47-951D-46727B1A7B7F}" dt="2025-09-14T16:04:53.125" v="15833" actId="14100"/>
          <ac:spMkLst>
            <pc:docMk/>
            <pc:sldMk cId="64694580" sldId="2613"/>
            <ac:spMk id="6" creationId="{9F70E70D-F993-81F0-FE55-08513665B5C6}"/>
          </ac:spMkLst>
        </pc:spChg>
        <pc:spChg chg="mod">
          <ac:chgData name="Deniz Sezin Ayvaz (UK)" userId="2e2f75b2-fbb7-43e7-a112-5d67fb157ec2" providerId="ADAL" clId="{E4581874-2E9F-EF47-951D-46727B1A7B7F}" dt="2025-09-11T13:26:58.523" v="5298" actId="20577"/>
          <ac:spMkLst>
            <pc:docMk/>
            <pc:sldMk cId="64694580" sldId="2613"/>
            <ac:spMk id="7" creationId="{F3BEE02E-F64D-BE92-E990-AE498890259F}"/>
          </ac:spMkLst>
        </pc:spChg>
        <pc:spChg chg="add mod">
          <ac:chgData name="Deniz Sezin Ayvaz (UK)" userId="2e2f75b2-fbb7-43e7-a112-5d67fb157ec2" providerId="ADAL" clId="{E4581874-2E9F-EF47-951D-46727B1A7B7F}" dt="2025-09-08T18:10:00.808" v="3194" actId="207"/>
          <ac:spMkLst>
            <pc:docMk/>
            <pc:sldMk cId="64694580" sldId="2613"/>
            <ac:spMk id="8" creationId="{41450332-A45C-2C39-7DCA-4FAA87A011B1}"/>
          </ac:spMkLst>
        </pc:spChg>
        <pc:spChg chg="mod">
          <ac:chgData name="Deniz Sezin Ayvaz (UK)" userId="2e2f75b2-fbb7-43e7-a112-5d67fb157ec2" providerId="ADAL" clId="{E4581874-2E9F-EF47-951D-46727B1A7B7F}" dt="2025-09-14T16:04:49.251" v="15832" actId="20577"/>
          <ac:spMkLst>
            <pc:docMk/>
            <pc:sldMk cId="64694580" sldId="2613"/>
            <ac:spMk id="10" creationId="{5212F0BF-F445-C62E-7846-045F4122BBF4}"/>
          </ac:spMkLst>
        </pc:spChg>
      </pc:sldChg>
      <pc:sldChg chg="del ord">
        <pc:chgData name="Deniz Sezin Ayvaz (UK)" userId="2e2f75b2-fbb7-43e7-a112-5d67fb157ec2" providerId="ADAL" clId="{E4581874-2E9F-EF47-951D-46727B1A7B7F}" dt="2025-09-14T16:27:52.171" v="16228" actId="2696"/>
        <pc:sldMkLst>
          <pc:docMk/>
          <pc:sldMk cId="3412507044" sldId="2614"/>
        </pc:sldMkLst>
      </pc:sldChg>
      <pc:sldChg chg="addSp delSp modSp mod modNotesTx">
        <pc:chgData name="Deniz Sezin Ayvaz (UK)" userId="2e2f75b2-fbb7-43e7-a112-5d67fb157ec2" providerId="ADAL" clId="{E4581874-2E9F-EF47-951D-46727B1A7B7F}" dt="2025-09-15T08:43:26.058" v="16406" actId="20577"/>
        <pc:sldMkLst>
          <pc:docMk/>
          <pc:sldMk cId="1044393067" sldId="2615"/>
        </pc:sldMkLst>
        <pc:spChg chg="add mod">
          <ac:chgData name="Deniz Sezin Ayvaz (UK)" userId="2e2f75b2-fbb7-43e7-a112-5d67fb157ec2" providerId="ADAL" clId="{E4581874-2E9F-EF47-951D-46727B1A7B7F}" dt="2025-09-02T10:45:24.507" v="1540" actId="1076"/>
          <ac:spMkLst>
            <pc:docMk/>
            <pc:sldMk cId="1044393067" sldId="2615"/>
            <ac:spMk id="3" creationId="{D0EA90C1-2DC4-A82B-D164-1CF26D93464B}"/>
          </ac:spMkLst>
        </pc:spChg>
        <pc:spChg chg="mod">
          <ac:chgData name="Deniz Sezin Ayvaz (UK)" userId="2e2f75b2-fbb7-43e7-a112-5d67fb157ec2" providerId="ADAL" clId="{E4581874-2E9F-EF47-951D-46727B1A7B7F}" dt="2025-09-03T07:09:02.224" v="2045" actId="1076"/>
          <ac:spMkLst>
            <pc:docMk/>
            <pc:sldMk cId="1044393067" sldId="2615"/>
            <ac:spMk id="4" creationId="{C095C5F6-4D42-8D08-0525-6CEDE23115E7}"/>
          </ac:spMkLst>
        </pc:spChg>
        <pc:spChg chg="mod">
          <ac:chgData name="Deniz Sezin Ayvaz (UK)" userId="2e2f75b2-fbb7-43e7-a112-5d67fb157ec2" providerId="ADAL" clId="{E4581874-2E9F-EF47-951D-46727B1A7B7F}" dt="2025-09-02T08:14:00.095" v="1082" actId="14100"/>
          <ac:spMkLst>
            <pc:docMk/>
            <pc:sldMk cId="1044393067" sldId="2615"/>
            <ac:spMk id="5" creationId="{0185B0E4-A179-FBBD-2B62-164FADD4FF71}"/>
          </ac:spMkLst>
        </pc:spChg>
        <pc:spChg chg="mod">
          <ac:chgData name="Deniz Sezin Ayvaz (UK)" userId="2e2f75b2-fbb7-43e7-a112-5d67fb157ec2" providerId="ADAL" clId="{E4581874-2E9F-EF47-951D-46727B1A7B7F}" dt="2025-09-02T08:13:18.719" v="1079" actId="14100"/>
          <ac:spMkLst>
            <pc:docMk/>
            <pc:sldMk cId="1044393067" sldId="2615"/>
            <ac:spMk id="13" creationId="{11242678-0BB5-1A3C-3E06-05FCFF423603}"/>
          </ac:spMkLst>
        </pc:spChg>
        <pc:spChg chg="mod">
          <ac:chgData name="Deniz Sezin Ayvaz (UK)" userId="2e2f75b2-fbb7-43e7-a112-5d67fb157ec2" providerId="ADAL" clId="{E4581874-2E9F-EF47-951D-46727B1A7B7F}" dt="2025-09-02T08:12:57.931" v="1078" actId="20577"/>
          <ac:spMkLst>
            <pc:docMk/>
            <pc:sldMk cId="1044393067" sldId="2615"/>
            <ac:spMk id="14" creationId="{58CABDA8-6FB4-9C38-5F5B-21DD56F9A080}"/>
          </ac:spMkLst>
        </pc:spChg>
        <pc:grpChg chg="add mod">
          <ac:chgData name="Deniz Sezin Ayvaz (UK)" userId="2e2f75b2-fbb7-43e7-a112-5d67fb157ec2" providerId="ADAL" clId="{E4581874-2E9F-EF47-951D-46727B1A7B7F}" dt="2025-09-03T07:08:54.441" v="2044" actId="1076"/>
          <ac:grpSpMkLst>
            <pc:docMk/>
            <pc:sldMk cId="1044393067" sldId="2615"/>
            <ac:grpSpMk id="12" creationId="{DCEB807C-A1EF-20CB-8993-B8C1B3EFD99B}"/>
          </ac:grpSpMkLst>
        </pc:grpChg>
        <pc:picChg chg="add mod">
          <ac:chgData name="Deniz Sezin Ayvaz (UK)" userId="2e2f75b2-fbb7-43e7-a112-5d67fb157ec2" providerId="ADAL" clId="{E4581874-2E9F-EF47-951D-46727B1A7B7F}" dt="2025-09-02T10:45:05.710" v="1536" actId="14100"/>
          <ac:picMkLst>
            <pc:docMk/>
            <pc:sldMk cId="1044393067" sldId="2615"/>
            <ac:picMk id="17" creationId="{767E0F09-B1CD-8334-32A5-7B76B5038906}"/>
          </ac:picMkLst>
        </pc:picChg>
      </pc:sldChg>
      <pc:sldChg chg="del">
        <pc:chgData name="Deniz Sezin Ayvaz (UK)" userId="2e2f75b2-fbb7-43e7-a112-5d67fb157ec2" providerId="ADAL" clId="{E4581874-2E9F-EF47-951D-46727B1A7B7F}" dt="2025-09-14T16:27:52.171" v="16228" actId="2696"/>
        <pc:sldMkLst>
          <pc:docMk/>
          <pc:sldMk cId="910469756" sldId="2616"/>
        </pc:sldMkLst>
      </pc:sldChg>
      <pc:sldChg chg="addSp delSp modSp mod modNotesTx">
        <pc:chgData name="Deniz Sezin Ayvaz (UK)" userId="2e2f75b2-fbb7-43e7-a112-5d67fb157ec2" providerId="ADAL" clId="{E4581874-2E9F-EF47-951D-46727B1A7B7F}" dt="2025-09-16T11:14:17.811" v="17041" actId="20577"/>
        <pc:sldMkLst>
          <pc:docMk/>
          <pc:sldMk cId="2909568498" sldId="2617"/>
        </pc:sldMkLst>
        <pc:spChg chg="mod topLvl">
          <ac:chgData name="Deniz Sezin Ayvaz (UK)" userId="2e2f75b2-fbb7-43e7-a112-5d67fb157ec2" providerId="ADAL" clId="{E4581874-2E9F-EF47-951D-46727B1A7B7F}" dt="2025-09-12T12:00:11.496" v="11397" actId="1076"/>
          <ac:spMkLst>
            <pc:docMk/>
            <pc:sldMk cId="2909568498" sldId="2617"/>
            <ac:spMk id="24" creationId="{9E1146E1-72AA-F45A-9140-8084B341535F}"/>
          </ac:spMkLst>
        </pc:spChg>
        <pc:spChg chg="mod topLvl">
          <ac:chgData name="Deniz Sezin Ayvaz (UK)" userId="2e2f75b2-fbb7-43e7-a112-5d67fb157ec2" providerId="ADAL" clId="{E4581874-2E9F-EF47-951D-46727B1A7B7F}" dt="2025-09-16T11:14:17.811" v="17041" actId="20577"/>
          <ac:spMkLst>
            <pc:docMk/>
            <pc:sldMk cId="2909568498" sldId="2617"/>
            <ac:spMk id="25" creationId="{2E230B50-A81A-A4F1-A9C6-E5F8BFDF6D1C}"/>
          </ac:spMkLst>
        </pc:spChg>
        <pc:spChg chg="mod topLvl">
          <ac:chgData name="Deniz Sezin Ayvaz (UK)" userId="2e2f75b2-fbb7-43e7-a112-5d67fb157ec2" providerId="ADAL" clId="{E4581874-2E9F-EF47-951D-46727B1A7B7F}" dt="2025-09-12T12:00:24.366" v="11399" actId="1076"/>
          <ac:spMkLst>
            <pc:docMk/>
            <pc:sldMk cId="2909568498" sldId="2617"/>
            <ac:spMk id="26" creationId="{E55CDF0A-6733-4FE2-FB7E-89CE4FB5C7F0}"/>
          </ac:spMkLst>
        </pc:spChg>
        <pc:spChg chg="mod">
          <ac:chgData name="Deniz Sezin Ayvaz (UK)" userId="2e2f75b2-fbb7-43e7-a112-5d67fb157ec2" providerId="ADAL" clId="{E4581874-2E9F-EF47-951D-46727B1A7B7F}" dt="2025-09-10T07:21:25.860" v="3843" actId="165"/>
          <ac:spMkLst>
            <pc:docMk/>
            <pc:sldMk cId="2909568498" sldId="2617"/>
            <ac:spMk id="28" creationId="{02BB84D9-C34A-D801-D52B-7D9ED5B75151}"/>
          </ac:spMkLst>
        </pc:spChg>
        <pc:spChg chg="mod">
          <ac:chgData name="Deniz Sezin Ayvaz (UK)" userId="2e2f75b2-fbb7-43e7-a112-5d67fb157ec2" providerId="ADAL" clId="{E4581874-2E9F-EF47-951D-46727B1A7B7F}" dt="2025-09-10T07:21:25.860" v="3843" actId="165"/>
          <ac:spMkLst>
            <pc:docMk/>
            <pc:sldMk cId="2909568498" sldId="2617"/>
            <ac:spMk id="29" creationId="{BBD81663-911C-94B1-08A7-2D4D397C6B98}"/>
          </ac:spMkLst>
        </pc:spChg>
        <pc:spChg chg="mod">
          <ac:chgData name="Deniz Sezin Ayvaz (UK)" userId="2e2f75b2-fbb7-43e7-a112-5d67fb157ec2" providerId="ADAL" clId="{E4581874-2E9F-EF47-951D-46727B1A7B7F}" dt="2025-09-10T07:21:25.860" v="3843" actId="165"/>
          <ac:spMkLst>
            <pc:docMk/>
            <pc:sldMk cId="2909568498" sldId="2617"/>
            <ac:spMk id="33" creationId="{95BFCED6-5563-0EFE-9EFC-11B257BE0551}"/>
          </ac:spMkLst>
        </pc:spChg>
        <pc:spChg chg="mod">
          <ac:chgData name="Deniz Sezin Ayvaz (UK)" userId="2e2f75b2-fbb7-43e7-a112-5d67fb157ec2" providerId="ADAL" clId="{E4581874-2E9F-EF47-951D-46727B1A7B7F}" dt="2025-09-10T07:21:25.860" v="3843" actId="165"/>
          <ac:spMkLst>
            <pc:docMk/>
            <pc:sldMk cId="2909568498" sldId="2617"/>
            <ac:spMk id="34" creationId="{EE2DC5A9-FF5A-41FD-8944-958AA9518856}"/>
          </ac:spMkLst>
        </pc:spChg>
        <pc:grpChg chg="mod">
          <ac:chgData name="Deniz Sezin Ayvaz (UK)" userId="2e2f75b2-fbb7-43e7-a112-5d67fb157ec2" providerId="ADAL" clId="{E4581874-2E9F-EF47-951D-46727B1A7B7F}" dt="2025-09-12T12:00:08.684" v="11396" actId="1076"/>
          <ac:grpSpMkLst>
            <pc:docMk/>
            <pc:sldMk cId="2909568498" sldId="2617"/>
            <ac:grpSpMk id="20" creationId="{B10B9DA5-23A4-1A5E-8287-E71220611ECC}"/>
          </ac:grpSpMkLst>
        </pc:grpChg>
      </pc:sldChg>
      <pc:sldChg chg="modSp mod modNotesTx">
        <pc:chgData name="Deniz Sezin Ayvaz (UK)" userId="2e2f75b2-fbb7-43e7-a112-5d67fb157ec2" providerId="ADAL" clId="{E4581874-2E9F-EF47-951D-46727B1A7B7F}" dt="2025-09-16T11:16:42.713" v="17058" actId="20577"/>
        <pc:sldMkLst>
          <pc:docMk/>
          <pc:sldMk cId="2556859247" sldId="2618"/>
        </pc:sldMkLst>
        <pc:spChg chg="mod">
          <ac:chgData name="Deniz Sezin Ayvaz (UK)" userId="2e2f75b2-fbb7-43e7-a112-5d67fb157ec2" providerId="ADAL" clId="{E4581874-2E9F-EF47-951D-46727B1A7B7F}" dt="2025-09-09T07:57:31.289" v="3515"/>
          <ac:spMkLst>
            <pc:docMk/>
            <pc:sldMk cId="2556859247" sldId="2618"/>
            <ac:spMk id="4" creationId="{A18D68BA-03FE-0B0A-A15F-5FAC80045A3B}"/>
          </ac:spMkLst>
        </pc:spChg>
        <pc:spChg chg="mod">
          <ac:chgData name="Deniz Sezin Ayvaz (UK)" userId="2e2f75b2-fbb7-43e7-a112-5d67fb157ec2" providerId="ADAL" clId="{E4581874-2E9F-EF47-951D-46727B1A7B7F}" dt="2025-09-09T07:57:31.289" v="3515"/>
          <ac:spMkLst>
            <pc:docMk/>
            <pc:sldMk cId="2556859247" sldId="2618"/>
            <ac:spMk id="5" creationId="{A3CF1E3D-1F81-F0BC-3222-7BAA6786BA2F}"/>
          </ac:spMkLst>
        </pc:spChg>
        <pc:spChg chg="mod">
          <ac:chgData name="Deniz Sezin Ayvaz (UK)" userId="2e2f75b2-fbb7-43e7-a112-5d67fb157ec2" providerId="ADAL" clId="{E4581874-2E9F-EF47-951D-46727B1A7B7F}" dt="2025-09-09T07:57:33.566" v="3516" actId="21"/>
          <ac:spMkLst>
            <pc:docMk/>
            <pc:sldMk cId="2556859247" sldId="2618"/>
            <ac:spMk id="6" creationId="{5FECFB07-8F0A-A421-5C36-D81957B43A97}"/>
          </ac:spMkLst>
        </pc:spChg>
        <pc:spChg chg="mod">
          <ac:chgData name="Deniz Sezin Ayvaz (UK)" userId="2e2f75b2-fbb7-43e7-a112-5d67fb157ec2" providerId="ADAL" clId="{E4581874-2E9F-EF47-951D-46727B1A7B7F}" dt="2025-09-09T07:57:47.017" v="3520" actId="403"/>
          <ac:spMkLst>
            <pc:docMk/>
            <pc:sldMk cId="2556859247" sldId="2618"/>
            <ac:spMk id="23" creationId="{55E87264-5363-9E1A-9225-C9E576C0B5A3}"/>
          </ac:spMkLst>
        </pc:spChg>
        <pc:spChg chg="mod">
          <ac:chgData name="Deniz Sezin Ayvaz (UK)" userId="2e2f75b2-fbb7-43e7-a112-5d67fb157ec2" providerId="ADAL" clId="{E4581874-2E9F-EF47-951D-46727B1A7B7F}" dt="2025-09-09T07:57:44.557" v="3519" actId="403"/>
          <ac:spMkLst>
            <pc:docMk/>
            <pc:sldMk cId="2556859247" sldId="2618"/>
            <ac:spMk id="82" creationId="{4B0E1A0E-2A24-A1F8-B83F-3EB5D4A00229}"/>
          </ac:spMkLst>
        </pc:spChg>
        <pc:spChg chg="mod">
          <ac:chgData name="Deniz Sezin Ayvaz (UK)" userId="2e2f75b2-fbb7-43e7-a112-5d67fb157ec2" providerId="ADAL" clId="{E4581874-2E9F-EF47-951D-46727B1A7B7F}" dt="2025-09-11T09:14:15.230" v="4365"/>
          <ac:spMkLst>
            <pc:docMk/>
            <pc:sldMk cId="2556859247" sldId="2618"/>
            <ac:spMk id="86" creationId="{7CA53FBE-B97D-4CC9-01DF-75D37F88E1A1}"/>
          </ac:spMkLst>
        </pc:spChg>
        <pc:spChg chg="mod">
          <ac:chgData name="Deniz Sezin Ayvaz (UK)" userId="2e2f75b2-fbb7-43e7-a112-5d67fb157ec2" providerId="ADAL" clId="{E4581874-2E9F-EF47-951D-46727B1A7B7F}" dt="2025-09-11T09:14:15.230" v="4365"/>
          <ac:spMkLst>
            <pc:docMk/>
            <pc:sldMk cId="2556859247" sldId="2618"/>
            <ac:spMk id="88" creationId="{A6DE4263-CC7B-B499-DAF6-2332470E6A77}"/>
          </ac:spMkLst>
        </pc:spChg>
        <pc:spChg chg="mod">
          <ac:chgData name="Deniz Sezin Ayvaz (UK)" userId="2e2f75b2-fbb7-43e7-a112-5d67fb157ec2" providerId="ADAL" clId="{E4581874-2E9F-EF47-951D-46727B1A7B7F}" dt="2025-09-14T15:47:46.053" v="15263" actId="20577"/>
          <ac:spMkLst>
            <pc:docMk/>
            <pc:sldMk cId="2556859247" sldId="2618"/>
            <ac:spMk id="89" creationId="{33C116AF-A2DB-D2F0-2F3A-DA1B412387DD}"/>
          </ac:spMkLst>
        </pc:spChg>
        <pc:grpChg chg="mod">
          <ac:chgData name="Deniz Sezin Ayvaz (UK)" userId="2e2f75b2-fbb7-43e7-a112-5d67fb157ec2" providerId="ADAL" clId="{E4581874-2E9F-EF47-951D-46727B1A7B7F}" dt="2025-09-09T07:57:31.289" v="3515"/>
          <ac:grpSpMkLst>
            <pc:docMk/>
            <pc:sldMk cId="2556859247" sldId="2618"/>
            <ac:grpSpMk id="3" creationId="{C1BD94B8-14A6-E578-B270-2B27C000E6BA}"/>
          </ac:grpSpMkLst>
        </pc:grpChg>
        <pc:grpChg chg="mod">
          <ac:chgData name="Deniz Sezin Ayvaz (UK)" userId="2e2f75b2-fbb7-43e7-a112-5d67fb157ec2" providerId="ADAL" clId="{E4581874-2E9F-EF47-951D-46727B1A7B7F}" dt="2025-09-11T09:14:15.230" v="4365"/>
          <ac:grpSpMkLst>
            <pc:docMk/>
            <pc:sldMk cId="2556859247" sldId="2618"/>
            <ac:grpSpMk id="90" creationId="{8F37357A-1C63-2067-548D-503B569A9CFE}"/>
          </ac:grpSpMkLst>
        </pc:grpChg>
      </pc:sldChg>
      <pc:sldChg chg="addSp delSp modSp add del mod modNotesTx">
        <pc:chgData name="Deniz Sezin Ayvaz (UK)" userId="2e2f75b2-fbb7-43e7-a112-5d67fb157ec2" providerId="ADAL" clId="{E4581874-2E9F-EF47-951D-46727B1A7B7F}" dt="2025-09-14T14:51:38.243" v="15020" actId="2696"/>
        <pc:sldMkLst>
          <pc:docMk/>
          <pc:sldMk cId="1644811809" sldId="2619"/>
        </pc:sldMkLst>
      </pc:sldChg>
      <pc:sldChg chg="addSp delSp modSp add del mod ord modNotesTx">
        <pc:chgData name="Deniz Sezin Ayvaz (UK)" userId="2e2f75b2-fbb7-43e7-a112-5d67fb157ec2" providerId="ADAL" clId="{E4581874-2E9F-EF47-951D-46727B1A7B7F}" dt="2025-09-14T14:51:14.155" v="15014" actId="2696"/>
        <pc:sldMkLst>
          <pc:docMk/>
          <pc:sldMk cId="2747462506" sldId="2620"/>
        </pc:sldMkLst>
      </pc:sldChg>
      <pc:sldChg chg="add del">
        <pc:chgData name="Deniz Sezin Ayvaz (UK)" userId="2e2f75b2-fbb7-43e7-a112-5d67fb157ec2" providerId="ADAL" clId="{E4581874-2E9F-EF47-951D-46727B1A7B7F}" dt="2025-09-01T12:24:46.758" v="339" actId="2696"/>
        <pc:sldMkLst>
          <pc:docMk/>
          <pc:sldMk cId="2008476582" sldId="2621"/>
        </pc:sldMkLst>
      </pc:sldChg>
      <pc:sldChg chg="addSp delSp modSp add mod modNotesTx">
        <pc:chgData name="Deniz Sezin Ayvaz (UK)" userId="2e2f75b2-fbb7-43e7-a112-5d67fb157ec2" providerId="ADAL" clId="{E4581874-2E9F-EF47-951D-46727B1A7B7F}" dt="2025-09-14T12:14:20.158" v="13167" actId="20577"/>
        <pc:sldMkLst>
          <pc:docMk/>
          <pc:sldMk cId="3376010921" sldId="2621"/>
        </pc:sldMkLst>
        <pc:spChg chg="mod">
          <ac:chgData name="Deniz Sezin Ayvaz (UK)" userId="2e2f75b2-fbb7-43e7-a112-5d67fb157ec2" providerId="ADAL" clId="{E4581874-2E9F-EF47-951D-46727B1A7B7F}" dt="2025-09-14T12:13:06.116" v="13115" actId="20577"/>
          <ac:spMkLst>
            <pc:docMk/>
            <pc:sldMk cId="3376010921" sldId="2621"/>
            <ac:spMk id="2" creationId="{64D6E72B-BF33-49CE-2DC8-462F0D266B26}"/>
          </ac:spMkLst>
        </pc:spChg>
        <pc:spChg chg="mod topLvl">
          <ac:chgData name="Deniz Sezin Ayvaz (UK)" userId="2e2f75b2-fbb7-43e7-a112-5d67fb157ec2" providerId="ADAL" clId="{E4581874-2E9F-EF47-951D-46727B1A7B7F}" dt="2025-09-08T17:40:46.597" v="3076" actId="164"/>
          <ac:spMkLst>
            <pc:docMk/>
            <pc:sldMk cId="3376010921" sldId="2621"/>
            <ac:spMk id="29" creationId="{08F7DDEC-390E-318E-4E02-069F954AF113}"/>
          </ac:spMkLst>
        </pc:spChg>
        <pc:spChg chg="mod topLvl">
          <ac:chgData name="Deniz Sezin Ayvaz (UK)" userId="2e2f75b2-fbb7-43e7-a112-5d67fb157ec2" providerId="ADAL" clId="{E4581874-2E9F-EF47-951D-46727B1A7B7F}" dt="2025-09-12T12:42:09.614" v="12065" actId="1076"/>
          <ac:spMkLst>
            <pc:docMk/>
            <pc:sldMk cId="3376010921" sldId="2621"/>
            <ac:spMk id="31" creationId="{97DB77B0-EE40-4166-4B07-6E9902AE0423}"/>
          </ac:spMkLst>
        </pc:spChg>
        <pc:spChg chg="mod topLvl">
          <ac:chgData name="Deniz Sezin Ayvaz (UK)" userId="2e2f75b2-fbb7-43e7-a112-5d67fb157ec2" providerId="ADAL" clId="{E4581874-2E9F-EF47-951D-46727B1A7B7F}" dt="2025-09-11T07:44:52.033" v="4193" actId="12"/>
          <ac:spMkLst>
            <pc:docMk/>
            <pc:sldMk cId="3376010921" sldId="2621"/>
            <ac:spMk id="32" creationId="{8ED7CC8F-DE87-48C2-4A0D-2815C0BE337C}"/>
          </ac:spMkLst>
        </pc:spChg>
        <pc:spChg chg="mod topLvl">
          <ac:chgData name="Deniz Sezin Ayvaz (UK)" userId="2e2f75b2-fbb7-43e7-a112-5d67fb157ec2" providerId="ADAL" clId="{E4581874-2E9F-EF47-951D-46727B1A7B7F}" dt="2025-09-12T12:42:09.614" v="12065" actId="1076"/>
          <ac:spMkLst>
            <pc:docMk/>
            <pc:sldMk cId="3376010921" sldId="2621"/>
            <ac:spMk id="34" creationId="{B4929322-D1F9-FADA-1D93-0B77E9628A9E}"/>
          </ac:spMkLst>
        </pc:spChg>
        <pc:spChg chg="mod topLvl">
          <ac:chgData name="Deniz Sezin Ayvaz (UK)" userId="2e2f75b2-fbb7-43e7-a112-5d67fb157ec2" providerId="ADAL" clId="{E4581874-2E9F-EF47-951D-46727B1A7B7F}" dt="2025-09-12T12:42:20.466" v="12066" actId="14100"/>
          <ac:spMkLst>
            <pc:docMk/>
            <pc:sldMk cId="3376010921" sldId="2621"/>
            <ac:spMk id="36" creationId="{ED5B45C7-F776-4C86-9731-32E0E834C40B}"/>
          </ac:spMkLst>
        </pc:spChg>
        <pc:spChg chg="mod">
          <ac:chgData name="Deniz Sezin Ayvaz (UK)" userId="2e2f75b2-fbb7-43e7-a112-5d67fb157ec2" providerId="ADAL" clId="{E4581874-2E9F-EF47-951D-46727B1A7B7F}" dt="2025-09-12T12:42:27.582" v="12067" actId="14100"/>
          <ac:spMkLst>
            <pc:docMk/>
            <pc:sldMk cId="3376010921" sldId="2621"/>
            <ac:spMk id="37" creationId="{9463A516-3307-BF7E-E1A4-1BF936A84852}"/>
          </ac:spMkLst>
        </pc:spChg>
        <pc:spChg chg="mod topLvl">
          <ac:chgData name="Deniz Sezin Ayvaz (UK)" userId="2e2f75b2-fbb7-43e7-a112-5d67fb157ec2" providerId="ADAL" clId="{E4581874-2E9F-EF47-951D-46727B1A7B7F}" dt="2025-09-08T17:40:46.597" v="3076" actId="164"/>
          <ac:spMkLst>
            <pc:docMk/>
            <pc:sldMk cId="3376010921" sldId="2621"/>
            <ac:spMk id="38" creationId="{E9148DEF-A1ED-0146-D7D2-7065A65ABFF2}"/>
          </ac:spMkLst>
        </pc:spChg>
        <pc:spChg chg="mod topLvl">
          <ac:chgData name="Deniz Sezin Ayvaz (UK)" userId="2e2f75b2-fbb7-43e7-a112-5d67fb157ec2" providerId="ADAL" clId="{E4581874-2E9F-EF47-951D-46727B1A7B7F}" dt="2025-09-12T12:42:09.614" v="12065" actId="1076"/>
          <ac:spMkLst>
            <pc:docMk/>
            <pc:sldMk cId="3376010921" sldId="2621"/>
            <ac:spMk id="40" creationId="{F40836BA-3146-899F-96D7-209C7C5FE96F}"/>
          </ac:spMkLst>
        </pc:spChg>
        <pc:grpChg chg="add mod">
          <ac:chgData name="Deniz Sezin Ayvaz (UK)" userId="2e2f75b2-fbb7-43e7-a112-5d67fb157ec2" providerId="ADAL" clId="{E4581874-2E9F-EF47-951D-46727B1A7B7F}" dt="2025-09-12T12:42:40.284" v="12068" actId="1076"/>
          <ac:grpSpMkLst>
            <pc:docMk/>
            <pc:sldMk cId="3376010921" sldId="2621"/>
            <ac:grpSpMk id="41" creationId="{C62D6797-C91D-EABF-E5CB-23D3F3B3B915}"/>
          </ac:grpSpMkLst>
        </pc:grpChg>
      </pc:sldChg>
      <pc:sldChg chg="addSp modSp add del mod modAnim modNotesTx">
        <pc:chgData name="Deniz Sezin Ayvaz (UK)" userId="2e2f75b2-fbb7-43e7-a112-5d67fb157ec2" providerId="ADAL" clId="{E4581874-2E9F-EF47-951D-46727B1A7B7F}" dt="2025-09-14T14:56:15.918" v="15040" actId="2696"/>
        <pc:sldMkLst>
          <pc:docMk/>
          <pc:sldMk cId="3033810777" sldId="2622"/>
        </pc:sldMkLst>
      </pc:sldChg>
      <pc:sldChg chg="addSp delSp modSp new mod modNotesTx">
        <pc:chgData name="Deniz Sezin Ayvaz (UK)" userId="2e2f75b2-fbb7-43e7-a112-5d67fb157ec2" providerId="ADAL" clId="{E4581874-2E9F-EF47-951D-46727B1A7B7F}" dt="2025-09-17T07:49:33.481" v="17067" actId="20577"/>
        <pc:sldMkLst>
          <pc:docMk/>
          <pc:sldMk cId="2373899033" sldId="2623"/>
        </pc:sldMkLst>
        <pc:spChg chg="mod">
          <ac:chgData name="Deniz Sezin Ayvaz (UK)" userId="2e2f75b2-fbb7-43e7-a112-5d67fb157ec2" providerId="ADAL" clId="{E4581874-2E9F-EF47-951D-46727B1A7B7F}" dt="2025-09-07T14:30:22.408" v="2547"/>
          <ac:spMkLst>
            <pc:docMk/>
            <pc:sldMk cId="2373899033" sldId="2623"/>
            <ac:spMk id="2" creationId="{98EFB1F0-5A35-DFBE-D8DE-89D3F05A2365}"/>
          </ac:spMkLst>
        </pc:spChg>
        <pc:spChg chg="mod topLvl">
          <ac:chgData name="Deniz Sezin Ayvaz (UK)" userId="2e2f75b2-fbb7-43e7-a112-5d67fb157ec2" providerId="ADAL" clId="{E4581874-2E9F-EF47-951D-46727B1A7B7F}" dt="2025-09-07T15:24:10.449" v="2686" actId="14100"/>
          <ac:spMkLst>
            <pc:docMk/>
            <pc:sldMk cId="2373899033" sldId="2623"/>
            <ac:spMk id="6" creationId="{60C59486-D696-7391-4B70-4FEBD3EE3D44}"/>
          </ac:spMkLst>
        </pc:spChg>
        <pc:spChg chg="add mod">
          <ac:chgData name="Deniz Sezin Ayvaz (UK)" userId="2e2f75b2-fbb7-43e7-a112-5d67fb157ec2" providerId="ADAL" clId="{E4581874-2E9F-EF47-951D-46727B1A7B7F}" dt="2025-09-09T09:08:28.534" v="3679" actId="1076"/>
          <ac:spMkLst>
            <pc:docMk/>
            <pc:sldMk cId="2373899033" sldId="2623"/>
            <ac:spMk id="18" creationId="{3A677559-F6FA-49FE-A4F7-D50E8280BA67}"/>
          </ac:spMkLst>
        </pc:spChg>
        <pc:spChg chg="add mod">
          <ac:chgData name="Deniz Sezin Ayvaz (UK)" userId="2e2f75b2-fbb7-43e7-a112-5d67fb157ec2" providerId="ADAL" clId="{E4581874-2E9F-EF47-951D-46727B1A7B7F}" dt="2025-09-09T09:17:02.098" v="3764" actId="14100"/>
          <ac:spMkLst>
            <pc:docMk/>
            <pc:sldMk cId="2373899033" sldId="2623"/>
            <ac:spMk id="22" creationId="{5247B11E-5E9A-A5A7-B654-55AFC9ED11ED}"/>
          </ac:spMkLst>
        </pc:spChg>
        <pc:spChg chg="add mod">
          <ac:chgData name="Deniz Sezin Ayvaz (UK)" userId="2e2f75b2-fbb7-43e7-a112-5d67fb157ec2" providerId="ADAL" clId="{E4581874-2E9F-EF47-951D-46727B1A7B7F}" dt="2025-09-09T09:17:14.318" v="3765" actId="1076"/>
          <ac:spMkLst>
            <pc:docMk/>
            <pc:sldMk cId="2373899033" sldId="2623"/>
            <ac:spMk id="23" creationId="{B1F6D575-F89B-7DD1-119A-1A03424D2517}"/>
          </ac:spMkLst>
        </pc:spChg>
        <pc:spChg chg="add mod">
          <ac:chgData name="Deniz Sezin Ayvaz (UK)" userId="2e2f75b2-fbb7-43e7-a112-5d67fb157ec2" providerId="ADAL" clId="{E4581874-2E9F-EF47-951D-46727B1A7B7F}" dt="2025-09-17T07:49:33.481" v="17067" actId="20577"/>
          <ac:spMkLst>
            <pc:docMk/>
            <pc:sldMk cId="2373899033" sldId="2623"/>
            <ac:spMk id="24" creationId="{CE4C6914-395E-BB88-644C-31438BCB0C5F}"/>
          </ac:spMkLst>
        </pc:spChg>
        <pc:picChg chg="add mod">
          <ac:chgData name="Deniz Sezin Ayvaz (UK)" userId="2e2f75b2-fbb7-43e7-a112-5d67fb157ec2" providerId="ADAL" clId="{E4581874-2E9F-EF47-951D-46727B1A7B7F}" dt="2025-09-09T09:17:14.318" v="3765" actId="1076"/>
          <ac:picMkLst>
            <pc:docMk/>
            <pc:sldMk cId="2373899033" sldId="2623"/>
            <ac:picMk id="25" creationId="{0FB1A5DA-4A9D-3D83-E3B0-8A465C1B5DA1}"/>
          </ac:picMkLst>
        </pc:picChg>
      </pc:sldChg>
      <pc:sldChg chg="addSp delSp modSp new mod modNotesTx">
        <pc:chgData name="Deniz Sezin Ayvaz (UK)" userId="2e2f75b2-fbb7-43e7-a112-5d67fb157ec2" providerId="ADAL" clId="{E4581874-2E9F-EF47-951D-46727B1A7B7F}" dt="2025-09-16T08:05:49.806" v="16717" actId="20577"/>
        <pc:sldMkLst>
          <pc:docMk/>
          <pc:sldMk cId="508424636" sldId="2624"/>
        </pc:sldMkLst>
        <pc:spChg chg="mod">
          <ac:chgData name="Deniz Sezin Ayvaz (UK)" userId="2e2f75b2-fbb7-43e7-a112-5d67fb157ec2" providerId="ADAL" clId="{E4581874-2E9F-EF47-951D-46727B1A7B7F}" dt="2025-09-07T15:22:35.783" v="2674" actId="404"/>
          <ac:spMkLst>
            <pc:docMk/>
            <pc:sldMk cId="508424636" sldId="2624"/>
            <ac:spMk id="2" creationId="{0B2C7427-5FE8-5737-BE73-CC653F6F0E6A}"/>
          </ac:spMkLst>
        </pc:spChg>
        <pc:spChg chg="mod">
          <ac:chgData name="Deniz Sezin Ayvaz (UK)" userId="2e2f75b2-fbb7-43e7-a112-5d67fb157ec2" providerId="ADAL" clId="{E4581874-2E9F-EF47-951D-46727B1A7B7F}" dt="2025-09-11T12:13:45.570" v="4795"/>
          <ac:spMkLst>
            <pc:docMk/>
            <pc:sldMk cId="508424636" sldId="2624"/>
            <ac:spMk id="5" creationId="{61DF48B9-ED8E-F364-5F3B-9DD4F5B28AEF}"/>
          </ac:spMkLst>
        </pc:spChg>
        <pc:spChg chg="mod">
          <ac:chgData name="Deniz Sezin Ayvaz (UK)" userId="2e2f75b2-fbb7-43e7-a112-5d67fb157ec2" providerId="ADAL" clId="{E4581874-2E9F-EF47-951D-46727B1A7B7F}" dt="2025-09-11T12:13:45.570" v="4795"/>
          <ac:spMkLst>
            <pc:docMk/>
            <pc:sldMk cId="508424636" sldId="2624"/>
            <ac:spMk id="6" creationId="{0BA51999-7DB3-70ED-03B7-9F1CB768095D}"/>
          </ac:spMkLst>
        </pc:spChg>
        <pc:spChg chg="mod">
          <ac:chgData name="Deniz Sezin Ayvaz (UK)" userId="2e2f75b2-fbb7-43e7-a112-5d67fb157ec2" providerId="ADAL" clId="{E4581874-2E9F-EF47-951D-46727B1A7B7F}" dt="2025-09-09T09:15:24.454" v="3756" actId="165"/>
          <ac:spMkLst>
            <pc:docMk/>
            <pc:sldMk cId="508424636" sldId="2624"/>
            <ac:spMk id="8" creationId="{E3B23F7F-ADA7-E518-FB26-F1D6AF43B7AC}"/>
          </ac:spMkLst>
        </pc:spChg>
        <pc:spChg chg="mod">
          <ac:chgData name="Deniz Sezin Ayvaz (UK)" userId="2e2f75b2-fbb7-43e7-a112-5d67fb157ec2" providerId="ADAL" clId="{E4581874-2E9F-EF47-951D-46727B1A7B7F}" dt="2025-09-10T07:15:29.306" v="3795" actId="21"/>
          <ac:spMkLst>
            <pc:docMk/>
            <pc:sldMk cId="508424636" sldId="2624"/>
            <ac:spMk id="9" creationId="{4F9E60C3-255E-CEFC-C089-92C6D3F14459}"/>
          </ac:spMkLst>
        </pc:spChg>
        <pc:spChg chg="mod">
          <ac:chgData name="Deniz Sezin Ayvaz (UK)" userId="2e2f75b2-fbb7-43e7-a112-5d67fb157ec2" providerId="ADAL" clId="{E4581874-2E9F-EF47-951D-46727B1A7B7F}" dt="2025-09-11T12:13:45.570" v="4795"/>
          <ac:spMkLst>
            <pc:docMk/>
            <pc:sldMk cId="508424636" sldId="2624"/>
            <ac:spMk id="11" creationId="{CA5AF897-8E64-CA5C-960E-F7B7A810DAA1}"/>
          </ac:spMkLst>
        </pc:spChg>
        <pc:spChg chg="mod">
          <ac:chgData name="Deniz Sezin Ayvaz (UK)" userId="2e2f75b2-fbb7-43e7-a112-5d67fb157ec2" providerId="ADAL" clId="{E4581874-2E9F-EF47-951D-46727B1A7B7F}" dt="2025-09-11T12:13:45.570" v="4795"/>
          <ac:spMkLst>
            <pc:docMk/>
            <pc:sldMk cId="508424636" sldId="2624"/>
            <ac:spMk id="12" creationId="{FF1161AB-EA1A-2DB3-1D40-2DFBE1DB1887}"/>
          </ac:spMkLst>
        </pc:spChg>
        <pc:spChg chg="add mod topLvl">
          <ac:chgData name="Deniz Sezin Ayvaz (UK)" userId="2e2f75b2-fbb7-43e7-a112-5d67fb157ec2" providerId="ADAL" clId="{E4581874-2E9F-EF47-951D-46727B1A7B7F}" dt="2025-09-11T12:13:45.570" v="4795"/>
          <ac:spMkLst>
            <pc:docMk/>
            <pc:sldMk cId="508424636" sldId="2624"/>
            <ac:spMk id="19" creationId="{E2611078-D773-D0BD-DCCF-B4EE1E79D469}"/>
          </ac:spMkLst>
        </pc:spChg>
        <pc:spChg chg="add mod topLvl">
          <ac:chgData name="Deniz Sezin Ayvaz (UK)" userId="2e2f75b2-fbb7-43e7-a112-5d67fb157ec2" providerId="ADAL" clId="{E4581874-2E9F-EF47-951D-46727B1A7B7F}" dt="2025-09-11T12:13:45.570" v="4795"/>
          <ac:spMkLst>
            <pc:docMk/>
            <pc:sldMk cId="508424636" sldId="2624"/>
            <ac:spMk id="20" creationId="{85C117D3-80CE-B61D-8D3F-CDF59D9DDDCB}"/>
          </ac:spMkLst>
        </pc:spChg>
        <pc:spChg chg="add mod">
          <ac:chgData name="Deniz Sezin Ayvaz (UK)" userId="2e2f75b2-fbb7-43e7-a112-5d67fb157ec2" providerId="ADAL" clId="{E4581874-2E9F-EF47-951D-46727B1A7B7F}" dt="2025-09-11T12:13:45.570" v="4795"/>
          <ac:spMkLst>
            <pc:docMk/>
            <pc:sldMk cId="508424636" sldId="2624"/>
            <ac:spMk id="22" creationId="{646CB73A-78E2-6658-1C07-275031C1DB6F}"/>
          </ac:spMkLst>
        </pc:spChg>
        <pc:spChg chg="add mod">
          <ac:chgData name="Deniz Sezin Ayvaz (UK)" userId="2e2f75b2-fbb7-43e7-a112-5d67fb157ec2" providerId="ADAL" clId="{E4581874-2E9F-EF47-951D-46727B1A7B7F}" dt="2025-09-11T12:13:45.570" v="4795"/>
          <ac:spMkLst>
            <pc:docMk/>
            <pc:sldMk cId="508424636" sldId="2624"/>
            <ac:spMk id="25" creationId="{40A7A1ED-766B-66DF-811E-1556E60F0817}"/>
          </ac:spMkLst>
        </pc:spChg>
        <pc:spChg chg="add mod">
          <ac:chgData name="Deniz Sezin Ayvaz (UK)" userId="2e2f75b2-fbb7-43e7-a112-5d67fb157ec2" providerId="ADAL" clId="{E4581874-2E9F-EF47-951D-46727B1A7B7F}" dt="2025-09-14T12:51:49.350" v="13791" actId="20577"/>
          <ac:spMkLst>
            <pc:docMk/>
            <pc:sldMk cId="508424636" sldId="2624"/>
            <ac:spMk id="26" creationId="{34AB4262-A721-8932-AD8D-9E5EA13372E8}"/>
          </ac:spMkLst>
        </pc:spChg>
        <pc:spChg chg="add mod">
          <ac:chgData name="Deniz Sezin Ayvaz (UK)" userId="2e2f75b2-fbb7-43e7-a112-5d67fb157ec2" providerId="ADAL" clId="{E4581874-2E9F-EF47-951D-46727B1A7B7F}" dt="2025-09-11T12:13:45.570" v="4795"/>
          <ac:spMkLst>
            <pc:docMk/>
            <pc:sldMk cId="508424636" sldId="2624"/>
            <ac:spMk id="27" creationId="{A62F8FBC-CC2A-4E25-D36D-E20A520EF1FB}"/>
          </ac:spMkLst>
        </pc:spChg>
        <pc:grpChg chg="mod topLvl">
          <ac:chgData name="Deniz Sezin Ayvaz (UK)" userId="2e2f75b2-fbb7-43e7-a112-5d67fb157ec2" providerId="ADAL" clId="{E4581874-2E9F-EF47-951D-46727B1A7B7F}" dt="2025-09-10T07:16:36.399" v="3808" actId="164"/>
          <ac:grpSpMkLst>
            <pc:docMk/>
            <pc:sldMk cId="508424636" sldId="2624"/>
            <ac:grpSpMk id="4" creationId="{6D5A3B17-0DC8-CAE4-90B1-94B1D4F164DB}"/>
          </ac:grpSpMkLst>
        </pc:grpChg>
        <pc:grpChg chg="add mod">
          <ac:chgData name="Deniz Sezin Ayvaz (UK)" userId="2e2f75b2-fbb7-43e7-a112-5d67fb157ec2" providerId="ADAL" clId="{E4581874-2E9F-EF47-951D-46727B1A7B7F}" dt="2025-09-14T14:52:14.511" v="15023" actId="14100"/>
          <ac:grpSpMkLst>
            <pc:docMk/>
            <pc:sldMk cId="508424636" sldId="2624"/>
            <ac:grpSpMk id="28" creationId="{0B6CD256-06DC-6D03-A91C-1550EFE002DC}"/>
          </ac:grpSpMkLst>
        </pc:grpChg>
      </pc:sldChg>
      <pc:sldChg chg="addSp delSp modSp add del mod modNotesTx">
        <pc:chgData name="Deniz Sezin Ayvaz (UK)" userId="2e2f75b2-fbb7-43e7-a112-5d67fb157ec2" providerId="ADAL" clId="{E4581874-2E9F-EF47-951D-46727B1A7B7F}" dt="2025-09-09T09:18:24.204" v="3778" actId="2696"/>
        <pc:sldMkLst>
          <pc:docMk/>
          <pc:sldMk cId="2273235228" sldId="2625"/>
        </pc:sldMkLst>
      </pc:sldChg>
      <pc:sldChg chg="addSp delSp modSp add mod modNotesTx">
        <pc:chgData name="Deniz Sezin Ayvaz (UK)" userId="2e2f75b2-fbb7-43e7-a112-5d67fb157ec2" providerId="ADAL" clId="{E4581874-2E9F-EF47-951D-46727B1A7B7F}" dt="2025-09-14T16:00:33.035" v="15544" actId="1076"/>
        <pc:sldMkLst>
          <pc:docMk/>
          <pc:sldMk cId="4267072320" sldId="2626"/>
        </pc:sldMkLst>
        <pc:spChg chg="mod">
          <ac:chgData name="Deniz Sezin Ayvaz (UK)" userId="2e2f75b2-fbb7-43e7-a112-5d67fb157ec2" providerId="ADAL" clId="{E4581874-2E9F-EF47-951D-46727B1A7B7F}" dt="2025-09-08T17:29:21.097" v="2859" actId="20577"/>
          <ac:spMkLst>
            <pc:docMk/>
            <pc:sldMk cId="4267072320" sldId="2626"/>
            <ac:spMk id="2" creationId="{E65D8855-26BB-A00B-056D-15AF22E03ADC}"/>
          </ac:spMkLst>
        </pc:spChg>
        <pc:spChg chg="add mod">
          <ac:chgData name="Deniz Sezin Ayvaz (UK)" userId="2e2f75b2-fbb7-43e7-a112-5d67fb157ec2" providerId="ADAL" clId="{E4581874-2E9F-EF47-951D-46727B1A7B7F}" dt="2025-09-14T15:59:31.493" v="15532" actId="14100"/>
          <ac:spMkLst>
            <pc:docMk/>
            <pc:sldMk cId="4267072320" sldId="2626"/>
            <ac:spMk id="3" creationId="{F57E3F13-EA84-B299-4295-91B02A7B3452}"/>
          </ac:spMkLst>
        </pc:spChg>
        <pc:spChg chg="add mod">
          <ac:chgData name="Deniz Sezin Ayvaz (UK)" userId="2e2f75b2-fbb7-43e7-a112-5d67fb157ec2" providerId="ADAL" clId="{E4581874-2E9F-EF47-951D-46727B1A7B7F}" dt="2025-09-14T15:57:06.054" v="15498" actId="164"/>
          <ac:spMkLst>
            <pc:docMk/>
            <pc:sldMk cId="4267072320" sldId="2626"/>
            <ac:spMk id="8" creationId="{4F7B9B7D-7D16-7310-18B9-0927FA3425CC}"/>
          </ac:spMkLst>
        </pc:spChg>
        <pc:spChg chg="add mod">
          <ac:chgData name="Deniz Sezin Ayvaz (UK)" userId="2e2f75b2-fbb7-43e7-a112-5d67fb157ec2" providerId="ADAL" clId="{E4581874-2E9F-EF47-951D-46727B1A7B7F}" dt="2025-09-14T15:58:09.245" v="15523" actId="20577"/>
          <ac:spMkLst>
            <pc:docMk/>
            <pc:sldMk cId="4267072320" sldId="2626"/>
            <ac:spMk id="9" creationId="{90EDEB71-9C40-4D89-0D39-9073A56F531D}"/>
          </ac:spMkLst>
        </pc:spChg>
        <pc:spChg chg="add mod">
          <ac:chgData name="Deniz Sezin Ayvaz (UK)" userId="2e2f75b2-fbb7-43e7-a112-5d67fb157ec2" providerId="ADAL" clId="{E4581874-2E9F-EF47-951D-46727B1A7B7F}" dt="2025-09-14T15:57:29.423" v="15501" actId="164"/>
          <ac:spMkLst>
            <pc:docMk/>
            <pc:sldMk cId="4267072320" sldId="2626"/>
            <ac:spMk id="14" creationId="{CFAEDD95-BDB8-972F-0D99-5071ADFE574B}"/>
          </ac:spMkLst>
        </pc:spChg>
        <pc:spChg chg="add mod">
          <ac:chgData name="Deniz Sezin Ayvaz (UK)" userId="2e2f75b2-fbb7-43e7-a112-5d67fb157ec2" providerId="ADAL" clId="{E4581874-2E9F-EF47-951D-46727B1A7B7F}" dt="2025-09-14T15:57:29.423" v="15501" actId="164"/>
          <ac:spMkLst>
            <pc:docMk/>
            <pc:sldMk cId="4267072320" sldId="2626"/>
            <ac:spMk id="15" creationId="{5672052F-0A80-C608-406F-BF411CABDEE5}"/>
          </ac:spMkLst>
        </pc:spChg>
        <pc:spChg chg="add mod">
          <ac:chgData name="Deniz Sezin Ayvaz (UK)" userId="2e2f75b2-fbb7-43e7-a112-5d67fb157ec2" providerId="ADAL" clId="{E4581874-2E9F-EF47-951D-46727B1A7B7F}" dt="2025-09-14T15:57:29.423" v="15501" actId="164"/>
          <ac:spMkLst>
            <pc:docMk/>
            <pc:sldMk cId="4267072320" sldId="2626"/>
            <ac:spMk id="16" creationId="{8D9EEA03-F343-3CB6-B589-6B7A979C4AEA}"/>
          </ac:spMkLst>
        </pc:spChg>
        <pc:spChg chg="add mod">
          <ac:chgData name="Deniz Sezin Ayvaz (UK)" userId="2e2f75b2-fbb7-43e7-a112-5d67fb157ec2" providerId="ADAL" clId="{E4581874-2E9F-EF47-951D-46727B1A7B7F}" dt="2025-09-14T16:00:26.301" v="15543" actId="14100"/>
          <ac:spMkLst>
            <pc:docMk/>
            <pc:sldMk cId="4267072320" sldId="2626"/>
            <ac:spMk id="17" creationId="{45201694-80FE-5CB7-DB88-C8AF42DFB217}"/>
          </ac:spMkLst>
        </pc:spChg>
        <pc:spChg chg="add mod">
          <ac:chgData name="Deniz Sezin Ayvaz (UK)" userId="2e2f75b2-fbb7-43e7-a112-5d67fb157ec2" providerId="ADAL" clId="{E4581874-2E9F-EF47-951D-46727B1A7B7F}" dt="2025-09-14T16:00:33.035" v="15544" actId="1076"/>
          <ac:spMkLst>
            <pc:docMk/>
            <pc:sldMk cId="4267072320" sldId="2626"/>
            <ac:spMk id="18" creationId="{FE11A285-3C58-8ACE-C0CB-BFA5261849AA}"/>
          </ac:spMkLst>
        </pc:spChg>
        <pc:spChg chg="mod">
          <ac:chgData name="Deniz Sezin Ayvaz (UK)" userId="2e2f75b2-fbb7-43e7-a112-5d67fb157ec2" providerId="ADAL" clId="{E4581874-2E9F-EF47-951D-46727B1A7B7F}" dt="2025-09-08T17:36:00.314" v="2989" actId="1076"/>
          <ac:spMkLst>
            <pc:docMk/>
            <pc:sldMk cId="4267072320" sldId="2626"/>
            <ac:spMk id="25" creationId="{ADEAC0E0-D6AD-295D-40DF-DE1E46BFA47E}"/>
          </ac:spMkLst>
        </pc:spChg>
        <pc:grpChg chg="add mod">
          <ac:chgData name="Deniz Sezin Ayvaz (UK)" userId="2e2f75b2-fbb7-43e7-a112-5d67fb157ec2" providerId="ADAL" clId="{E4581874-2E9F-EF47-951D-46727B1A7B7F}" dt="2025-09-14T15:59:01.381" v="15529" actId="1076"/>
          <ac:grpSpMkLst>
            <pc:docMk/>
            <pc:sldMk cId="4267072320" sldId="2626"/>
            <ac:grpSpMk id="19" creationId="{46206B40-E54F-DB75-2C94-D249AA97ACAC}"/>
          </ac:grpSpMkLst>
        </pc:grpChg>
        <pc:grpChg chg="add mod">
          <ac:chgData name="Deniz Sezin Ayvaz (UK)" userId="2e2f75b2-fbb7-43e7-a112-5d67fb157ec2" providerId="ADAL" clId="{E4581874-2E9F-EF47-951D-46727B1A7B7F}" dt="2025-09-14T16:00:21.583" v="15542" actId="14100"/>
          <ac:grpSpMkLst>
            <pc:docMk/>
            <pc:sldMk cId="4267072320" sldId="2626"/>
            <ac:grpSpMk id="20" creationId="{12CD1DB8-5D0A-B92D-DDBF-119C3295162A}"/>
          </ac:grpSpMkLst>
        </pc:grpChg>
        <pc:cxnChg chg="add mod">
          <ac:chgData name="Deniz Sezin Ayvaz (UK)" userId="2e2f75b2-fbb7-43e7-a112-5d67fb157ec2" providerId="ADAL" clId="{E4581874-2E9F-EF47-951D-46727B1A7B7F}" dt="2025-09-14T16:00:04.432" v="15537" actId="14100"/>
          <ac:cxnSpMkLst>
            <pc:docMk/>
            <pc:sldMk cId="4267072320" sldId="2626"/>
            <ac:cxnSpMk id="22" creationId="{73CB260A-4196-2F41-24EA-DC21A81BFF58}"/>
          </ac:cxnSpMkLst>
        </pc:cxnChg>
        <pc:cxnChg chg="add mod">
          <ac:chgData name="Deniz Sezin Ayvaz (UK)" userId="2e2f75b2-fbb7-43e7-a112-5d67fb157ec2" providerId="ADAL" clId="{E4581874-2E9F-EF47-951D-46727B1A7B7F}" dt="2025-09-14T16:00:21.583" v="15542" actId="14100"/>
          <ac:cxnSpMkLst>
            <pc:docMk/>
            <pc:sldMk cId="4267072320" sldId="2626"/>
            <ac:cxnSpMk id="23" creationId="{4B884989-6486-2167-3AC9-02F3E0E9E7A9}"/>
          </ac:cxnSpMkLst>
        </pc:cxnChg>
      </pc:sldChg>
      <pc:sldChg chg="addSp delSp modSp add mod">
        <pc:chgData name="Deniz Sezin Ayvaz (UK)" userId="2e2f75b2-fbb7-43e7-a112-5d67fb157ec2" providerId="ADAL" clId="{E4581874-2E9F-EF47-951D-46727B1A7B7F}" dt="2025-09-16T10:52:02.984" v="16958" actId="113"/>
        <pc:sldMkLst>
          <pc:docMk/>
          <pc:sldMk cId="1025411262" sldId="2627"/>
        </pc:sldMkLst>
        <pc:spChg chg="mod">
          <ac:chgData name="Deniz Sezin Ayvaz (UK)" userId="2e2f75b2-fbb7-43e7-a112-5d67fb157ec2" providerId="ADAL" clId="{E4581874-2E9F-EF47-951D-46727B1A7B7F}" dt="2025-09-09T09:18:12.361" v="3777"/>
          <ac:spMkLst>
            <pc:docMk/>
            <pc:sldMk cId="1025411262" sldId="2627"/>
            <ac:spMk id="2" creationId="{5DD46BC5-3682-8E47-267E-155FA32C6040}"/>
          </ac:spMkLst>
        </pc:spChg>
        <pc:spChg chg="mod">
          <ac:chgData name="Deniz Sezin Ayvaz (UK)" userId="2e2f75b2-fbb7-43e7-a112-5d67fb157ec2" providerId="ADAL" clId="{E4581874-2E9F-EF47-951D-46727B1A7B7F}" dt="2025-09-11T12:05:35.772" v="4691" actId="14100"/>
          <ac:spMkLst>
            <pc:docMk/>
            <pc:sldMk cId="1025411262" sldId="2627"/>
            <ac:spMk id="22" creationId="{075749E5-8394-7A2B-0B89-106B27AB420F}"/>
          </ac:spMkLst>
        </pc:spChg>
        <pc:spChg chg="mod">
          <ac:chgData name="Deniz Sezin Ayvaz (UK)" userId="2e2f75b2-fbb7-43e7-a112-5d67fb157ec2" providerId="ADAL" clId="{E4581874-2E9F-EF47-951D-46727B1A7B7F}" dt="2025-09-11T12:05:48.888" v="4694" actId="14100"/>
          <ac:spMkLst>
            <pc:docMk/>
            <pc:sldMk cId="1025411262" sldId="2627"/>
            <ac:spMk id="23" creationId="{4E6E0B46-3BB4-8966-E08C-5330E99E2B29}"/>
          </ac:spMkLst>
        </pc:spChg>
        <pc:spChg chg="mod">
          <ac:chgData name="Deniz Sezin Ayvaz (UK)" userId="2e2f75b2-fbb7-43e7-a112-5d67fb157ec2" providerId="ADAL" clId="{E4581874-2E9F-EF47-951D-46727B1A7B7F}" dt="2025-09-16T10:52:02.984" v="16958" actId="113"/>
          <ac:spMkLst>
            <pc:docMk/>
            <pc:sldMk cId="1025411262" sldId="2627"/>
            <ac:spMk id="24" creationId="{125CBAB1-3069-9CBE-23FA-DA77E65E1E90}"/>
          </ac:spMkLst>
        </pc:spChg>
        <pc:picChg chg="add mod">
          <ac:chgData name="Deniz Sezin Ayvaz (UK)" userId="2e2f75b2-fbb7-43e7-a112-5d67fb157ec2" providerId="ADAL" clId="{E4581874-2E9F-EF47-951D-46727B1A7B7F}" dt="2025-09-11T12:06:33.876" v="4698" actId="14100"/>
          <ac:picMkLst>
            <pc:docMk/>
            <pc:sldMk cId="1025411262" sldId="2627"/>
            <ac:picMk id="3" creationId="{8EA5A391-492C-8B4E-90EF-964DE054A3AA}"/>
          </ac:picMkLst>
        </pc:picChg>
      </pc:sldChg>
      <pc:sldChg chg="addSp delSp modSp add del mod ord modShow">
        <pc:chgData name="Deniz Sezin Ayvaz (UK)" userId="2e2f75b2-fbb7-43e7-a112-5d67fb157ec2" providerId="ADAL" clId="{E4581874-2E9F-EF47-951D-46727B1A7B7F}" dt="2025-09-14T16:27:52.171" v="16228" actId="2696"/>
        <pc:sldMkLst>
          <pc:docMk/>
          <pc:sldMk cId="2261280389" sldId="2628"/>
        </pc:sldMkLst>
      </pc:sldChg>
      <pc:sldChg chg="modSp new del mod">
        <pc:chgData name="Deniz Sezin Ayvaz (UK)" userId="2e2f75b2-fbb7-43e7-a112-5d67fb157ec2" providerId="ADAL" clId="{E4581874-2E9F-EF47-951D-46727B1A7B7F}" dt="2025-09-11T13:14:39.886" v="5139" actId="2696"/>
        <pc:sldMkLst>
          <pc:docMk/>
          <pc:sldMk cId="2694828906" sldId="2628"/>
        </pc:sldMkLst>
      </pc:sldChg>
      <pc:sldChg chg="addSp delSp modSp add del mod">
        <pc:chgData name="Deniz Sezin Ayvaz (UK)" userId="2e2f75b2-fbb7-43e7-a112-5d67fb157ec2" providerId="ADAL" clId="{E4581874-2E9F-EF47-951D-46727B1A7B7F}" dt="2025-09-11T18:35:13.184" v="6746" actId="2696"/>
        <pc:sldMkLst>
          <pc:docMk/>
          <pc:sldMk cId="3897456969" sldId="2629"/>
        </pc:sldMkLst>
      </pc:sldChg>
      <pc:sldChg chg="add del">
        <pc:chgData name="Deniz Sezin Ayvaz (UK)" userId="2e2f75b2-fbb7-43e7-a112-5d67fb157ec2" providerId="ADAL" clId="{E4581874-2E9F-EF47-951D-46727B1A7B7F}" dt="2025-09-11T15:18:18.992" v="6293" actId="2696"/>
        <pc:sldMkLst>
          <pc:docMk/>
          <pc:sldMk cId="3528051073" sldId="2630"/>
        </pc:sldMkLst>
      </pc:sldChg>
      <pc:sldChg chg="addSp delSp modSp add del mod ord modShow">
        <pc:chgData name="Deniz Sezin Ayvaz (UK)" userId="2e2f75b2-fbb7-43e7-a112-5d67fb157ec2" providerId="ADAL" clId="{E4581874-2E9F-EF47-951D-46727B1A7B7F}" dt="2025-09-14T16:27:52.171" v="16228" actId="2696"/>
        <pc:sldMkLst>
          <pc:docMk/>
          <pc:sldMk cId="2153194263" sldId="2631"/>
        </pc:sldMkLst>
      </pc:sldChg>
      <pc:sldChg chg="addSp delSp modSp add mod modNotesTx">
        <pc:chgData name="Deniz Sezin Ayvaz (UK)" userId="2e2f75b2-fbb7-43e7-a112-5d67fb157ec2" providerId="ADAL" clId="{E4581874-2E9F-EF47-951D-46727B1A7B7F}" dt="2025-09-17T08:06:01.041" v="17080" actId="1076"/>
        <pc:sldMkLst>
          <pc:docMk/>
          <pc:sldMk cId="2025721291" sldId="2632"/>
        </pc:sldMkLst>
        <pc:spChg chg="add mod">
          <ac:chgData name="Deniz Sezin Ayvaz (UK)" userId="2e2f75b2-fbb7-43e7-a112-5d67fb157ec2" providerId="ADAL" clId="{E4581874-2E9F-EF47-951D-46727B1A7B7F}" dt="2025-09-17T08:06:01.041" v="17080" actId="1076"/>
          <ac:spMkLst>
            <pc:docMk/>
            <pc:sldMk cId="2025721291" sldId="2632"/>
            <ac:spMk id="7" creationId="{274FE7F6-BCE3-C618-239D-AACF89038F3C}"/>
          </ac:spMkLst>
        </pc:spChg>
        <pc:spChg chg="add mod">
          <ac:chgData name="Deniz Sezin Ayvaz (UK)" userId="2e2f75b2-fbb7-43e7-a112-5d67fb157ec2" providerId="ADAL" clId="{E4581874-2E9F-EF47-951D-46727B1A7B7F}" dt="2025-09-12T10:36:01.095" v="9553" actId="20577"/>
          <ac:spMkLst>
            <pc:docMk/>
            <pc:sldMk cId="2025721291" sldId="2632"/>
            <ac:spMk id="8" creationId="{AC1227BF-F7E1-58CC-C10E-D2BAC230F12F}"/>
          </ac:spMkLst>
        </pc:spChg>
        <pc:spChg chg="add mod">
          <ac:chgData name="Deniz Sezin Ayvaz (UK)" userId="2e2f75b2-fbb7-43e7-a112-5d67fb157ec2" providerId="ADAL" clId="{E4581874-2E9F-EF47-951D-46727B1A7B7F}" dt="2025-09-14T14:36:23.183" v="14798" actId="164"/>
          <ac:spMkLst>
            <pc:docMk/>
            <pc:sldMk cId="2025721291" sldId="2632"/>
            <ac:spMk id="9" creationId="{D7521E74-EE2C-DE00-3618-CA2B68AECDC3}"/>
          </ac:spMkLst>
        </pc:spChg>
        <pc:spChg chg="add mod">
          <ac:chgData name="Deniz Sezin Ayvaz (UK)" userId="2e2f75b2-fbb7-43e7-a112-5d67fb157ec2" providerId="ADAL" clId="{E4581874-2E9F-EF47-951D-46727B1A7B7F}" dt="2025-09-14T14:36:23.183" v="14798" actId="164"/>
          <ac:spMkLst>
            <pc:docMk/>
            <pc:sldMk cId="2025721291" sldId="2632"/>
            <ac:spMk id="10" creationId="{81D05C6C-E0B0-76E1-CEC7-A1EAB3ADBD18}"/>
          </ac:spMkLst>
        </pc:spChg>
        <pc:spChg chg="add mod">
          <ac:chgData name="Deniz Sezin Ayvaz (UK)" userId="2e2f75b2-fbb7-43e7-a112-5d67fb157ec2" providerId="ADAL" clId="{E4581874-2E9F-EF47-951D-46727B1A7B7F}" dt="2025-09-14T14:36:23.183" v="14798" actId="164"/>
          <ac:spMkLst>
            <pc:docMk/>
            <pc:sldMk cId="2025721291" sldId="2632"/>
            <ac:spMk id="11" creationId="{0EA81C0D-1092-A6D5-CFAF-2AA80467D6FE}"/>
          </ac:spMkLst>
        </pc:spChg>
        <pc:spChg chg="add mod">
          <ac:chgData name="Deniz Sezin Ayvaz (UK)" userId="2e2f75b2-fbb7-43e7-a112-5d67fb157ec2" providerId="ADAL" clId="{E4581874-2E9F-EF47-951D-46727B1A7B7F}" dt="2025-09-14T16:24:05.372" v="16204"/>
          <ac:spMkLst>
            <pc:docMk/>
            <pc:sldMk cId="2025721291" sldId="2632"/>
            <ac:spMk id="19" creationId="{AD21F2B1-6502-F2E5-8247-EDE7435EFF4A}"/>
          </ac:spMkLst>
        </pc:spChg>
        <pc:grpChg chg="add mod">
          <ac:chgData name="Deniz Sezin Ayvaz (UK)" userId="2e2f75b2-fbb7-43e7-a112-5d67fb157ec2" providerId="ADAL" clId="{E4581874-2E9F-EF47-951D-46727B1A7B7F}" dt="2025-09-14T14:36:29.730" v="14800" actId="1076"/>
          <ac:grpSpMkLst>
            <pc:docMk/>
            <pc:sldMk cId="2025721291" sldId="2632"/>
            <ac:grpSpMk id="12" creationId="{31C4CCB8-1789-A146-4088-562DEEF74339}"/>
          </ac:grpSpMkLst>
        </pc:grpChg>
        <pc:picChg chg="add mod modCrop">
          <ac:chgData name="Deniz Sezin Ayvaz (UK)" userId="2e2f75b2-fbb7-43e7-a112-5d67fb157ec2" providerId="ADAL" clId="{E4581874-2E9F-EF47-951D-46727B1A7B7F}" dt="2025-09-14T14:36:23.183" v="14798" actId="164"/>
          <ac:picMkLst>
            <pc:docMk/>
            <pc:sldMk cId="2025721291" sldId="2632"/>
            <ac:picMk id="6" creationId="{2B1A1E2D-3240-F87C-E43D-BB67E2F70EB0}"/>
          </ac:picMkLst>
        </pc:picChg>
      </pc:sldChg>
      <pc:sldChg chg="addSp delSp modSp new mod modNotesTx">
        <pc:chgData name="Deniz Sezin Ayvaz (UK)" userId="2e2f75b2-fbb7-43e7-a112-5d67fb157ec2" providerId="ADAL" clId="{E4581874-2E9F-EF47-951D-46727B1A7B7F}" dt="2025-09-16T11:00:29.753" v="16962" actId="20577"/>
        <pc:sldMkLst>
          <pc:docMk/>
          <pc:sldMk cId="3681191932" sldId="2633"/>
        </pc:sldMkLst>
        <pc:spChg chg="mod">
          <ac:chgData name="Deniz Sezin Ayvaz (UK)" userId="2e2f75b2-fbb7-43e7-a112-5d67fb157ec2" providerId="ADAL" clId="{E4581874-2E9F-EF47-951D-46727B1A7B7F}" dt="2025-09-12T08:46:39.102" v="7633"/>
          <ac:spMkLst>
            <pc:docMk/>
            <pc:sldMk cId="3681191932" sldId="2633"/>
            <ac:spMk id="4" creationId="{CA39022D-109B-B5B1-3168-1D37C383EEA4}"/>
          </ac:spMkLst>
        </pc:spChg>
        <pc:spChg chg="mod">
          <ac:chgData name="Deniz Sezin Ayvaz (UK)" userId="2e2f75b2-fbb7-43e7-a112-5d67fb157ec2" providerId="ADAL" clId="{E4581874-2E9F-EF47-951D-46727B1A7B7F}" dt="2025-09-12T08:46:39.102" v="7633"/>
          <ac:spMkLst>
            <pc:docMk/>
            <pc:sldMk cId="3681191932" sldId="2633"/>
            <ac:spMk id="5" creationId="{58B0AC33-507B-4D71-76D8-DB2E9D991BE6}"/>
          </ac:spMkLst>
        </pc:spChg>
        <pc:spChg chg="mod">
          <ac:chgData name="Deniz Sezin Ayvaz (UK)" userId="2e2f75b2-fbb7-43e7-a112-5d67fb157ec2" providerId="ADAL" clId="{E4581874-2E9F-EF47-951D-46727B1A7B7F}" dt="2025-09-12T08:46:39.102" v="7633"/>
          <ac:spMkLst>
            <pc:docMk/>
            <pc:sldMk cId="3681191932" sldId="2633"/>
            <ac:spMk id="6" creationId="{8C78AD4E-A4EA-A32C-E0ED-A2324700EB78}"/>
          </ac:spMkLst>
        </pc:spChg>
        <pc:spChg chg="mod">
          <ac:chgData name="Deniz Sezin Ayvaz (UK)" userId="2e2f75b2-fbb7-43e7-a112-5d67fb157ec2" providerId="ADAL" clId="{E4581874-2E9F-EF47-951D-46727B1A7B7F}" dt="2025-09-16T10:59:36.964" v="16959" actId="20577"/>
          <ac:spMkLst>
            <pc:docMk/>
            <pc:sldMk cId="3681191932" sldId="2633"/>
            <ac:spMk id="7" creationId="{E74EF690-084E-44AB-FBF1-5B86E3B60FD2}"/>
          </ac:spMkLst>
        </pc:spChg>
        <pc:spChg chg="mod">
          <ac:chgData name="Deniz Sezin Ayvaz (UK)" userId="2e2f75b2-fbb7-43e7-a112-5d67fb157ec2" providerId="ADAL" clId="{E4581874-2E9F-EF47-951D-46727B1A7B7F}" dt="2025-09-14T15:04:45.497" v="15045" actId="20577"/>
          <ac:spMkLst>
            <pc:docMk/>
            <pc:sldMk cId="3681191932" sldId="2633"/>
            <ac:spMk id="8" creationId="{D3B94FE3-C3C6-D179-A4E5-1F0EB84604BD}"/>
          </ac:spMkLst>
        </pc:spChg>
        <pc:spChg chg="mod">
          <ac:chgData name="Deniz Sezin Ayvaz (UK)" userId="2e2f75b2-fbb7-43e7-a112-5d67fb157ec2" providerId="ADAL" clId="{E4581874-2E9F-EF47-951D-46727B1A7B7F}" dt="2025-09-16T11:00:29.753" v="16962" actId="20577"/>
          <ac:spMkLst>
            <pc:docMk/>
            <pc:sldMk cId="3681191932" sldId="2633"/>
            <ac:spMk id="9" creationId="{5FB2340F-0970-C20D-1CA9-42A18040B445}"/>
          </ac:spMkLst>
        </pc:spChg>
        <pc:spChg chg="mod">
          <ac:chgData name="Deniz Sezin Ayvaz (UK)" userId="2e2f75b2-fbb7-43e7-a112-5d67fb157ec2" providerId="ADAL" clId="{E4581874-2E9F-EF47-951D-46727B1A7B7F}" dt="2025-09-12T09:03:02.359" v="7691" actId="14100"/>
          <ac:spMkLst>
            <pc:docMk/>
            <pc:sldMk cId="3681191932" sldId="2633"/>
            <ac:spMk id="10" creationId="{DCE944B9-66A8-ABBE-B2CF-3A3636CA96B2}"/>
          </ac:spMkLst>
        </pc:spChg>
        <pc:spChg chg="mod">
          <ac:chgData name="Deniz Sezin Ayvaz (UK)" userId="2e2f75b2-fbb7-43e7-a112-5d67fb157ec2" providerId="ADAL" clId="{E4581874-2E9F-EF47-951D-46727B1A7B7F}" dt="2025-09-12T09:03:05.223" v="7692" actId="14100"/>
          <ac:spMkLst>
            <pc:docMk/>
            <pc:sldMk cId="3681191932" sldId="2633"/>
            <ac:spMk id="11" creationId="{B6877AA3-304A-AA16-3899-9F335DA5D129}"/>
          </ac:spMkLst>
        </pc:spChg>
        <pc:spChg chg="mod">
          <ac:chgData name="Deniz Sezin Ayvaz (UK)" userId="2e2f75b2-fbb7-43e7-a112-5d67fb157ec2" providerId="ADAL" clId="{E4581874-2E9F-EF47-951D-46727B1A7B7F}" dt="2025-09-12T09:02:58.916" v="7690" actId="14100"/>
          <ac:spMkLst>
            <pc:docMk/>
            <pc:sldMk cId="3681191932" sldId="2633"/>
            <ac:spMk id="12" creationId="{5BE257D4-4DCE-BCA1-D64C-565A29E14C92}"/>
          </ac:spMkLst>
        </pc:spChg>
        <pc:spChg chg="mod">
          <ac:chgData name="Deniz Sezin Ayvaz (UK)" userId="2e2f75b2-fbb7-43e7-a112-5d67fb157ec2" providerId="ADAL" clId="{E4581874-2E9F-EF47-951D-46727B1A7B7F}" dt="2025-09-12T09:02:35.485" v="7685" actId="1076"/>
          <ac:spMkLst>
            <pc:docMk/>
            <pc:sldMk cId="3681191932" sldId="2633"/>
            <ac:spMk id="13" creationId="{8245E126-07D0-AFFB-0C95-FE123D8BDCC4}"/>
          </ac:spMkLst>
        </pc:spChg>
        <pc:spChg chg="mod">
          <ac:chgData name="Deniz Sezin Ayvaz (UK)" userId="2e2f75b2-fbb7-43e7-a112-5d67fb157ec2" providerId="ADAL" clId="{E4581874-2E9F-EF47-951D-46727B1A7B7F}" dt="2025-09-12T09:02:30.869" v="7684" actId="1076"/>
          <ac:spMkLst>
            <pc:docMk/>
            <pc:sldMk cId="3681191932" sldId="2633"/>
            <ac:spMk id="14" creationId="{07F644F7-7110-30FF-A246-7FB749001C7B}"/>
          </ac:spMkLst>
        </pc:spChg>
        <pc:spChg chg="mod">
          <ac:chgData name="Deniz Sezin Ayvaz (UK)" userId="2e2f75b2-fbb7-43e7-a112-5d67fb157ec2" providerId="ADAL" clId="{E4581874-2E9F-EF47-951D-46727B1A7B7F}" dt="2025-09-12T09:02:52.048" v="7688" actId="1076"/>
          <ac:spMkLst>
            <pc:docMk/>
            <pc:sldMk cId="3681191932" sldId="2633"/>
            <ac:spMk id="15" creationId="{6E5C1B59-DA85-D509-D6FE-B220AF3DA9E7}"/>
          </ac:spMkLst>
        </pc:spChg>
        <pc:spChg chg="add mod">
          <ac:chgData name="Deniz Sezin Ayvaz (UK)" userId="2e2f75b2-fbb7-43e7-a112-5d67fb157ec2" providerId="ADAL" clId="{E4581874-2E9F-EF47-951D-46727B1A7B7F}" dt="2025-09-14T16:25:14.653" v="16215" actId="1076"/>
          <ac:spMkLst>
            <pc:docMk/>
            <pc:sldMk cId="3681191932" sldId="2633"/>
            <ac:spMk id="17" creationId="{2C287390-B9A9-5C0C-0D04-5746004E744E}"/>
          </ac:spMkLst>
        </pc:spChg>
        <pc:grpChg chg="mod">
          <ac:chgData name="Deniz Sezin Ayvaz (UK)" userId="2e2f75b2-fbb7-43e7-a112-5d67fb157ec2" providerId="ADAL" clId="{E4581874-2E9F-EF47-951D-46727B1A7B7F}" dt="2025-09-15T15:01:24.020" v="16647" actId="14100"/>
          <ac:grpSpMkLst>
            <pc:docMk/>
            <pc:sldMk cId="3681191932" sldId="2633"/>
            <ac:grpSpMk id="3" creationId="{A097D2C0-2DB8-BD4B-2A49-55EAA689CE3E}"/>
          </ac:grpSpMkLst>
        </pc:grpChg>
      </pc:sldChg>
      <pc:sldChg chg="addSp delSp modSp new mod modNotesTx">
        <pc:chgData name="Deniz Sezin Ayvaz (UK)" userId="2e2f75b2-fbb7-43e7-a112-5d67fb157ec2" providerId="ADAL" clId="{E4581874-2E9F-EF47-951D-46727B1A7B7F}" dt="2025-09-17T08:02:24.824" v="17069" actId="14100"/>
        <pc:sldMkLst>
          <pc:docMk/>
          <pc:sldMk cId="2468743206" sldId="2634"/>
        </pc:sldMkLst>
        <pc:spChg chg="add mod">
          <ac:chgData name="Deniz Sezin Ayvaz (UK)" userId="2e2f75b2-fbb7-43e7-a112-5d67fb157ec2" providerId="ADAL" clId="{E4581874-2E9F-EF47-951D-46727B1A7B7F}" dt="2025-09-14T14:50:36.141" v="15007"/>
          <ac:spMkLst>
            <pc:docMk/>
            <pc:sldMk cId="2468743206" sldId="2634"/>
            <ac:spMk id="7" creationId="{1C7CEED1-BB66-D107-72B2-323E51A24C29}"/>
          </ac:spMkLst>
        </pc:spChg>
        <pc:spChg chg="add mod">
          <ac:chgData name="Deniz Sezin Ayvaz (UK)" userId="2e2f75b2-fbb7-43e7-a112-5d67fb157ec2" providerId="ADAL" clId="{E4581874-2E9F-EF47-951D-46727B1A7B7F}" dt="2025-09-17T08:02:24.824" v="17069" actId="14100"/>
          <ac:spMkLst>
            <pc:docMk/>
            <pc:sldMk cId="2468743206" sldId="2634"/>
            <ac:spMk id="8" creationId="{FBD79682-8FEB-43F4-7C67-76A42125FDCE}"/>
          </ac:spMkLst>
        </pc:spChg>
        <pc:spChg chg="add mod">
          <ac:chgData name="Deniz Sezin Ayvaz (UK)" userId="2e2f75b2-fbb7-43e7-a112-5d67fb157ec2" providerId="ADAL" clId="{E4581874-2E9F-EF47-951D-46727B1A7B7F}" dt="2025-09-14T14:50:36.141" v="15007"/>
          <ac:spMkLst>
            <pc:docMk/>
            <pc:sldMk cId="2468743206" sldId="2634"/>
            <ac:spMk id="9" creationId="{B60355F3-C9CF-2B4A-F18A-5B443D532A8E}"/>
          </ac:spMkLst>
        </pc:spChg>
        <pc:spChg chg="add mod">
          <ac:chgData name="Deniz Sezin Ayvaz (UK)" userId="2e2f75b2-fbb7-43e7-a112-5d67fb157ec2" providerId="ADAL" clId="{E4581874-2E9F-EF47-951D-46727B1A7B7F}" dt="2025-09-14T14:50:36.141" v="15007"/>
          <ac:spMkLst>
            <pc:docMk/>
            <pc:sldMk cId="2468743206" sldId="2634"/>
            <ac:spMk id="10" creationId="{3AEFCB5F-E482-167E-E681-860AE8ED8AD9}"/>
          </ac:spMkLst>
        </pc:spChg>
        <pc:spChg chg="add mod">
          <ac:chgData name="Deniz Sezin Ayvaz (UK)" userId="2e2f75b2-fbb7-43e7-a112-5d67fb157ec2" providerId="ADAL" clId="{E4581874-2E9F-EF47-951D-46727B1A7B7F}" dt="2025-09-14T14:50:36.141" v="15007"/>
          <ac:spMkLst>
            <pc:docMk/>
            <pc:sldMk cId="2468743206" sldId="2634"/>
            <ac:spMk id="11" creationId="{AE90BDD1-C9AD-6AEA-9837-21596B0687C6}"/>
          </ac:spMkLst>
        </pc:spChg>
        <pc:spChg chg="add mod">
          <ac:chgData name="Deniz Sezin Ayvaz (UK)" userId="2e2f75b2-fbb7-43e7-a112-5d67fb157ec2" providerId="ADAL" clId="{E4581874-2E9F-EF47-951D-46727B1A7B7F}" dt="2025-09-14T14:50:36.141" v="15007"/>
          <ac:spMkLst>
            <pc:docMk/>
            <pc:sldMk cId="2468743206" sldId="2634"/>
            <ac:spMk id="12" creationId="{E257EFDB-4B27-98E5-6E6A-8D4914575095}"/>
          </ac:spMkLst>
        </pc:spChg>
        <pc:spChg chg="add mod">
          <ac:chgData name="Deniz Sezin Ayvaz (UK)" userId="2e2f75b2-fbb7-43e7-a112-5d67fb157ec2" providerId="ADAL" clId="{E4581874-2E9F-EF47-951D-46727B1A7B7F}" dt="2025-09-14T14:50:36.141" v="15007"/>
          <ac:spMkLst>
            <pc:docMk/>
            <pc:sldMk cId="2468743206" sldId="2634"/>
            <ac:spMk id="13" creationId="{2E9C7190-9690-A6DD-AE38-FCBCEF45DA5D}"/>
          </ac:spMkLst>
        </pc:spChg>
        <pc:spChg chg="add mod">
          <ac:chgData name="Deniz Sezin Ayvaz (UK)" userId="2e2f75b2-fbb7-43e7-a112-5d67fb157ec2" providerId="ADAL" clId="{E4581874-2E9F-EF47-951D-46727B1A7B7F}" dt="2025-09-14T14:50:36.141" v="15007"/>
          <ac:spMkLst>
            <pc:docMk/>
            <pc:sldMk cId="2468743206" sldId="2634"/>
            <ac:spMk id="14" creationId="{502B0FF3-66B2-9F55-EDED-2ACD5B20AE24}"/>
          </ac:spMkLst>
        </pc:spChg>
        <pc:spChg chg="add mod">
          <ac:chgData name="Deniz Sezin Ayvaz (UK)" userId="2e2f75b2-fbb7-43e7-a112-5d67fb157ec2" providerId="ADAL" clId="{E4581874-2E9F-EF47-951D-46727B1A7B7F}" dt="2025-09-14T14:50:36.141" v="15007"/>
          <ac:spMkLst>
            <pc:docMk/>
            <pc:sldMk cId="2468743206" sldId="2634"/>
            <ac:spMk id="15" creationId="{C8B0F3A8-904F-1774-5AA8-1D9123412B23}"/>
          </ac:spMkLst>
        </pc:spChg>
        <pc:spChg chg="add mod">
          <ac:chgData name="Deniz Sezin Ayvaz (UK)" userId="2e2f75b2-fbb7-43e7-a112-5d67fb157ec2" providerId="ADAL" clId="{E4581874-2E9F-EF47-951D-46727B1A7B7F}" dt="2025-09-14T16:25:05.182" v="16213" actId="1076"/>
          <ac:spMkLst>
            <pc:docMk/>
            <pc:sldMk cId="2468743206" sldId="2634"/>
            <ac:spMk id="20" creationId="{9F4F15B9-BEC1-1BAC-3244-ADE09BF198E2}"/>
          </ac:spMkLst>
        </pc:spChg>
      </pc:sldChg>
      <pc:sldChg chg="addSp delSp modSp new mod modNotesTx">
        <pc:chgData name="Deniz Sezin Ayvaz (UK)" userId="2e2f75b2-fbb7-43e7-a112-5d67fb157ec2" providerId="ADAL" clId="{E4581874-2E9F-EF47-951D-46727B1A7B7F}" dt="2025-09-16T11:02:28.020" v="16998" actId="14100"/>
        <pc:sldMkLst>
          <pc:docMk/>
          <pc:sldMk cId="3510306548" sldId="2635"/>
        </pc:sldMkLst>
        <pc:spChg chg="add mod">
          <ac:chgData name="Deniz Sezin Ayvaz (UK)" userId="2e2f75b2-fbb7-43e7-a112-5d67fb157ec2" providerId="ADAL" clId="{E4581874-2E9F-EF47-951D-46727B1A7B7F}" dt="2025-09-16T11:02:28.020" v="16998" actId="14100"/>
          <ac:spMkLst>
            <pc:docMk/>
            <pc:sldMk cId="3510306548" sldId="2635"/>
            <ac:spMk id="6" creationId="{B9217C3F-DBDD-2346-BB09-FA0C27EDB757}"/>
          </ac:spMkLst>
        </pc:spChg>
        <pc:spChg chg="add mod">
          <ac:chgData name="Deniz Sezin Ayvaz (UK)" userId="2e2f75b2-fbb7-43e7-a112-5d67fb157ec2" providerId="ADAL" clId="{E4581874-2E9F-EF47-951D-46727B1A7B7F}" dt="2025-09-16T11:02:15.945" v="16997" actId="14100"/>
          <ac:spMkLst>
            <pc:docMk/>
            <pc:sldMk cId="3510306548" sldId="2635"/>
            <ac:spMk id="7" creationId="{7DF38C11-E322-5771-FBD7-DB7F525B5994}"/>
          </ac:spMkLst>
        </pc:spChg>
        <pc:spChg chg="add mod">
          <ac:chgData name="Deniz Sezin Ayvaz (UK)" userId="2e2f75b2-fbb7-43e7-a112-5d67fb157ec2" providerId="ADAL" clId="{E4581874-2E9F-EF47-951D-46727B1A7B7F}" dt="2025-09-14T14:51:28.864" v="15019"/>
          <ac:spMkLst>
            <pc:docMk/>
            <pc:sldMk cId="3510306548" sldId="2635"/>
            <ac:spMk id="8" creationId="{B5B3F240-A609-C2C2-109C-57244EE8ABAC}"/>
          </ac:spMkLst>
        </pc:spChg>
        <pc:spChg chg="add mod">
          <ac:chgData name="Deniz Sezin Ayvaz (UK)" userId="2e2f75b2-fbb7-43e7-a112-5d67fb157ec2" providerId="ADAL" clId="{E4581874-2E9F-EF47-951D-46727B1A7B7F}" dt="2025-09-14T16:25:09.702" v="16214" actId="1076"/>
          <ac:spMkLst>
            <pc:docMk/>
            <pc:sldMk cId="3510306548" sldId="2635"/>
            <ac:spMk id="11" creationId="{43337038-54D9-28AC-016A-58AE3B55ADDE}"/>
          </ac:spMkLst>
        </pc:spChg>
      </pc:sldChg>
      <pc:sldChg chg="addSp delSp modSp new mod ord">
        <pc:chgData name="Deniz Sezin Ayvaz (UK)" userId="2e2f75b2-fbb7-43e7-a112-5d67fb157ec2" providerId="ADAL" clId="{E4581874-2E9F-EF47-951D-46727B1A7B7F}" dt="2025-09-15T10:07:49.295" v="16436" actId="20578"/>
        <pc:sldMkLst>
          <pc:docMk/>
          <pc:sldMk cId="2979366709" sldId="2636"/>
        </pc:sldMkLst>
        <pc:spChg chg="add mod">
          <ac:chgData name="Deniz Sezin Ayvaz (UK)" userId="2e2f75b2-fbb7-43e7-a112-5d67fb157ec2" providerId="ADAL" clId="{E4581874-2E9F-EF47-951D-46727B1A7B7F}" dt="2025-09-14T14:53:49.166" v="15026"/>
          <ac:spMkLst>
            <pc:docMk/>
            <pc:sldMk cId="2979366709" sldId="2636"/>
            <ac:spMk id="6" creationId="{B095096D-2A75-1C13-FEA2-4FB7CFA326FA}"/>
          </ac:spMkLst>
        </pc:spChg>
        <pc:spChg chg="add mod">
          <ac:chgData name="Deniz Sezin Ayvaz (UK)" userId="2e2f75b2-fbb7-43e7-a112-5d67fb157ec2" providerId="ADAL" clId="{E4581874-2E9F-EF47-951D-46727B1A7B7F}" dt="2025-09-14T14:53:49.166" v="15026"/>
          <ac:spMkLst>
            <pc:docMk/>
            <pc:sldMk cId="2979366709" sldId="2636"/>
            <ac:spMk id="7" creationId="{70C64871-F65B-94B3-8EF7-4702B07BC9BF}"/>
          </ac:spMkLst>
        </pc:spChg>
        <pc:spChg chg="add mod">
          <ac:chgData name="Deniz Sezin Ayvaz (UK)" userId="2e2f75b2-fbb7-43e7-a112-5d67fb157ec2" providerId="ADAL" clId="{E4581874-2E9F-EF47-951D-46727B1A7B7F}" dt="2025-09-14T14:53:49.166" v="15026"/>
          <ac:spMkLst>
            <pc:docMk/>
            <pc:sldMk cId="2979366709" sldId="2636"/>
            <ac:spMk id="9" creationId="{236315FB-1CAB-0D4C-5DBC-FB5ED6E7B26E}"/>
          </ac:spMkLst>
        </pc:spChg>
        <pc:picChg chg="add mod">
          <ac:chgData name="Deniz Sezin Ayvaz (UK)" userId="2e2f75b2-fbb7-43e7-a112-5d67fb157ec2" providerId="ADAL" clId="{E4581874-2E9F-EF47-951D-46727B1A7B7F}" dt="2025-09-14T14:53:49.166" v="15026"/>
          <ac:picMkLst>
            <pc:docMk/>
            <pc:sldMk cId="2979366709" sldId="2636"/>
            <ac:picMk id="5" creationId="{BB3C25AA-461D-9D6F-A8F5-8B658EB9B901}"/>
          </ac:picMkLst>
        </pc:picChg>
        <pc:picChg chg="add mod">
          <ac:chgData name="Deniz Sezin Ayvaz (UK)" userId="2e2f75b2-fbb7-43e7-a112-5d67fb157ec2" providerId="ADAL" clId="{E4581874-2E9F-EF47-951D-46727B1A7B7F}" dt="2025-09-14T14:53:49.166" v="15026"/>
          <ac:picMkLst>
            <pc:docMk/>
            <pc:sldMk cId="2979366709" sldId="2636"/>
            <ac:picMk id="8" creationId="{255B3066-B387-3291-C992-646F36FE324B}"/>
          </ac:picMkLst>
        </pc:picChg>
        <pc:picChg chg="add mod">
          <ac:chgData name="Deniz Sezin Ayvaz (UK)" userId="2e2f75b2-fbb7-43e7-a112-5d67fb157ec2" providerId="ADAL" clId="{E4581874-2E9F-EF47-951D-46727B1A7B7F}" dt="2025-09-14T14:53:49.166" v="15026"/>
          <ac:picMkLst>
            <pc:docMk/>
            <pc:sldMk cId="2979366709" sldId="2636"/>
            <ac:picMk id="10" creationId="{0DE0B1FA-7887-8799-6935-FFBDA8440CD6}"/>
          </ac:picMkLst>
        </pc:picChg>
      </pc:sldChg>
      <pc:sldChg chg="addSp delSp modSp new del mod modAnim">
        <pc:chgData name="Deniz Sezin Ayvaz (UK)" userId="2e2f75b2-fbb7-43e7-a112-5d67fb157ec2" providerId="ADAL" clId="{E4581874-2E9F-EF47-951D-46727B1A7B7F}" dt="2025-09-14T14:55:00.618" v="15031" actId="2696"/>
        <pc:sldMkLst>
          <pc:docMk/>
          <pc:sldMk cId="665233726" sldId="2637"/>
        </pc:sldMkLst>
      </pc:sldChg>
      <pc:sldChg chg="addSp delSp modSp new mod ord modAnim">
        <pc:chgData name="Deniz Sezin Ayvaz (UK)" userId="2e2f75b2-fbb7-43e7-a112-5d67fb157ec2" providerId="ADAL" clId="{E4581874-2E9F-EF47-951D-46727B1A7B7F}" dt="2025-09-15T10:07:49.295" v="16436" actId="20578"/>
        <pc:sldMkLst>
          <pc:docMk/>
          <pc:sldMk cId="3363311974" sldId="2637"/>
        </pc:sldMkLst>
        <pc:spChg chg="add mod">
          <ac:chgData name="Deniz Sezin Ayvaz (UK)" userId="2e2f75b2-fbb7-43e7-a112-5d67fb157ec2" providerId="ADAL" clId="{E4581874-2E9F-EF47-951D-46727B1A7B7F}" dt="2025-09-14T14:56:06.297" v="15039"/>
          <ac:spMkLst>
            <pc:docMk/>
            <pc:sldMk cId="3363311974" sldId="2637"/>
            <ac:spMk id="12" creationId="{4E09B976-D026-B523-2C71-94394BC3D18D}"/>
          </ac:spMkLst>
        </pc:spChg>
        <pc:spChg chg="add mod">
          <ac:chgData name="Deniz Sezin Ayvaz (UK)" userId="2e2f75b2-fbb7-43e7-a112-5d67fb157ec2" providerId="ADAL" clId="{E4581874-2E9F-EF47-951D-46727B1A7B7F}" dt="2025-09-14T14:56:06.297" v="15039"/>
          <ac:spMkLst>
            <pc:docMk/>
            <pc:sldMk cId="3363311974" sldId="2637"/>
            <ac:spMk id="13" creationId="{DED996F6-A2BF-53B3-EB21-38BA34C0F826}"/>
          </ac:spMkLst>
        </pc:spChg>
        <pc:spChg chg="add mod">
          <ac:chgData name="Deniz Sezin Ayvaz (UK)" userId="2e2f75b2-fbb7-43e7-a112-5d67fb157ec2" providerId="ADAL" clId="{E4581874-2E9F-EF47-951D-46727B1A7B7F}" dt="2025-09-14T14:56:06.297" v="15039"/>
          <ac:spMkLst>
            <pc:docMk/>
            <pc:sldMk cId="3363311974" sldId="2637"/>
            <ac:spMk id="15" creationId="{4B0102E6-1DBC-A739-2822-37420623F09C}"/>
          </ac:spMkLst>
        </pc:spChg>
        <pc:picChg chg="add mod">
          <ac:chgData name="Deniz Sezin Ayvaz (UK)" userId="2e2f75b2-fbb7-43e7-a112-5d67fb157ec2" providerId="ADAL" clId="{E4581874-2E9F-EF47-951D-46727B1A7B7F}" dt="2025-09-14T14:56:06.297" v="15039"/>
          <ac:picMkLst>
            <pc:docMk/>
            <pc:sldMk cId="3363311974" sldId="2637"/>
            <ac:picMk id="11" creationId="{51F7E02D-BA0C-EC02-325D-A9B3A5D4E3C3}"/>
          </ac:picMkLst>
        </pc:picChg>
        <pc:picChg chg="add mod">
          <ac:chgData name="Deniz Sezin Ayvaz (UK)" userId="2e2f75b2-fbb7-43e7-a112-5d67fb157ec2" providerId="ADAL" clId="{E4581874-2E9F-EF47-951D-46727B1A7B7F}" dt="2025-09-14T14:56:06.297" v="15039"/>
          <ac:picMkLst>
            <pc:docMk/>
            <pc:sldMk cId="3363311974" sldId="2637"/>
            <ac:picMk id="14" creationId="{97B672D1-CECC-4F27-D40E-FE12112793F8}"/>
          </ac:picMkLst>
        </pc:picChg>
        <pc:picChg chg="add mod">
          <ac:chgData name="Deniz Sezin Ayvaz (UK)" userId="2e2f75b2-fbb7-43e7-a112-5d67fb157ec2" providerId="ADAL" clId="{E4581874-2E9F-EF47-951D-46727B1A7B7F}" dt="2025-09-14T14:56:06.297" v="15039"/>
          <ac:picMkLst>
            <pc:docMk/>
            <pc:sldMk cId="3363311974" sldId="2637"/>
            <ac:picMk id="16" creationId="{003C4D76-93E0-0ED7-8366-A3D149959C0B}"/>
          </ac:picMkLst>
        </pc:picChg>
      </pc:sldChg>
      <pc:sldChg chg="addSp delSp modSp new mod ord">
        <pc:chgData name="Deniz Sezin Ayvaz (UK)" userId="2e2f75b2-fbb7-43e7-a112-5d67fb157ec2" providerId="ADAL" clId="{E4581874-2E9F-EF47-951D-46727B1A7B7F}" dt="2025-09-15T10:07:49.295" v="16436" actId="20578"/>
        <pc:sldMkLst>
          <pc:docMk/>
          <pc:sldMk cId="235677488" sldId="2638"/>
        </pc:sldMkLst>
        <pc:spChg chg="add mod">
          <ac:chgData name="Deniz Sezin Ayvaz (UK)" userId="2e2f75b2-fbb7-43e7-a112-5d67fb157ec2" providerId="ADAL" clId="{E4581874-2E9F-EF47-951D-46727B1A7B7F}" dt="2025-09-14T16:26:11.053" v="16221"/>
          <ac:spMkLst>
            <pc:docMk/>
            <pc:sldMk cId="235677488" sldId="2638"/>
            <ac:spMk id="10" creationId="{72EE5764-7E63-BE6C-C0E4-3B3797E23E29}"/>
          </ac:spMkLst>
        </pc:spChg>
        <pc:spChg chg="add mod">
          <ac:chgData name="Deniz Sezin Ayvaz (UK)" userId="2e2f75b2-fbb7-43e7-a112-5d67fb157ec2" providerId="ADAL" clId="{E4581874-2E9F-EF47-951D-46727B1A7B7F}" dt="2025-09-14T16:26:11.053" v="16221"/>
          <ac:spMkLst>
            <pc:docMk/>
            <pc:sldMk cId="235677488" sldId="2638"/>
            <ac:spMk id="11" creationId="{DD152469-2FE8-CF9A-E758-89FC368C3FC1}"/>
          </ac:spMkLst>
        </pc:spChg>
        <pc:spChg chg="add mod">
          <ac:chgData name="Deniz Sezin Ayvaz (UK)" userId="2e2f75b2-fbb7-43e7-a112-5d67fb157ec2" providerId="ADAL" clId="{E4581874-2E9F-EF47-951D-46727B1A7B7F}" dt="2025-09-14T16:26:11.053" v="16221"/>
          <ac:spMkLst>
            <pc:docMk/>
            <pc:sldMk cId="235677488" sldId="2638"/>
            <ac:spMk id="14" creationId="{02108D16-2EC3-FBB4-FFD7-9D6E71E2C0F5}"/>
          </ac:spMkLst>
        </pc:spChg>
        <pc:picChg chg="add mod modCrop">
          <ac:chgData name="Deniz Sezin Ayvaz (UK)" userId="2e2f75b2-fbb7-43e7-a112-5d67fb157ec2" providerId="ADAL" clId="{E4581874-2E9F-EF47-951D-46727B1A7B7F}" dt="2025-09-14T16:27:05.370" v="16227" actId="1076"/>
          <ac:picMkLst>
            <pc:docMk/>
            <pc:sldMk cId="235677488" sldId="2638"/>
            <ac:picMk id="12" creationId="{08A929F2-E53B-291A-3D9A-73A9A9BE84EF}"/>
          </ac:picMkLst>
        </pc:picChg>
        <pc:picChg chg="add mod">
          <ac:chgData name="Deniz Sezin Ayvaz (UK)" userId="2e2f75b2-fbb7-43e7-a112-5d67fb157ec2" providerId="ADAL" clId="{E4581874-2E9F-EF47-951D-46727B1A7B7F}" dt="2025-09-14T16:26:11.053" v="16221"/>
          <ac:picMkLst>
            <pc:docMk/>
            <pc:sldMk cId="235677488" sldId="2638"/>
            <ac:picMk id="13" creationId="{B66E2B06-A68C-995B-7525-69986738D63F}"/>
          </ac:picMkLst>
        </pc:picChg>
        <pc:picChg chg="add mod">
          <ac:chgData name="Deniz Sezin Ayvaz (UK)" userId="2e2f75b2-fbb7-43e7-a112-5d67fb157ec2" providerId="ADAL" clId="{E4581874-2E9F-EF47-951D-46727B1A7B7F}" dt="2025-09-14T16:26:33.415" v="16223"/>
          <ac:picMkLst>
            <pc:docMk/>
            <pc:sldMk cId="235677488" sldId="2638"/>
            <ac:picMk id="15" creationId="{24CD2AFA-6EA2-D291-484D-E41B4002C70E}"/>
          </ac:picMkLst>
        </pc:picChg>
      </pc:sldChg>
      <pc:sldMasterChg chg="delSldLayout">
        <pc:chgData name="Deniz Sezin Ayvaz (UK)" userId="2e2f75b2-fbb7-43e7-a112-5d67fb157ec2" providerId="ADAL" clId="{E4581874-2E9F-EF47-951D-46727B1A7B7F}" dt="2025-09-02T11:07:21.517" v="1583" actId="2696"/>
        <pc:sldMasterMkLst>
          <pc:docMk/>
          <pc:sldMasterMk cId="2460954070" sldId="2147483660"/>
        </pc:sldMasterMkLst>
        <pc:sldLayoutChg chg="del">
          <pc:chgData name="Deniz Sezin Ayvaz (UK)" userId="2e2f75b2-fbb7-43e7-a112-5d67fb157ec2" providerId="ADAL" clId="{E4581874-2E9F-EF47-951D-46727B1A7B7F}" dt="2025-09-02T11:07:21.517" v="1583" actId="2696"/>
          <pc:sldLayoutMkLst>
            <pc:docMk/>
            <pc:sldMasterMk cId="2460954070" sldId="2147483660"/>
            <pc:sldLayoutMk cId="541537121" sldId="214748367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30F335-6A44-418F-BE57-72D514411D59}" type="datetimeFigureOut">
              <a:t>9/2/25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916F7E-FAEC-4AA6-B32F-D76D4776AAA2}" type="slidenum">
              <a:t>‹#›</a:t>
            </a:fld>
            <a:endParaRPr lang="en-GB"/>
          </a:p>
        </p:txBody>
      </p:sp>
    </p:spTree>
    <p:extLst>
      <p:ext uri="{BB962C8B-B14F-4D97-AF65-F5344CB8AC3E}">
        <p14:creationId xmlns:p14="http://schemas.microsoft.com/office/powerpoint/2010/main" val="2706904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GB" sz="1200" i="1" kern="1200" dirty="0">
                <a:solidFill>
                  <a:schemeClr val="tx1"/>
                </a:solidFill>
                <a:effectLst/>
                <a:latin typeface="+mn-lt"/>
                <a:ea typeface="+mn-ea"/>
                <a:cs typeface="+mn-cs"/>
              </a:rPr>
              <a:t>Narrative:</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“Welcome everyone, thank you for joining. Today, I’ll present our work with the Alan Turing Institute and Mastercard on fairness in financial transaction models. To quickly introduce myself, I’m Sezin, and I was one of the participants in this collaborative case study. I currently work as a data science manager at PwC London.</a:t>
            </a:r>
            <a:endParaRPr lang="en-US" dirty="0"/>
          </a:p>
        </p:txBody>
      </p:sp>
      <p:sp>
        <p:nvSpPr>
          <p:cNvPr id="4" name="Slide Number Placeholder 3"/>
          <p:cNvSpPr>
            <a:spLocks noGrp="1"/>
          </p:cNvSpPr>
          <p:nvPr>
            <p:ph type="sldNum" sz="quarter" idx="5"/>
          </p:nvPr>
        </p:nvSpPr>
        <p:spPr/>
        <p:txBody>
          <a:bodyPr/>
          <a:lstStyle/>
          <a:p>
            <a:fld id="{68916F7E-FAEC-4AA6-B32F-D76D4776AAA2}" type="slidenum">
              <a:rPr lang="en-GB" smtClean="0"/>
              <a:t>1</a:t>
            </a:fld>
            <a:endParaRPr lang="en-GB"/>
          </a:p>
        </p:txBody>
      </p:sp>
    </p:spTree>
    <p:extLst>
      <p:ext uri="{BB962C8B-B14F-4D97-AF65-F5344CB8AC3E}">
        <p14:creationId xmlns:p14="http://schemas.microsoft.com/office/powerpoint/2010/main" val="1239229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GB" sz="1200" i="1" kern="1200" dirty="0">
                <a:solidFill>
                  <a:schemeClr val="tx1"/>
                </a:solidFill>
                <a:effectLst/>
                <a:latin typeface="+mn-lt"/>
                <a:ea typeface="+mn-ea"/>
                <a:cs typeface="+mn-cs"/>
              </a:rPr>
              <a:t>Narrative:</a:t>
            </a:r>
            <a:br>
              <a:rPr lang="en-GB" sz="1200" i="1" kern="1200" dirty="0">
                <a:solidFill>
                  <a:schemeClr val="tx1"/>
                </a:solidFill>
                <a:effectLst/>
                <a:latin typeface="+mn-lt"/>
                <a:ea typeface="+mn-ea"/>
                <a:cs typeface="+mn-cs"/>
              </a:rPr>
            </a:br>
            <a:r>
              <a:rPr lang="en-GB" sz="1200" i="1" kern="1200" dirty="0">
                <a:solidFill>
                  <a:schemeClr val="tx1"/>
                </a:solidFill>
                <a:effectLst/>
                <a:latin typeface="+mn-lt"/>
                <a:ea typeface="+mn-ea"/>
                <a:cs typeface="+mn-cs"/>
              </a:rPr>
              <a:t>“</a:t>
            </a:r>
            <a:r>
              <a:rPr lang="en-GB" dirty="0"/>
              <a:t>Our structural challenges when assessing fairness are as follows:</a:t>
            </a:r>
            <a:br>
              <a:rPr lang="en-GB" dirty="0"/>
            </a:br>
            <a:r>
              <a:rPr lang="en-GB" dirty="0"/>
              <a:t>• </a:t>
            </a:r>
            <a:r>
              <a:rPr lang="en-GB" b="1" dirty="0"/>
              <a:t>Proxy distribution</a:t>
            </a:r>
            <a:r>
              <a:rPr lang="en-GB" dirty="0"/>
              <a:t> – non-sensitive features can still leak demographic information.</a:t>
            </a:r>
            <a:br>
              <a:rPr lang="en-GB" dirty="0"/>
            </a:br>
            <a:r>
              <a:rPr lang="en-GB" dirty="0"/>
              <a:t>• </a:t>
            </a:r>
            <a:r>
              <a:rPr lang="en-GB" b="1" dirty="0"/>
              <a:t>Multi-label complexity</a:t>
            </a:r>
            <a:r>
              <a:rPr lang="en-GB" dirty="0"/>
              <a:t> – fairness had to be checked across nine industry labels and multiple subgroups.</a:t>
            </a:r>
            <a:br>
              <a:rPr lang="en-GB" dirty="0"/>
            </a:br>
            <a:r>
              <a:rPr lang="en-GB" dirty="0"/>
              <a:t>• </a:t>
            </a:r>
            <a:r>
              <a:rPr lang="en-GB" b="1" dirty="0"/>
              <a:t>Intersectionality</a:t>
            </a:r>
            <a:r>
              <a:rPr lang="en-GB" dirty="0"/>
              <a:t> – overlapping identities, like young + Hispanic, can compound bias.</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GB" b="1" dirty="0"/>
              <a:t>Synthetic data </a:t>
            </a:r>
            <a:r>
              <a:rPr lang="en-GB" dirty="0"/>
              <a:t>- </a:t>
            </a:r>
            <a:r>
              <a:rPr lang="en-GB" dirty="0">
                <a:solidFill>
                  <a:schemeClr val="tx1"/>
                </a:solidFill>
                <a:latin typeface="Calibri" panose="020F0502020204030204" pitchFamily="34" charset="0"/>
                <a:cs typeface="Calibri" panose="020F0502020204030204" pitchFamily="34" charset="0"/>
              </a:rPr>
              <a:t>may not fully reflect real-world distributions, introducing noise in fairness evaluation.</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GB" sz="1200" i="1" kern="1200" dirty="0">
                <a:solidFill>
                  <a:schemeClr val="tx1"/>
                </a:solidFill>
                <a:effectLst/>
                <a:latin typeface="+mn-lt"/>
                <a:ea typeface="+mn-ea"/>
                <a:cs typeface="+mn-cs"/>
              </a:rPr>
              <a:t>Transition:</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“Now, let’s look at the types of bias that can creep into ML systems in our case.”</a:t>
            </a:r>
          </a:p>
          <a:p>
            <a:endParaRPr lang="en-US" dirty="0"/>
          </a:p>
        </p:txBody>
      </p:sp>
      <p:sp>
        <p:nvSpPr>
          <p:cNvPr id="4" name="Slide Number Placeholder 3"/>
          <p:cNvSpPr>
            <a:spLocks noGrp="1"/>
          </p:cNvSpPr>
          <p:nvPr>
            <p:ph type="sldNum" sz="quarter" idx="5"/>
          </p:nvPr>
        </p:nvSpPr>
        <p:spPr/>
        <p:txBody>
          <a:bodyPr/>
          <a:lstStyle/>
          <a:p>
            <a:fld id="{68916F7E-FAEC-4AA6-B32F-D76D4776AAA2}" type="slidenum">
              <a:rPr lang="en-GB" smtClean="0"/>
              <a:t>12</a:t>
            </a:fld>
            <a:endParaRPr lang="en-GB"/>
          </a:p>
        </p:txBody>
      </p:sp>
    </p:spTree>
    <p:extLst>
      <p:ext uri="{BB962C8B-B14F-4D97-AF65-F5344CB8AC3E}">
        <p14:creationId xmlns:p14="http://schemas.microsoft.com/office/powerpoint/2010/main" val="487944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Narrative:</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t>
            </a:r>
            <a:r>
              <a:rPr lang="en-GB" sz="1200" i="0" dirty="0">
                <a:solidFill>
                  <a:schemeClr val="tx1"/>
                </a:solidFill>
                <a:latin typeface="Calibri" panose="020F0502020204030204" pitchFamily="34" charset="0"/>
                <a:cs typeface="Calibri" panose="020F0502020204030204" pitchFamily="34" charset="0"/>
              </a:rPr>
              <a:t>Bias refers to systematic errors in model outcomes, which can lead to unequal advantages or disadvantages for different groups.</a:t>
            </a:r>
            <a:endParaRPr lang="en-US" sz="1200" i="0" dirty="0">
              <a:solidFill>
                <a:schemeClr val="tx1"/>
              </a:solidFill>
              <a:latin typeface="Calibri" panose="020F0502020204030204" pitchFamily="34" charset="0"/>
              <a:cs typeface="Calibri" panose="020F0502020204030204" pitchFamily="34" charset="0"/>
            </a:endParaRPr>
          </a:p>
          <a:p>
            <a:pPr rtl="0" fontAlgn="ctr"/>
            <a:r>
              <a:rPr lang="en-GB" sz="1200" kern="1200" dirty="0">
                <a:solidFill>
                  <a:schemeClr val="tx1"/>
                </a:solidFill>
                <a:effectLst/>
                <a:latin typeface="+mn-lt"/>
                <a:ea typeface="+mn-ea"/>
                <a:cs typeface="+mn-cs"/>
              </a:rPr>
              <a:t>Bias can arise in many forms, and here we listed the ones which are more likely to appear in our dataset: historical bias reflecting systemic inequalities, representation bias from unbalanced datasets; measurement bias from noisy features; algorithmic bias due to model design; evaluation bias from inappropriate benchmarks; and paradoxes like Simpson’s paradox where subgroup trends differ from aggregates.”</a:t>
            </a:r>
          </a:p>
          <a:p>
            <a:pPr rtl="0" fontAlgn="ctr"/>
            <a:r>
              <a:rPr lang="en-GB" sz="1200" i="1" kern="1200" dirty="0">
                <a:solidFill>
                  <a:schemeClr val="tx1"/>
                </a:solidFill>
                <a:effectLst/>
                <a:latin typeface="+mn-lt"/>
                <a:ea typeface="+mn-ea"/>
                <a:cs typeface="+mn-cs"/>
              </a:rPr>
              <a:t>Transition:</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“Given these risks, detecting bias in our models was a crucial step.”</a:t>
            </a:r>
          </a:p>
          <a:p>
            <a:endParaRPr lang="en-US" dirty="0"/>
          </a:p>
        </p:txBody>
      </p:sp>
      <p:sp>
        <p:nvSpPr>
          <p:cNvPr id="4" name="Slide Number Placeholder 3"/>
          <p:cNvSpPr>
            <a:spLocks noGrp="1"/>
          </p:cNvSpPr>
          <p:nvPr>
            <p:ph type="sldNum" sz="quarter" idx="5"/>
          </p:nvPr>
        </p:nvSpPr>
        <p:spPr/>
        <p:txBody>
          <a:bodyPr/>
          <a:lstStyle/>
          <a:p>
            <a:fld id="{68916F7E-FAEC-4AA6-B32F-D76D4776AAA2}" type="slidenum">
              <a:rPr lang="en-GB" smtClean="0"/>
              <a:t>13</a:t>
            </a:fld>
            <a:endParaRPr lang="en-GB"/>
          </a:p>
        </p:txBody>
      </p:sp>
    </p:spTree>
    <p:extLst>
      <p:ext uri="{BB962C8B-B14F-4D97-AF65-F5344CB8AC3E}">
        <p14:creationId xmlns:p14="http://schemas.microsoft.com/office/powerpoint/2010/main" val="1676927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Narrative:</a:t>
            </a:r>
            <a:br>
              <a:rPr lang="en-GB" dirty="0"/>
            </a:br>
            <a:r>
              <a:rPr lang="en-GB" dirty="0"/>
              <a:t>“Here we set out the methodology we used to detect bias. </a:t>
            </a:r>
          </a:p>
          <a:p>
            <a:r>
              <a:rPr lang="en-GB" dirty="0"/>
              <a:t>After setting out the context and definitions, we conducted data analysis to see the imbalances and outliers in data, testing whether sensitive attributes could be inferred indirectly from non-sensitive features, and on comparing baseline model outputs across demographic groups. We made use of open-source packages as well.”</a:t>
            </a:r>
          </a:p>
          <a:p>
            <a:r>
              <a:rPr lang="en-GB" i="1" dirty="0"/>
              <a:t>Transition:</a:t>
            </a:r>
            <a:br>
              <a:rPr lang="en-GB" dirty="0"/>
            </a:br>
            <a:r>
              <a:rPr lang="en-GB" dirty="0"/>
              <a:t>“The specific findings will be presented later in the data analysis section which we’ll cover next.”</a:t>
            </a:r>
          </a:p>
          <a:p>
            <a:endParaRPr lang="en-US" dirty="0"/>
          </a:p>
        </p:txBody>
      </p:sp>
      <p:sp>
        <p:nvSpPr>
          <p:cNvPr id="4" name="Slide Number Placeholder 3"/>
          <p:cNvSpPr>
            <a:spLocks noGrp="1"/>
          </p:cNvSpPr>
          <p:nvPr>
            <p:ph type="sldNum" sz="quarter" idx="5"/>
          </p:nvPr>
        </p:nvSpPr>
        <p:spPr/>
        <p:txBody>
          <a:bodyPr/>
          <a:lstStyle/>
          <a:p>
            <a:fld id="{68916F7E-FAEC-4AA6-B32F-D76D4776AAA2}" type="slidenum">
              <a:rPr lang="en-GB" smtClean="0"/>
              <a:t>14</a:t>
            </a:fld>
            <a:endParaRPr lang="en-GB"/>
          </a:p>
        </p:txBody>
      </p:sp>
    </p:spTree>
    <p:extLst>
      <p:ext uri="{BB962C8B-B14F-4D97-AF65-F5344CB8AC3E}">
        <p14:creationId xmlns:p14="http://schemas.microsoft.com/office/powerpoint/2010/main" val="1650159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Narrative:</a:t>
            </a:r>
            <a:br>
              <a:rPr lang="en-GB" dirty="0"/>
            </a:br>
            <a:r>
              <a:rPr lang="en-GB" dirty="0"/>
              <a:t>“Our exploratory analysis highlighted several important challenges in the dataset.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First, the representation of sensitive and non-sensitive groups for each sensitive variable are unbalanced, which can lead to representation bias.</a:t>
            </a:r>
          </a:p>
          <a:p>
            <a:r>
              <a:rPr lang="en-GB" dirty="0"/>
              <a:t>Second, the </a:t>
            </a:r>
            <a:r>
              <a:rPr lang="en-GB" b="1" dirty="0"/>
              <a:t>labels were highly imbalanced across industries</a:t>
            </a:r>
            <a:r>
              <a:rPr lang="en-GB" dirty="0"/>
              <a:t>. For example, Label 6 showed the highest spending volume but was the least adopted, while Labels 2 and 8 had both high adoption and high spending. We also observed correlations between some labels, which suggests they should be handled jointly rather than by training an independent model for each label.</a:t>
            </a:r>
          </a:p>
          <a:p>
            <a:r>
              <a:rPr lang="en-GB" dirty="0"/>
              <a:t>Third, the </a:t>
            </a:r>
            <a:r>
              <a:rPr lang="en-GB" b="1" dirty="0"/>
              <a:t>features themselves showed limitations</a:t>
            </a:r>
            <a:r>
              <a:rPr lang="en-GB" dirty="0"/>
              <a:t>. Many clustered at the extremes, with very little signal in the middle range. On top of that, we found strong correlations among certain features, creating redundancy and limiting the diversity of information available to the model.</a:t>
            </a:r>
          </a:p>
          <a:p>
            <a:r>
              <a:rPr lang="en-GB" dirty="0"/>
              <a:t>Taken together, these issues complicated not only the </a:t>
            </a:r>
            <a:r>
              <a:rPr lang="en-GB" b="1" dirty="0"/>
              <a:t>accuracy</a:t>
            </a:r>
            <a:r>
              <a:rPr lang="en-GB" dirty="0"/>
              <a:t> of the models but also the assessment of </a:t>
            </a:r>
            <a:r>
              <a:rPr lang="en-GB" b="1" dirty="0"/>
              <a:t>fairness</a:t>
            </a:r>
            <a:r>
              <a:rPr lang="en-GB" dirty="0"/>
              <a:t> across different groups and outputs.”</a:t>
            </a:r>
          </a:p>
          <a:p>
            <a:pPr rtl="0" fontAlgn="ctr"/>
            <a:r>
              <a:rPr lang="en-GB" sz="1200" i="1" kern="1200" dirty="0">
                <a:solidFill>
                  <a:schemeClr val="tx1"/>
                </a:solidFill>
                <a:effectLst/>
                <a:latin typeface="+mn-lt"/>
                <a:ea typeface="+mn-ea"/>
                <a:cs typeface="+mn-cs"/>
              </a:rPr>
              <a:t>Transition:</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“Next, let’s look at the proxy discrimination evidence from data.”</a:t>
            </a:r>
          </a:p>
        </p:txBody>
      </p:sp>
      <p:sp>
        <p:nvSpPr>
          <p:cNvPr id="4" name="Slide Number Placeholder 3"/>
          <p:cNvSpPr>
            <a:spLocks noGrp="1"/>
          </p:cNvSpPr>
          <p:nvPr>
            <p:ph type="sldNum" sz="quarter" idx="5"/>
          </p:nvPr>
        </p:nvSpPr>
        <p:spPr/>
        <p:txBody>
          <a:bodyPr/>
          <a:lstStyle/>
          <a:p>
            <a:fld id="{68916F7E-FAEC-4AA6-B32F-D76D4776AAA2}" type="slidenum">
              <a:rPr lang="en-GB"/>
              <a:t>16</a:t>
            </a:fld>
            <a:endParaRPr lang="en-GB"/>
          </a:p>
        </p:txBody>
      </p:sp>
    </p:spTree>
    <p:extLst>
      <p:ext uri="{BB962C8B-B14F-4D97-AF65-F5344CB8AC3E}">
        <p14:creationId xmlns:p14="http://schemas.microsoft.com/office/powerpoint/2010/main" val="2188509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GB" sz="1200" i="1" kern="1200" dirty="0">
                <a:solidFill>
                  <a:schemeClr val="tx1"/>
                </a:solidFill>
                <a:effectLst/>
                <a:latin typeface="+mn-lt"/>
                <a:ea typeface="+mn-ea"/>
                <a:cs typeface="+mn-cs"/>
              </a:rPr>
              <a:t>Narrative:</a:t>
            </a:r>
            <a:br>
              <a:rPr lang="en-GB" dirty="0"/>
            </a:br>
            <a:r>
              <a:rPr lang="en-GB" dirty="0"/>
              <a:t>“To test for proxy discrimination, we applied machine learning classifiers as a type of two-sample test. This approach is more robust than traditional methods when dealing with high-dimensional features, because it can flexibly capture hidden dependencies. The results showed that sensitive attributes were indeed leaking: age could be predicted with around 72% accuracy, and gender with about 60%. SHAP analysis further confirmed which features were most responsible for this leakage.”</a:t>
            </a:r>
          </a:p>
          <a:p>
            <a:pPr rtl="0" fontAlgn="ctr"/>
            <a:r>
              <a:rPr lang="en-GB" sz="1200" i="1" kern="1200" dirty="0">
                <a:solidFill>
                  <a:schemeClr val="tx1"/>
                </a:solidFill>
                <a:effectLst/>
                <a:latin typeface="+mn-lt"/>
                <a:ea typeface="+mn-ea"/>
                <a:cs typeface="+mn-cs"/>
              </a:rPr>
              <a:t>Transition:</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confirmed that fairness-through-unawareness was not enough. Active mitigation was required.”</a:t>
            </a:r>
          </a:p>
          <a:p>
            <a:pPr rtl="0" fontAlgn="ctr"/>
            <a:endParaRPr lang="en-US" dirty="0"/>
          </a:p>
        </p:txBody>
      </p:sp>
      <p:sp>
        <p:nvSpPr>
          <p:cNvPr id="4" name="Slide Number Placeholder 3"/>
          <p:cNvSpPr>
            <a:spLocks noGrp="1"/>
          </p:cNvSpPr>
          <p:nvPr>
            <p:ph type="sldNum" sz="quarter" idx="5"/>
          </p:nvPr>
        </p:nvSpPr>
        <p:spPr/>
        <p:txBody>
          <a:bodyPr/>
          <a:lstStyle/>
          <a:p>
            <a:fld id="{68916F7E-FAEC-4AA6-B32F-D76D4776AAA2}" type="slidenum">
              <a:rPr lang="en-GB" smtClean="0"/>
              <a:t>17</a:t>
            </a:fld>
            <a:endParaRPr lang="en-GB"/>
          </a:p>
        </p:txBody>
      </p:sp>
    </p:spTree>
    <p:extLst>
      <p:ext uri="{BB962C8B-B14F-4D97-AF65-F5344CB8AC3E}">
        <p14:creationId xmlns:p14="http://schemas.microsoft.com/office/powerpoint/2010/main" val="227890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D96CD-1259-2B6D-66D4-5337CEAFCD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DEB-E992-EBC4-4EAA-D1585B92AF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A191E0-A112-2DC6-5DD1-942579A120D7}"/>
              </a:ext>
            </a:extLst>
          </p:cNvPr>
          <p:cNvSpPr>
            <a:spLocks noGrp="1"/>
          </p:cNvSpPr>
          <p:nvPr>
            <p:ph type="body" idx="1"/>
          </p:nvPr>
        </p:nvSpPr>
        <p:spPr/>
        <p:txBody>
          <a:bodyPr/>
          <a:lstStyle/>
          <a:p>
            <a:pPr rtl="0" fontAlgn="ctr"/>
            <a:r>
              <a:rPr lang="en-GB" sz="1200" i="1" kern="1200" dirty="0">
                <a:solidFill>
                  <a:schemeClr val="tx1"/>
                </a:solidFill>
                <a:effectLst/>
                <a:latin typeface="+mn-lt"/>
                <a:ea typeface="+mn-ea"/>
                <a:cs typeface="+mn-cs"/>
              </a:rPr>
              <a:t>Narrative:</a:t>
            </a:r>
          </a:p>
          <a:p>
            <a:pPr rtl="0" fontAlgn="ctr"/>
            <a:r>
              <a:rPr lang="en-GB" sz="1200" kern="1200" dirty="0">
                <a:solidFill>
                  <a:schemeClr val="tx1"/>
                </a:solidFill>
                <a:effectLst/>
                <a:latin typeface="+mn-lt"/>
                <a:ea typeface="+mn-ea"/>
                <a:cs typeface="+mn-cs"/>
              </a:rPr>
              <a:t>“Logistic regression was fairer across groups but weak overall. </a:t>
            </a:r>
            <a:r>
              <a:rPr lang="en-GB" sz="1200" kern="1200" dirty="0" err="1">
                <a:solidFill>
                  <a:schemeClr val="tx1"/>
                </a:solidFill>
                <a:effectLst/>
                <a:latin typeface="+mn-lt"/>
                <a:ea typeface="+mn-ea"/>
                <a:cs typeface="+mn-cs"/>
              </a:rPr>
              <a:t>XGBoost</a:t>
            </a:r>
            <a:r>
              <a:rPr lang="en-GB" sz="1200" kern="1200" dirty="0">
                <a:solidFill>
                  <a:schemeClr val="tx1"/>
                </a:solidFill>
                <a:effectLst/>
                <a:latin typeface="+mn-lt"/>
                <a:ea typeface="+mn-ea"/>
                <a:cs typeface="+mn-cs"/>
              </a:rPr>
              <a:t> achieved higher recall but amplified disparities. Subgroup-level analysis showed consistent disadvantage for certain intersections, like female + minority groups.”</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Transition:</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“This implies that </a:t>
            </a:r>
            <a:r>
              <a:rPr lang="en-GB" sz="1200" kern="1200" dirty="0">
                <a:solidFill>
                  <a:srgbClr val="000000"/>
                </a:solidFill>
                <a:effectLst/>
                <a:latin typeface="+mn-lt"/>
                <a:ea typeface="+mn-ea"/>
                <a:cs typeface="Calibri"/>
              </a:rPr>
              <a:t>m</a:t>
            </a:r>
            <a:r>
              <a:rPr lang="en-GB" dirty="0">
                <a:solidFill>
                  <a:srgbClr val="000000"/>
                </a:solidFill>
                <a:latin typeface="+mn-lt"/>
                <a:ea typeface="Calibri"/>
                <a:cs typeface="Calibri"/>
              </a:rPr>
              <a:t>ore complex models offer better accuracy but can bring greater fairness risks.</a:t>
            </a:r>
            <a:r>
              <a:rPr lang="en-GB" sz="1200" kern="1200" dirty="0">
                <a:solidFill>
                  <a:schemeClr val="tx1"/>
                </a:solidFill>
                <a:effectLst/>
                <a:latin typeface="+mn-lt"/>
                <a:ea typeface="+mn-ea"/>
                <a:cs typeface="+mn-cs"/>
              </a:rPr>
              <a:t>”</a:t>
            </a:r>
          </a:p>
          <a:p>
            <a:pPr rtl="0" fontAlgn="ctr"/>
            <a:endParaRPr lang="en-US" dirty="0"/>
          </a:p>
        </p:txBody>
      </p:sp>
      <p:sp>
        <p:nvSpPr>
          <p:cNvPr id="4" name="Slide Number Placeholder 3">
            <a:extLst>
              <a:ext uri="{FF2B5EF4-FFF2-40B4-BE49-F238E27FC236}">
                <a16:creationId xmlns:a16="http://schemas.microsoft.com/office/drawing/2014/main" id="{76DA832B-1C78-BC52-BDD7-15C648E54716}"/>
              </a:ext>
            </a:extLst>
          </p:cNvPr>
          <p:cNvSpPr>
            <a:spLocks noGrp="1"/>
          </p:cNvSpPr>
          <p:nvPr>
            <p:ph type="sldNum" sz="quarter" idx="5"/>
          </p:nvPr>
        </p:nvSpPr>
        <p:spPr/>
        <p:txBody>
          <a:bodyPr/>
          <a:lstStyle/>
          <a:p>
            <a:fld id="{68916F7E-FAEC-4AA6-B32F-D76D4776AAA2}" type="slidenum">
              <a:rPr lang="en-GB" smtClean="0"/>
              <a:t>18</a:t>
            </a:fld>
            <a:endParaRPr lang="en-GB"/>
          </a:p>
        </p:txBody>
      </p:sp>
    </p:spTree>
    <p:extLst>
      <p:ext uri="{BB962C8B-B14F-4D97-AF65-F5344CB8AC3E}">
        <p14:creationId xmlns:p14="http://schemas.microsoft.com/office/powerpoint/2010/main" val="3252285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Narrative:</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t>
            </a:r>
            <a:r>
              <a:rPr lang="en-GB" dirty="0"/>
              <a:t>From our exploratory analysis, a few key insights stand out.</a:t>
            </a:r>
          </a:p>
          <a:p>
            <a:r>
              <a:rPr lang="en-GB" dirty="0"/>
              <a:t>First, the </a:t>
            </a:r>
            <a:r>
              <a:rPr lang="en-GB" b="1" dirty="0"/>
              <a:t>multi-label and intersectional setting creates unique challenges</a:t>
            </a:r>
            <a:r>
              <a:rPr lang="en-GB" dirty="0"/>
              <a:t>. Fairness doesn’t just vary across demographic groups, it also varies across industry labels, and even more so when you look at combinations of labels and groups. This means fairness can’t be assessed in isolation, it has to be considered across multiple dimensions.</a:t>
            </a:r>
          </a:p>
          <a:p>
            <a:r>
              <a:rPr lang="en-GB" dirty="0"/>
              <a:t>Second, we found that </a:t>
            </a:r>
            <a:r>
              <a:rPr lang="en-GB" b="1" dirty="0"/>
              <a:t>complex models, like </a:t>
            </a:r>
            <a:r>
              <a:rPr lang="en-GB" b="1" dirty="0" err="1"/>
              <a:t>XGBoost</a:t>
            </a:r>
            <a:r>
              <a:rPr lang="en-GB" b="1" dirty="0"/>
              <a:t>, deliver stronger predictive performance but also amplify fairness risks</a:t>
            </a:r>
            <a:r>
              <a:rPr lang="en-GB" dirty="0"/>
              <a:t>. The higher accuracy came at the cost of larger disparities between groups, showing the trade-off between performance and fairness.</a:t>
            </a:r>
          </a:p>
          <a:p>
            <a:r>
              <a:rPr lang="en-GB" dirty="0"/>
              <a:t>Third, the </a:t>
            </a:r>
            <a:r>
              <a:rPr lang="en-GB" b="1" dirty="0"/>
              <a:t>labels are not independent</a:t>
            </a:r>
            <a:r>
              <a:rPr lang="en-GB" dirty="0"/>
              <a:t>. We saw correlations that suggest they should be considered jointly, since there’s underlying information in their joint distribution. Treating them completely separately risks missing important patterns.</a:t>
            </a:r>
          </a:p>
          <a:p>
            <a:r>
              <a:rPr lang="en-GB" dirty="0"/>
              <a:t>Finally, our </a:t>
            </a:r>
            <a:r>
              <a:rPr lang="en-GB" b="1" dirty="0"/>
              <a:t>baseline models already showed clear evidence of bias</a:t>
            </a:r>
            <a:r>
              <a:rPr lang="en-GB" dirty="0"/>
              <a:t>. This confirmed that fairness-through-unawareness, simply leaving sensitive attributes out of the training data, is not enough. Active mitigation strategies are required if we want to reduce bias in these models.</a:t>
            </a:r>
          </a:p>
          <a:p>
            <a:r>
              <a:rPr lang="en-GB" dirty="0"/>
              <a:t>Altogether, these insights shaped the motivation for moving beyond exploratory analysis and applying advanced bias mitigation methods.”</a:t>
            </a:r>
            <a:endParaRPr lang="en-GB" sz="1200" kern="1200" dirty="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Transition:</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t>
            </a:r>
            <a:r>
              <a:rPr lang="en-GB" dirty="0"/>
              <a:t>“So, we’ve seen evidence of bias in the dataset and baseline models: imbalanced labels and disparities across groups.</a:t>
            </a:r>
            <a:br>
              <a:rPr lang="en-GB" dirty="0"/>
            </a:br>
            <a:r>
              <a:rPr lang="en-GB" dirty="0"/>
              <a:t>But this raises an important question: how do we </a:t>
            </a:r>
            <a:r>
              <a:rPr lang="en-GB" i="1" dirty="0"/>
              <a:t>formally measure fairness</a:t>
            </a:r>
            <a:r>
              <a:rPr lang="en-GB" dirty="0"/>
              <a:t> in machine learning? To answer that, let’s now look at the different fairness metrics, and why choosing among them involves trade-offs.</a:t>
            </a:r>
            <a:r>
              <a:rPr lang="en-GB"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68916F7E-FAEC-4AA6-B32F-D76D4776AAA2}" type="slidenum">
              <a:rPr lang="en-GB" smtClean="0"/>
              <a:t>19</a:t>
            </a:fld>
            <a:endParaRPr lang="en-GB"/>
          </a:p>
        </p:txBody>
      </p:sp>
    </p:spTree>
    <p:extLst>
      <p:ext uri="{BB962C8B-B14F-4D97-AF65-F5344CB8AC3E}">
        <p14:creationId xmlns:p14="http://schemas.microsoft.com/office/powerpoint/2010/main" val="3183634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Narrative:</a:t>
            </a:r>
            <a:br>
              <a:rPr lang="en-GB" dirty="0"/>
            </a:br>
            <a:r>
              <a:rPr lang="en-GB" dirty="0"/>
              <a:t>“When it comes to measuring fairness, there isn’t just one definition, we think about it across several categories.</a:t>
            </a:r>
            <a:br>
              <a:rPr lang="en-GB" dirty="0"/>
            </a:br>
            <a:r>
              <a:rPr lang="en-GB" dirty="0"/>
              <a:t>First, </a:t>
            </a:r>
            <a:r>
              <a:rPr lang="en-GB" b="1" dirty="0"/>
              <a:t>group-level parity</a:t>
            </a:r>
            <a:r>
              <a:rPr lang="en-GB" dirty="0"/>
              <a:t>: here we ask if outcomes are distributed evenly across demographic groups. Metrics like demographic parity or disparate impact fall into this bucket.</a:t>
            </a:r>
            <a:br>
              <a:rPr lang="en-GB" dirty="0"/>
            </a:br>
            <a:r>
              <a:rPr lang="en-GB" dirty="0"/>
              <a:t>Second, </a:t>
            </a:r>
            <a:r>
              <a:rPr lang="en-GB" b="1" dirty="0"/>
              <a:t>error balance</a:t>
            </a:r>
            <a:r>
              <a:rPr lang="en-GB" dirty="0"/>
              <a:t>: we want to know if misclassification errors, false positives and false negatives, are happening at the same rate for different groups.</a:t>
            </a:r>
            <a:br>
              <a:rPr lang="en-GB" dirty="0"/>
            </a:br>
            <a:r>
              <a:rPr lang="en-GB" dirty="0"/>
              <a:t>Third, </a:t>
            </a:r>
            <a:r>
              <a:rPr lang="en-GB" b="1" dirty="0"/>
              <a:t>access to benefit</a:t>
            </a:r>
            <a:r>
              <a:rPr lang="en-GB" dirty="0"/>
              <a:t>: this is about ensuring qualified individuals have equal access to positive outcomes. Equality of Opportunity is the key metric here.</a:t>
            </a:r>
            <a:br>
              <a:rPr lang="en-GB" dirty="0"/>
            </a:br>
            <a:r>
              <a:rPr lang="en-GB" dirty="0"/>
              <a:t>Because of the way we defined fairness for this study, focusing on allocation and quality of service, we concentrated primarily on the </a:t>
            </a:r>
            <a:r>
              <a:rPr lang="en-GB" b="1" dirty="0"/>
              <a:t>group-level parity</a:t>
            </a:r>
            <a:r>
              <a:rPr lang="en-GB" dirty="0"/>
              <a:t> and </a:t>
            </a:r>
            <a:r>
              <a:rPr lang="en-GB" b="1" dirty="0"/>
              <a:t>access to benefit</a:t>
            </a:r>
            <a:r>
              <a:rPr lang="en-GB" dirty="0"/>
              <a:t> categories.”</a:t>
            </a:r>
            <a:br>
              <a:rPr lang="en-GB" dirty="0"/>
            </a:br>
            <a:r>
              <a:rPr lang="en-GB" dirty="0"/>
              <a:t>“Worth to mention that, even within these categories, fairness metrics can sometimes conflict, which brings us to the idea of the impossibility of fairness.”</a:t>
            </a:r>
            <a:br>
              <a:rPr lang="en-GB" dirty="0"/>
            </a:br>
            <a:r>
              <a:rPr lang="en-GB" dirty="0"/>
              <a:t>“Miconi’s 2017 paper, </a:t>
            </a:r>
            <a:r>
              <a:rPr lang="en-GB" i="1" dirty="0"/>
              <a:t>The impossibility of fairness</a:t>
            </a:r>
            <a:r>
              <a:rPr lang="en-GB" dirty="0"/>
              <a:t>, it is shown that fairness metrics can contradict each other. Improving one can worsen another. That’s why fairness is about trade-offs, you can’t optimize for everything at once.”</a:t>
            </a:r>
          </a:p>
          <a:p>
            <a:r>
              <a:rPr lang="en-GB" i="1" dirty="0"/>
              <a:t>Transition:</a:t>
            </a:r>
            <a:br>
              <a:rPr lang="en-GB" dirty="0"/>
            </a:br>
            <a:r>
              <a:rPr lang="en-GB" dirty="0"/>
              <a:t>“Let’s see some specific examples of fairness metrics.”</a:t>
            </a:r>
          </a:p>
          <a:p>
            <a:endParaRPr lang="en-GB" dirty="0"/>
          </a:p>
          <a:p>
            <a:endParaRPr lang="en-US" dirty="0"/>
          </a:p>
        </p:txBody>
      </p:sp>
      <p:sp>
        <p:nvSpPr>
          <p:cNvPr id="4" name="Slide Number Placeholder 3"/>
          <p:cNvSpPr>
            <a:spLocks noGrp="1"/>
          </p:cNvSpPr>
          <p:nvPr>
            <p:ph type="sldNum" sz="quarter" idx="5"/>
          </p:nvPr>
        </p:nvSpPr>
        <p:spPr/>
        <p:txBody>
          <a:bodyPr/>
          <a:lstStyle/>
          <a:p>
            <a:fld id="{68916F7E-FAEC-4AA6-B32F-D76D4776AAA2}" type="slidenum">
              <a:rPr lang="en-GB" smtClean="0"/>
              <a:t>21</a:t>
            </a:fld>
            <a:endParaRPr lang="en-GB"/>
          </a:p>
        </p:txBody>
      </p:sp>
    </p:spTree>
    <p:extLst>
      <p:ext uri="{BB962C8B-B14F-4D97-AF65-F5344CB8AC3E}">
        <p14:creationId xmlns:p14="http://schemas.microsoft.com/office/powerpoint/2010/main" val="3871569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GB" sz="1200" i="1" kern="1200" dirty="0">
                <a:solidFill>
                  <a:schemeClr val="tx1"/>
                </a:solidFill>
                <a:effectLst/>
                <a:latin typeface="+mn-lt"/>
                <a:ea typeface="+mn-ea"/>
                <a:cs typeface="+mn-cs"/>
              </a:rPr>
              <a:t>Narrative:</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“Demographic parity requires equal positive prediction rates across groups. For example, if 20% of candidates are accepted, both majority and minority groups must have 20% acceptance.”</a:t>
            </a:r>
          </a:p>
          <a:p>
            <a:pPr rtl="0" fontAlgn="ctr"/>
            <a:r>
              <a:rPr lang="en-GB" sz="1200" kern="1200" dirty="0">
                <a:solidFill>
                  <a:schemeClr val="tx1"/>
                </a:solidFill>
                <a:effectLst/>
                <a:latin typeface="+mn-lt"/>
                <a:ea typeface="+mn-ea"/>
                <a:cs typeface="+mn-cs"/>
              </a:rPr>
              <a:t>There is a drawback about this metric. </a:t>
            </a:r>
          </a:p>
          <a:p>
            <a:pPr rtl="0" fontAlgn="ctr"/>
            <a:r>
              <a:rPr lang="en-GB" sz="1200" b="1" kern="1200" dirty="0">
                <a:solidFill>
                  <a:schemeClr val="tx1"/>
                </a:solidFill>
                <a:effectLst/>
                <a:latin typeface="+mn-lt"/>
                <a:ea typeface="+mn-ea"/>
                <a:cs typeface="+mn-cs"/>
              </a:rPr>
              <a:t>Interactive question:</a:t>
            </a:r>
          </a:p>
          <a:p>
            <a:pPr rtl="0" fontAlgn="ctr"/>
            <a:r>
              <a:rPr lang="en-GB" sz="1200" i="1" kern="1200" dirty="0">
                <a:solidFill>
                  <a:schemeClr val="tx1"/>
                </a:solidFill>
                <a:effectLst/>
                <a:latin typeface="+mn-lt"/>
                <a:ea typeface="+mn-ea"/>
                <a:cs typeface="+mn-cs"/>
              </a:rPr>
              <a:t>Would anyone like to comment on what it could be?</a:t>
            </a:r>
          </a:p>
          <a:p>
            <a:endParaRPr lang="en-US" dirty="0"/>
          </a:p>
        </p:txBody>
      </p:sp>
      <p:sp>
        <p:nvSpPr>
          <p:cNvPr id="4" name="Slide Number Placeholder 3"/>
          <p:cNvSpPr>
            <a:spLocks noGrp="1"/>
          </p:cNvSpPr>
          <p:nvPr>
            <p:ph type="sldNum" sz="quarter" idx="5"/>
          </p:nvPr>
        </p:nvSpPr>
        <p:spPr/>
        <p:txBody>
          <a:bodyPr/>
          <a:lstStyle/>
          <a:p>
            <a:fld id="{68916F7E-FAEC-4AA6-B32F-D76D4776AAA2}" type="slidenum">
              <a:rPr lang="en-GB" smtClean="0"/>
              <a:t>22</a:t>
            </a:fld>
            <a:endParaRPr lang="en-GB"/>
          </a:p>
        </p:txBody>
      </p:sp>
    </p:spTree>
    <p:extLst>
      <p:ext uri="{BB962C8B-B14F-4D97-AF65-F5344CB8AC3E}">
        <p14:creationId xmlns:p14="http://schemas.microsoft.com/office/powerpoint/2010/main" val="875134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GB" sz="1200" kern="1200" dirty="0">
                <a:solidFill>
                  <a:schemeClr val="tx1"/>
                </a:solidFill>
                <a:effectLst/>
                <a:latin typeface="+mn-lt"/>
                <a:ea typeface="+mn-ea"/>
                <a:cs typeface="+mn-cs"/>
              </a:rPr>
              <a:t>However, this metric ignores whether accepted candidates were truly qualified.”</a:t>
            </a:r>
          </a:p>
          <a:p>
            <a:pPr rtl="0" fontAlgn="ctr"/>
            <a:r>
              <a:rPr lang="en-GB" sz="1200" i="1" kern="1200" dirty="0">
                <a:solidFill>
                  <a:schemeClr val="tx1"/>
                </a:solidFill>
                <a:effectLst/>
                <a:latin typeface="+mn-lt"/>
                <a:ea typeface="+mn-ea"/>
                <a:cs typeface="+mn-cs"/>
              </a:rPr>
              <a:t>Transition:</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“To address this, we look at equality of opportunity.”</a:t>
            </a:r>
          </a:p>
          <a:p>
            <a:endParaRPr lang="en-US" dirty="0"/>
          </a:p>
        </p:txBody>
      </p:sp>
      <p:sp>
        <p:nvSpPr>
          <p:cNvPr id="4" name="Slide Number Placeholder 3"/>
          <p:cNvSpPr>
            <a:spLocks noGrp="1"/>
          </p:cNvSpPr>
          <p:nvPr>
            <p:ph type="sldNum" sz="quarter" idx="5"/>
          </p:nvPr>
        </p:nvSpPr>
        <p:spPr/>
        <p:txBody>
          <a:bodyPr/>
          <a:lstStyle/>
          <a:p>
            <a:fld id="{68916F7E-FAEC-4AA6-B32F-D76D4776AAA2}" type="slidenum">
              <a:rPr lang="en-GB" smtClean="0"/>
              <a:t>23</a:t>
            </a:fld>
            <a:endParaRPr lang="en-GB"/>
          </a:p>
        </p:txBody>
      </p:sp>
    </p:spTree>
    <p:extLst>
      <p:ext uri="{BB962C8B-B14F-4D97-AF65-F5344CB8AC3E}">
        <p14:creationId xmlns:p14="http://schemas.microsoft.com/office/powerpoint/2010/main" val="2457583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GB" sz="1200" kern="1200" dirty="0">
                <a:solidFill>
                  <a:schemeClr val="tx1"/>
                </a:solidFill>
                <a:effectLst/>
                <a:latin typeface="+mn-lt"/>
                <a:ea typeface="+mn-ea"/>
                <a:cs typeface="+mn-cs"/>
              </a:rPr>
              <a:t>We’ll cover the challenge, briefly go over fairness and bias in ML, what we found in the data, our fairness measurement framework, and how adversarial debiasing can be applied to mitigate bias.</a:t>
            </a:r>
          </a:p>
          <a:p>
            <a:pPr rtl="0" fontAlgn="ctr"/>
            <a:r>
              <a:rPr lang="en-GB" sz="1200" i="1" kern="1200" dirty="0">
                <a:solidFill>
                  <a:schemeClr val="tx1"/>
                </a:solidFill>
                <a:effectLst/>
                <a:latin typeface="+mn-lt"/>
                <a:ea typeface="+mn-ea"/>
                <a:cs typeface="+mn-cs"/>
              </a:rPr>
              <a:t>Transition:</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“Let’s start with the summary of our study.”</a:t>
            </a:r>
          </a:p>
          <a:p>
            <a:endParaRPr lang="en-US" dirty="0"/>
          </a:p>
        </p:txBody>
      </p:sp>
      <p:sp>
        <p:nvSpPr>
          <p:cNvPr id="4" name="Slide Number Placeholder 3"/>
          <p:cNvSpPr>
            <a:spLocks noGrp="1"/>
          </p:cNvSpPr>
          <p:nvPr>
            <p:ph type="sldNum" sz="quarter" idx="5"/>
          </p:nvPr>
        </p:nvSpPr>
        <p:spPr/>
        <p:txBody>
          <a:bodyPr/>
          <a:lstStyle/>
          <a:p>
            <a:fld id="{68916F7E-FAEC-4AA6-B32F-D76D4776AAA2}" type="slidenum">
              <a:rPr lang="en-GB" smtClean="0"/>
              <a:t>2</a:t>
            </a:fld>
            <a:endParaRPr lang="en-GB"/>
          </a:p>
        </p:txBody>
      </p:sp>
    </p:spTree>
    <p:extLst>
      <p:ext uri="{BB962C8B-B14F-4D97-AF65-F5344CB8AC3E}">
        <p14:creationId xmlns:p14="http://schemas.microsoft.com/office/powerpoint/2010/main" val="3205117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GB" sz="1200" i="1" kern="1200" dirty="0">
                <a:solidFill>
                  <a:schemeClr val="tx1"/>
                </a:solidFill>
                <a:effectLst/>
                <a:latin typeface="+mn-lt"/>
                <a:ea typeface="+mn-ea"/>
                <a:cs typeface="+mn-cs"/>
              </a:rPr>
              <a:t>Narrative:</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“Equality of opportunity ensures equal true positive rates across groups, that is, equally qualified individuals should have equal chances of being accepted. This is often more aligned with fairness goals in financial transactions like offer allocation.”</a:t>
            </a:r>
          </a:p>
          <a:p>
            <a:pPr rtl="0" fontAlgn="ctr"/>
            <a:r>
              <a:rPr lang="en-GB" sz="1200" i="1" kern="1200" dirty="0">
                <a:solidFill>
                  <a:schemeClr val="tx1"/>
                </a:solidFill>
                <a:effectLst/>
                <a:latin typeface="+mn-lt"/>
                <a:ea typeface="+mn-ea"/>
                <a:cs typeface="+mn-cs"/>
              </a:rPr>
              <a:t>Transition:</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“So, how did these metrics play out in our data?”</a:t>
            </a:r>
          </a:p>
          <a:p>
            <a:endParaRPr lang="en-US" dirty="0"/>
          </a:p>
        </p:txBody>
      </p:sp>
      <p:sp>
        <p:nvSpPr>
          <p:cNvPr id="4" name="Slide Number Placeholder 3"/>
          <p:cNvSpPr>
            <a:spLocks noGrp="1"/>
          </p:cNvSpPr>
          <p:nvPr>
            <p:ph type="sldNum" sz="quarter" idx="5"/>
          </p:nvPr>
        </p:nvSpPr>
        <p:spPr/>
        <p:txBody>
          <a:bodyPr/>
          <a:lstStyle/>
          <a:p>
            <a:fld id="{68916F7E-FAEC-4AA6-B32F-D76D4776AAA2}" type="slidenum">
              <a:rPr lang="en-GB" smtClean="0"/>
              <a:t>24</a:t>
            </a:fld>
            <a:endParaRPr lang="en-GB"/>
          </a:p>
        </p:txBody>
      </p:sp>
    </p:spTree>
    <p:extLst>
      <p:ext uri="{BB962C8B-B14F-4D97-AF65-F5344CB8AC3E}">
        <p14:creationId xmlns:p14="http://schemas.microsoft.com/office/powerpoint/2010/main" val="1218020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GB" sz="1200" i="1" kern="1200" dirty="0">
                <a:solidFill>
                  <a:schemeClr val="tx1"/>
                </a:solidFill>
                <a:effectLst/>
                <a:latin typeface="+mn-lt"/>
                <a:ea typeface="+mn-ea"/>
                <a:cs typeface="+mn-cs"/>
              </a:rPr>
              <a:t>Narrative:</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“We used equality of opportunity as our primary fairness target, monitored disparate impact to check for systemic effects, and used demographic parity as a diagnostic signal. This framework balanced realism with rigor.”</a:t>
            </a:r>
          </a:p>
          <a:p>
            <a:pPr rtl="0" fontAlgn="ctr"/>
            <a:r>
              <a:rPr lang="en-GB" sz="1200" i="1" kern="1200" dirty="0">
                <a:solidFill>
                  <a:schemeClr val="tx1"/>
                </a:solidFill>
                <a:effectLst/>
                <a:latin typeface="+mn-lt"/>
                <a:ea typeface="+mn-ea"/>
                <a:cs typeface="+mn-cs"/>
              </a:rPr>
              <a:t>Transition:</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“Now let’s turn to what the data actually showed us.”</a:t>
            </a:r>
          </a:p>
          <a:p>
            <a:endParaRPr lang="en-US" dirty="0"/>
          </a:p>
        </p:txBody>
      </p:sp>
      <p:sp>
        <p:nvSpPr>
          <p:cNvPr id="4" name="Slide Number Placeholder 3"/>
          <p:cNvSpPr>
            <a:spLocks noGrp="1"/>
          </p:cNvSpPr>
          <p:nvPr>
            <p:ph type="sldNum" sz="quarter" idx="5"/>
          </p:nvPr>
        </p:nvSpPr>
        <p:spPr/>
        <p:txBody>
          <a:bodyPr/>
          <a:lstStyle/>
          <a:p>
            <a:fld id="{68916F7E-FAEC-4AA6-B32F-D76D4776AAA2}" type="slidenum">
              <a:rPr lang="en-GB" smtClean="0"/>
              <a:t>25</a:t>
            </a:fld>
            <a:endParaRPr lang="en-GB"/>
          </a:p>
        </p:txBody>
      </p:sp>
    </p:spTree>
    <p:extLst>
      <p:ext uri="{BB962C8B-B14F-4D97-AF65-F5344CB8AC3E}">
        <p14:creationId xmlns:p14="http://schemas.microsoft.com/office/powerpoint/2010/main" val="811367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916F7E-FAEC-4AA6-B32F-D76D4776AAA2}" type="slidenum">
              <a:rPr lang="en-GB" smtClean="0"/>
              <a:t>26</a:t>
            </a:fld>
            <a:endParaRPr lang="en-GB"/>
          </a:p>
        </p:txBody>
      </p:sp>
    </p:spTree>
    <p:extLst>
      <p:ext uri="{BB962C8B-B14F-4D97-AF65-F5344CB8AC3E}">
        <p14:creationId xmlns:p14="http://schemas.microsoft.com/office/powerpoint/2010/main" val="941751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72b5b1e216_0_6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72b5b1e216_0_6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i="1" dirty="0"/>
              <a:t>Narrative:</a:t>
            </a:r>
            <a:br>
              <a:rPr lang="en-GB" dirty="0"/>
            </a:br>
            <a:r>
              <a:rPr lang="en-GB" dirty="0"/>
              <a:t>“Let’s first start with the bias mitigation pipeline in ML. Bias in machine learning models can be mitigated at three different points in the pipeline.</a:t>
            </a:r>
            <a:br>
              <a:rPr lang="en-GB" dirty="0"/>
            </a:br>
            <a:r>
              <a:rPr lang="en-GB" dirty="0"/>
              <a:t>• </a:t>
            </a:r>
            <a:r>
              <a:rPr lang="en-GB" b="1" dirty="0"/>
              <a:t>Pre-processing</a:t>
            </a:r>
            <a:r>
              <a:rPr lang="en-GB" dirty="0"/>
              <a:t>: here, the data itself is modified before training, for example, reweighting, resampling, or transforming features to reduce bias in the inputs.</a:t>
            </a:r>
            <a:br>
              <a:rPr lang="en-GB" dirty="0"/>
            </a:br>
            <a:r>
              <a:rPr lang="en-GB" dirty="0"/>
              <a:t>• </a:t>
            </a:r>
            <a:r>
              <a:rPr lang="en-GB" b="1" dirty="0"/>
              <a:t>In-processing</a:t>
            </a:r>
            <a:r>
              <a:rPr lang="en-GB" dirty="0"/>
              <a:t>: this is where fairness constraints are built into the training process itself. The model learns not just to optimize for accuracy, but also for fairness.</a:t>
            </a:r>
            <a:br>
              <a:rPr lang="en-GB" dirty="0"/>
            </a:br>
            <a:r>
              <a:rPr lang="en-GB" dirty="0"/>
              <a:t>• </a:t>
            </a:r>
            <a:r>
              <a:rPr lang="en-GB" b="1" dirty="0"/>
              <a:t>Post-processing</a:t>
            </a:r>
            <a:r>
              <a:rPr lang="en-GB" dirty="0"/>
              <a:t>: after the model is trained, you can adjust the outputs: for example, by changing thresholds across groups to equalize outcomes.</a:t>
            </a:r>
          </a:p>
          <a:p>
            <a:endParaRPr lang="en-GB" dirty="0"/>
          </a:p>
          <a:p>
            <a:pPr marL="0" lvl="0" indent="0" algn="l" rtl="0">
              <a:spcBef>
                <a:spcPts val="0"/>
              </a:spcBef>
              <a:spcAft>
                <a:spcPts val="0"/>
              </a:spcAft>
              <a:buNone/>
            </a:pPr>
            <a:endParaRPr dirty="0"/>
          </a:p>
        </p:txBody>
      </p:sp>
      <p:sp>
        <p:nvSpPr>
          <p:cNvPr id="447" name="Google Shape;447;g372b5b1e216_0_6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27</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our challenge, we were looking for a method that could handle multiple fairness challenges simultaneously, work in a </a:t>
            </a:r>
            <a:r>
              <a:rPr lang="en-GB" b="1" dirty="0"/>
              <a:t>multi-label setting</a:t>
            </a:r>
            <a:r>
              <a:rPr lang="en-GB" dirty="0"/>
              <a:t> across industries, and be flexible enough to optimize for </a:t>
            </a:r>
            <a:r>
              <a:rPr lang="en-GB" b="1" dirty="0"/>
              <a:t>different fairness metrics</a:t>
            </a:r>
            <a:r>
              <a:rPr lang="en-GB" dirty="0"/>
              <a:t>. We also needed something that could achieve fairness with acceptable model accuracy.</a:t>
            </a:r>
          </a:p>
          <a:p>
            <a:r>
              <a:rPr lang="en-GB" dirty="0"/>
              <a:t>During this study, we experimented with several methods. For example, exponentiated gradient reduction with fairness constraints, and recalibrating model outputs as post-processing. Each approach had its strengths, but none addressed the problem as comprehensively as we needed.</a:t>
            </a:r>
          </a:p>
          <a:p>
            <a:r>
              <a:rPr lang="en-GB" dirty="0"/>
              <a:t>That’s why we chose </a:t>
            </a:r>
            <a:r>
              <a:rPr lang="en-GB" b="1" dirty="0"/>
              <a:t>adversarial debiasing which is an in-processing method</a:t>
            </a:r>
            <a:r>
              <a:rPr lang="en-GB" dirty="0"/>
              <a:t>. It met the criteria of being metric-flexible, capable of handling multi-label predictions, and it showed promising results in improving fairness while maintaining acceptable performance.</a:t>
            </a:r>
          </a:p>
          <a:p>
            <a:r>
              <a:rPr lang="en-GB" dirty="0"/>
              <a:t>So, in the rest of this section, I’ll focus specifically on the adversarial debiasing method: how it works, how we implemented it, and the results we observed.”</a:t>
            </a:r>
          </a:p>
          <a:p>
            <a:endParaRPr lang="en-US" dirty="0"/>
          </a:p>
        </p:txBody>
      </p:sp>
      <p:sp>
        <p:nvSpPr>
          <p:cNvPr id="4" name="Slide Number Placeholder 3"/>
          <p:cNvSpPr>
            <a:spLocks noGrp="1"/>
          </p:cNvSpPr>
          <p:nvPr>
            <p:ph type="sldNum" sz="quarter" idx="5"/>
          </p:nvPr>
        </p:nvSpPr>
        <p:spPr/>
        <p:txBody>
          <a:bodyPr/>
          <a:lstStyle/>
          <a:p>
            <a:fld id="{68916F7E-FAEC-4AA6-B32F-D76D4776AAA2}" type="slidenum">
              <a:rPr lang="en-GB" smtClean="0"/>
              <a:t>28</a:t>
            </a:fld>
            <a:endParaRPr lang="en-GB"/>
          </a:p>
        </p:txBody>
      </p:sp>
    </p:spTree>
    <p:extLst>
      <p:ext uri="{BB962C8B-B14F-4D97-AF65-F5344CB8AC3E}">
        <p14:creationId xmlns:p14="http://schemas.microsoft.com/office/powerpoint/2010/main" val="393502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GB" sz="1200" i="1" kern="1200" dirty="0">
                <a:solidFill>
                  <a:schemeClr val="tx1"/>
                </a:solidFill>
                <a:effectLst/>
                <a:latin typeface="+mn-lt"/>
                <a:ea typeface="+mn-ea"/>
                <a:cs typeface="+mn-cs"/>
              </a:rPr>
              <a:t>Narrative:</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“We implemented an adversarial debiasing framework: a main model predicts adoption outcomes, while an adversary tries to predict </a:t>
            </a:r>
            <a:r>
              <a:rPr lang="en-GB" sz="1200" dirty="0">
                <a:latin typeface="Calibri" panose="020F0502020204030204" pitchFamily="34" charset="0"/>
                <a:ea typeface="+mn-lt"/>
                <a:cs typeface="Calibri" panose="020F0502020204030204" pitchFamily="34" charset="0"/>
              </a:rPr>
              <a:t>sensitive</a:t>
            </a:r>
            <a:r>
              <a:rPr lang="en-GB" sz="1200" kern="1200" dirty="0">
                <a:solidFill>
                  <a:schemeClr val="tx1"/>
                </a:solidFill>
                <a:effectLst/>
                <a:latin typeface="+mn-lt"/>
                <a:ea typeface="+mn-ea"/>
                <a:cs typeface="+mn-cs"/>
              </a:rPr>
              <a:t> attributes from those predictions. If the adversary fails, it means sensitive information is not encoded, and the model is fairer.”</a:t>
            </a:r>
          </a:p>
          <a:p>
            <a:pPr rtl="0" fontAlgn="ctr"/>
            <a:r>
              <a:rPr lang="en-GB" sz="1200" i="1" kern="1200" dirty="0">
                <a:solidFill>
                  <a:schemeClr val="tx1"/>
                </a:solidFill>
                <a:effectLst/>
                <a:latin typeface="+mn-lt"/>
                <a:ea typeface="+mn-ea"/>
                <a:cs typeface="+mn-cs"/>
              </a:rPr>
              <a:t>Transition:</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“Let’s see how the architecture was set up.”</a:t>
            </a:r>
          </a:p>
          <a:p>
            <a:pPr rtl="0" fontAlgn="ct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8916F7E-FAEC-4AA6-B32F-D76D4776AAA2}" type="slidenum">
              <a:rPr lang="en-GB" smtClean="0"/>
              <a:t>29</a:t>
            </a:fld>
            <a:endParaRPr lang="en-GB"/>
          </a:p>
        </p:txBody>
      </p:sp>
    </p:spTree>
    <p:extLst>
      <p:ext uri="{BB962C8B-B14F-4D97-AF65-F5344CB8AC3E}">
        <p14:creationId xmlns:p14="http://schemas.microsoft.com/office/powerpoint/2010/main" val="632170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GB" sz="1200" i="1" kern="1200" dirty="0">
                <a:solidFill>
                  <a:schemeClr val="tx1"/>
                </a:solidFill>
                <a:effectLst/>
                <a:latin typeface="+mn-lt"/>
                <a:ea typeface="+mn-ea"/>
                <a:cs typeface="+mn-cs"/>
              </a:rPr>
              <a:t>Narrative:</a:t>
            </a:r>
          </a:p>
          <a:p>
            <a:pPr rtl="0" fontAlgn="ctr"/>
            <a:r>
              <a:rPr lang="en-GB" sz="1200" i="0" kern="1200" dirty="0">
                <a:solidFill>
                  <a:schemeClr val="tx1"/>
                </a:solidFill>
                <a:effectLst/>
                <a:latin typeface="+mn-lt"/>
                <a:ea typeface="+mn-ea"/>
                <a:cs typeface="+mn-cs"/>
              </a:rPr>
              <a:t>“The </a:t>
            </a:r>
            <a:r>
              <a:rPr lang="en-GB" sz="1200" i="0" kern="1200" dirty="0" err="1">
                <a:solidFill>
                  <a:schemeClr val="tx1"/>
                </a:solidFill>
                <a:effectLst/>
                <a:latin typeface="+mn-lt"/>
                <a:ea typeface="+mn-ea"/>
                <a:cs typeface="+mn-cs"/>
              </a:rPr>
              <a:t>fairlearn</a:t>
            </a:r>
            <a:r>
              <a:rPr lang="en-GB" sz="1200" i="0" kern="1200" dirty="0">
                <a:solidFill>
                  <a:schemeClr val="tx1"/>
                </a:solidFill>
                <a:effectLst/>
                <a:latin typeface="+mn-lt"/>
                <a:ea typeface="+mn-ea"/>
                <a:cs typeface="+mn-cs"/>
              </a:rPr>
              <a:t> package has an implementation as </a:t>
            </a:r>
            <a:r>
              <a:rPr lang="en-GB" sz="1200" i="0" kern="1200" dirty="0" err="1">
                <a:solidFill>
                  <a:schemeClr val="tx1"/>
                </a:solidFill>
                <a:effectLst/>
                <a:latin typeface="+mn-lt"/>
                <a:ea typeface="+mn-ea"/>
                <a:cs typeface="+mn-cs"/>
              </a:rPr>
              <a:t>AdversarialClassifier</a:t>
            </a:r>
            <a:r>
              <a:rPr lang="en-GB" sz="1200" i="0" kern="1200" dirty="0">
                <a:solidFill>
                  <a:schemeClr val="tx1"/>
                </a:solidFill>
                <a:effectLst/>
                <a:latin typeface="+mn-lt"/>
                <a:ea typeface="+mn-ea"/>
                <a:cs typeface="+mn-cs"/>
              </a:rPr>
              <a:t>, as well as IBM AI 360. However, we decided to build a custom version to have better flexibility.</a:t>
            </a:r>
          </a:p>
          <a:p>
            <a:r>
              <a:rPr lang="en-GB" b="1" dirty="0"/>
              <a:t>Main model</a:t>
            </a:r>
            <a:endParaRPr lang="en-GB" dirty="0"/>
          </a:p>
          <a:p>
            <a:pPr marL="171450" indent="-171450">
              <a:buFont typeface="Arial" panose="020B0604020202020204" pitchFamily="34" charset="0"/>
              <a:buChar char="•"/>
            </a:pPr>
            <a:r>
              <a:rPr lang="en-GB" dirty="0"/>
              <a:t>Input: customer features X</a:t>
            </a:r>
          </a:p>
          <a:p>
            <a:pPr marL="171450" indent="-171450">
              <a:buFont typeface="Arial" panose="020B0604020202020204" pitchFamily="34" charset="0"/>
              <a:buChar char="•"/>
            </a:pPr>
            <a:r>
              <a:rPr lang="en-GB" dirty="0"/>
              <a:t>Output: predicted industry adoption labels</a:t>
            </a:r>
          </a:p>
          <a:p>
            <a:pPr marL="171450" indent="-171450">
              <a:buFont typeface="Arial" panose="020B0604020202020204" pitchFamily="34" charset="0"/>
              <a:buChar char="•"/>
            </a:pPr>
            <a:r>
              <a:rPr lang="en-GB" dirty="0"/>
              <a:t>Trained with a standard </a:t>
            </a:r>
            <a:r>
              <a:rPr lang="en-GB" b="1" dirty="0"/>
              <a:t>cross-entropy loss</a:t>
            </a:r>
            <a:endParaRPr lang="en-GB" dirty="0"/>
          </a:p>
          <a:p>
            <a:pPr rtl="0" fontAlgn="ct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main model was a deep neural net with two dense layers and dropout, and </a:t>
            </a:r>
            <a:r>
              <a:rPr lang="en-GB" sz="1200" kern="1200" dirty="0" err="1">
                <a:solidFill>
                  <a:schemeClr val="tx1"/>
                </a:solidFill>
                <a:effectLst/>
                <a:latin typeface="+mn-lt"/>
                <a:ea typeface="+mn-ea"/>
                <a:cs typeface="+mn-cs"/>
              </a:rPr>
              <a:t>ReLu</a:t>
            </a:r>
            <a:r>
              <a:rPr lang="en-GB" sz="1200" kern="1200" dirty="0">
                <a:solidFill>
                  <a:schemeClr val="tx1"/>
                </a:solidFill>
                <a:effectLst/>
                <a:latin typeface="+mn-lt"/>
                <a:ea typeface="+mn-ea"/>
                <a:cs typeface="+mn-cs"/>
              </a:rPr>
              <a:t> activation functions.</a:t>
            </a:r>
          </a:p>
          <a:p>
            <a:pPr rtl="0" fontAlgn="ctr"/>
            <a:endParaRPr lang="en-GB" sz="1200" kern="1200" dirty="0">
              <a:solidFill>
                <a:schemeClr val="tx1"/>
              </a:solidFill>
              <a:effectLst/>
              <a:latin typeface="+mn-lt"/>
              <a:ea typeface="+mn-ea"/>
              <a:cs typeface="+mn-cs"/>
            </a:endParaRPr>
          </a:p>
          <a:p>
            <a:r>
              <a:rPr lang="en-GB" b="1" dirty="0"/>
              <a:t>Adversary model</a:t>
            </a:r>
            <a:endParaRPr lang="en-GB" dirty="0"/>
          </a:p>
          <a:p>
            <a:pPr marL="171450" indent="-171450">
              <a:buFont typeface="Arial" panose="020B0604020202020204" pitchFamily="34" charset="0"/>
              <a:buChar char="•"/>
            </a:pPr>
            <a:r>
              <a:rPr lang="en-GB" dirty="0"/>
              <a:t>Input: predicted labels from the main model</a:t>
            </a:r>
          </a:p>
          <a:p>
            <a:pPr marL="171450" indent="-171450">
              <a:buFont typeface="Arial" panose="020B0604020202020204" pitchFamily="34" charset="0"/>
              <a:buChar char="•"/>
            </a:pPr>
            <a:r>
              <a:rPr lang="en-GB" dirty="0"/>
              <a:t>Output: sensitive attributes (e.g. gender, age, ethnicity)</a:t>
            </a:r>
          </a:p>
          <a:p>
            <a:pPr marL="171450" indent="-171450">
              <a:buFont typeface="Arial" panose="020B0604020202020204" pitchFamily="34" charset="0"/>
              <a:buChar char="•"/>
            </a:pPr>
            <a:r>
              <a:rPr lang="en-GB" dirty="0"/>
              <a:t>Also trained with </a:t>
            </a:r>
            <a:r>
              <a:rPr lang="en-GB" b="1" dirty="0"/>
              <a:t>cross-entropy loss</a:t>
            </a:r>
            <a:endParaRPr lang="en-GB" dirty="0"/>
          </a:p>
          <a:p>
            <a:pPr rtl="0" fontAlgn="ctr"/>
            <a:endParaRPr lang="en-GB" sz="1200" kern="1200" dirty="0">
              <a:solidFill>
                <a:schemeClr val="tx1"/>
              </a:solidFill>
              <a:effectLst/>
              <a:latin typeface="+mn-lt"/>
              <a:ea typeface="+mn-ea"/>
              <a:cs typeface="+mn-cs"/>
            </a:endParaRPr>
          </a:p>
          <a:p>
            <a:pPr rtl="0" fontAlgn="ctr"/>
            <a:r>
              <a:rPr lang="en-GB" sz="1200" kern="1200" dirty="0">
                <a:solidFill>
                  <a:schemeClr val="tx1"/>
                </a:solidFill>
                <a:effectLst/>
                <a:latin typeface="+mn-lt"/>
                <a:ea typeface="+mn-ea"/>
                <a:cs typeface="+mn-cs"/>
              </a:rPr>
              <a:t>The adversary was a shallow classifier. As suggested by the paper, the adversary model doesn’t need to be as complex as the main model”</a:t>
            </a:r>
          </a:p>
          <a:p>
            <a:pPr rtl="0" fontAlgn="ctr"/>
            <a:r>
              <a:rPr lang="en-GB" sz="1200" i="1" kern="1200" dirty="0">
                <a:solidFill>
                  <a:schemeClr val="tx1"/>
                </a:solidFill>
                <a:effectLst/>
                <a:latin typeface="+mn-lt"/>
                <a:ea typeface="+mn-ea"/>
                <a:cs typeface="+mn-cs"/>
              </a:rPr>
              <a:t>Transition:</a:t>
            </a:r>
          </a:p>
          <a:p>
            <a:pPr rtl="0" fontAlgn="ctr"/>
            <a:r>
              <a:rPr lang="en-GB" sz="1200" kern="1200" dirty="0">
                <a:solidFill>
                  <a:schemeClr val="tx1"/>
                </a:solidFill>
                <a:effectLst/>
                <a:latin typeface="+mn-lt"/>
                <a:ea typeface="+mn-ea"/>
                <a:cs typeface="+mn-cs"/>
              </a:rPr>
              <a:t>“We’ll now take a look at the model architecture and the loss structure.”</a:t>
            </a:r>
          </a:p>
          <a:p>
            <a:endParaRPr lang="en-US" dirty="0"/>
          </a:p>
        </p:txBody>
      </p:sp>
      <p:sp>
        <p:nvSpPr>
          <p:cNvPr id="4" name="Slide Number Placeholder 3"/>
          <p:cNvSpPr>
            <a:spLocks noGrp="1"/>
          </p:cNvSpPr>
          <p:nvPr>
            <p:ph type="sldNum" sz="quarter" idx="5"/>
          </p:nvPr>
        </p:nvSpPr>
        <p:spPr/>
        <p:txBody>
          <a:bodyPr/>
          <a:lstStyle/>
          <a:p>
            <a:fld id="{68916F7E-FAEC-4AA6-B32F-D76D4776AAA2}" type="slidenum">
              <a:rPr lang="en-GB" smtClean="0"/>
              <a:t>30</a:t>
            </a:fld>
            <a:endParaRPr lang="en-GB"/>
          </a:p>
        </p:txBody>
      </p:sp>
    </p:spTree>
    <p:extLst>
      <p:ext uri="{BB962C8B-B14F-4D97-AF65-F5344CB8AC3E}">
        <p14:creationId xmlns:p14="http://schemas.microsoft.com/office/powerpoint/2010/main" val="595194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Narrative: </a:t>
            </a:r>
          </a:p>
          <a:p>
            <a:r>
              <a:rPr lang="en-GB" b="1" dirty="0"/>
              <a:t>Main model</a:t>
            </a:r>
            <a:endParaRPr lang="en-GB" dirty="0"/>
          </a:p>
          <a:p>
            <a:pPr marL="171450" indent="-171450">
              <a:buFont typeface="Arial" panose="020B0604020202020204" pitchFamily="34" charset="0"/>
              <a:buChar char="•"/>
            </a:pPr>
            <a:r>
              <a:rPr lang="en-GB" dirty="0"/>
              <a:t>Input: customer features X</a:t>
            </a:r>
          </a:p>
          <a:p>
            <a:pPr marL="171450" indent="-171450">
              <a:buFont typeface="Arial" panose="020B0604020202020204" pitchFamily="34" charset="0"/>
              <a:buChar char="•"/>
            </a:pPr>
            <a:r>
              <a:rPr lang="en-GB" dirty="0"/>
              <a:t>Output: predicted industry adoption labels</a:t>
            </a:r>
          </a:p>
          <a:p>
            <a:pPr marL="171450" indent="-171450">
              <a:buFont typeface="Arial" panose="020B0604020202020204" pitchFamily="34" charset="0"/>
              <a:buChar char="•"/>
            </a:pPr>
            <a:r>
              <a:rPr lang="en-GB" dirty="0"/>
              <a:t>Trained with a standard </a:t>
            </a:r>
            <a:r>
              <a:rPr lang="en-GB" b="1" dirty="0"/>
              <a:t>cross-entropy loss</a:t>
            </a:r>
            <a:endParaRPr lang="en-GB" dirty="0"/>
          </a:p>
          <a:p>
            <a:r>
              <a:rPr lang="en-GB" b="1" dirty="0"/>
              <a:t>Adversary model</a:t>
            </a:r>
            <a:endParaRPr lang="en-GB" dirty="0"/>
          </a:p>
          <a:p>
            <a:pPr marL="171450" indent="-171450">
              <a:buFont typeface="Arial" panose="020B0604020202020204" pitchFamily="34" charset="0"/>
              <a:buChar char="•"/>
            </a:pPr>
            <a:r>
              <a:rPr lang="en-GB" dirty="0"/>
              <a:t>Input: predicted labels from the main model</a:t>
            </a:r>
          </a:p>
          <a:p>
            <a:pPr marL="171450" indent="-171450">
              <a:buFont typeface="Arial" panose="020B0604020202020204" pitchFamily="34" charset="0"/>
              <a:buChar char="•"/>
            </a:pPr>
            <a:r>
              <a:rPr lang="en-GB" dirty="0"/>
              <a:t>Output: sensitive attributes (e.g. gender, age, ethnicity)</a:t>
            </a:r>
          </a:p>
          <a:p>
            <a:pPr marL="171450" indent="-171450">
              <a:buFont typeface="Arial" panose="020B0604020202020204" pitchFamily="34" charset="0"/>
              <a:buChar char="•"/>
            </a:pPr>
            <a:r>
              <a:rPr lang="en-GB" dirty="0"/>
              <a:t>Also trained with </a:t>
            </a:r>
            <a:r>
              <a:rPr lang="en-GB" b="1" dirty="0"/>
              <a:t>cross-entropy loss</a:t>
            </a:r>
            <a:endParaRPr lang="en-GB" dirty="0"/>
          </a:p>
          <a:p>
            <a:r>
              <a:rPr lang="en-GB" b="1" dirty="0"/>
              <a:t>Training procedure</a:t>
            </a:r>
            <a:endParaRPr lang="en-GB" dirty="0"/>
          </a:p>
          <a:p>
            <a:pPr marL="171450" indent="-171450">
              <a:buFont typeface="Arial" panose="020B0604020202020204" pitchFamily="34" charset="0"/>
              <a:buChar char="•"/>
            </a:pPr>
            <a:r>
              <a:rPr lang="en-GB" dirty="0"/>
              <a:t>Models trained </a:t>
            </a:r>
            <a:r>
              <a:rPr lang="en-GB" b="1" dirty="0"/>
              <a:t>simultaneously</a:t>
            </a:r>
            <a:endParaRPr lang="en-GB" dirty="0"/>
          </a:p>
          <a:p>
            <a:pPr marL="171450" indent="-171450">
              <a:buFont typeface="Arial" panose="020B0604020202020204" pitchFamily="34" charset="0"/>
              <a:buChar char="•"/>
            </a:pPr>
            <a:r>
              <a:rPr lang="en-GB" dirty="0"/>
              <a:t>Combined loss function: Total Loss=Main Loss+</a:t>
            </a:r>
            <a:r>
              <a:rPr lang="el-GR" dirty="0"/>
              <a:t>λ×(−1)×</a:t>
            </a:r>
            <a:r>
              <a:rPr lang="en-GB" dirty="0"/>
              <a:t>Adversarial Loss</a:t>
            </a:r>
          </a:p>
          <a:p>
            <a:pPr marL="171450" indent="-171450">
              <a:buFont typeface="Arial" panose="020B0604020202020204" pitchFamily="34" charset="0"/>
              <a:buChar char="•"/>
            </a:pPr>
            <a:r>
              <a:rPr lang="en-GB" dirty="0"/>
              <a:t>The </a:t>
            </a:r>
            <a:r>
              <a:rPr lang="en-GB" b="1" dirty="0"/>
              <a:t>−1</a:t>
            </a:r>
            <a:r>
              <a:rPr lang="en-GB" dirty="0"/>
              <a:t> term maximizes the adversary’s error, discouraging the main model from encoding sensitive information in its predictions</a:t>
            </a:r>
          </a:p>
          <a:p>
            <a:pPr marL="171450" indent="-171450">
              <a:buFont typeface="Arial" panose="020B0604020202020204" pitchFamily="34" charset="0"/>
              <a:buChar char="•"/>
            </a:pPr>
            <a:r>
              <a:rPr lang="el-GR" b="1" dirty="0"/>
              <a:t>λ</a:t>
            </a:r>
            <a:r>
              <a:rPr lang="el-GR" dirty="0"/>
              <a:t> </a:t>
            </a:r>
            <a:r>
              <a:rPr lang="en-GB" dirty="0"/>
              <a:t>controls the trade-off between accuracy and fairness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gradient of adversary model will be incorporated into the weight update rule of main model so as to reduce the amount of information about A transmitted through </a:t>
            </a:r>
            <a:r>
              <a:rPr lang="en-GB" sz="1200" kern="1200" dirty="0" err="1">
                <a:solidFill>
                  <a:schemeClr val="tx1"/>
                </a:solidFill>
                <a:effectLst/>
                <a:latin typeface="+mn-lt"/>
                <a:ea typeface="+mn-ea"/>
                <a:cs typeface="+mn-cs"/>
              </a:rPr>
              <a:t>Y^hat</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dirty="0"/>
          </a:p>
          <a:p>
            <a:r>
              <a:rPr lang="en-GB" sz="1200" i="1" kern="1200" dirty="0">
                <a:solidFill>
                  <a:schemeClr val="tx1"/>
                </a:solidFill>
                <a:effectLst/>
                <a:latin typeface="+mn-lt"/>
                <a:ea typeface="+mn-ea"/>
                <a:cs typeface="+mn-cs"/>
              </a:rPr>
              <a:t>Transition: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were two fairness modes depending on inputs to the adversary. Let’s see how the architecture is modified.”</a:t>
            </a:r>
            <a:endParaRPr lang="en-US" dirty="0"/>
          </a:p>
        </p:txBody>
      </p:sp>
      <p:sp>
        <p:nvSpPr>
          <p:cNvPr id="4" name="Slide Number Placeholder 3"/>
          <p:cNvSpPr>
            <a:spLocks noGrp="1"/>
          </p:cNvSpPr>
          <p:nvPr>
            <p:ph type="sldNum" sz="quarter" idx="5"/>
          </p:nvPr>
        </p:nvSpPr>
        <p:spPr/>
        <p:txBody>
          <a:bodyPr/>
          <a:lstStyle/>
          <a:p>
            <a:fld id="{68916F7E-FAEC-4AA6-B32F-D76D4776AAA2}" type="slidenum">
              <a:rPr lang="en-GB" smtClean="0"/>
              <a:t>31</a:t>
            </a:fld>
            <a:endParaRPr lang="en-GB"/>
          </a:p>
        </p:txBody>
      </p:sp>
    </p:spTree>
    <p:extLst>
      <p:ext uri="{BB962C8B-B14F-4D97-AF65-F5344CB8AC3E}">
        <p14:creationId xmlns:p14="http://schemas.microsoft.com/office/powerpoint/2010/main" val="1727622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72b5b1e216_0_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372b5b1e216_0_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200" i="1" kern="1200" dirty="0">
                <a:solidFill>
                  <a:schemeClr val="tx1"/>
                </a:solidFill>
                <a:effectLst/>
                <a:latin typeface="+mn-lt"/>
                <a:ea typeface="+mn-ea"/>
                <a:cs typeface="+mn-cs"/>
              </a:rPr>
              <a:t>Narrative:</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We tested two setups: demographic parity, where the adversary sees predicted labels, and equality of opportunity, where it was trained only on</a:t>
            </a:r>
          </a:p>
          <a:p>
            <a:r>
              <a:rPr lang="en-GB" sz="1200" kern="1200" dirty="0">
                <a:solidFill>
                  <a:schemeClr val="tx1"/>
                </a:solidFill>
                <a:effectLst/>
                <a:latin typeface="+mn-lt"/>
                <a:ea typeface="+mn-ea"/>
                <a:cs typeface="+mn-cs"/>
              </a:rPr>
              <a:t>examples where the true label was the target class, limiting any information about A which </a:t>
            </a:r>
            <a:r>
              <a:rPr lang="en-GB" sz="1200" kern="1200" dirty="0" err="1">
                <a:solidFill>
                  <a:schemeClr val="tx1"/>
                </a:solidFill>
                <a:effectLst/>
                <a:latin typeface="+mn-lt"/>
                <a:ea typeface="+mn-ea"/>
                <a:cs typeface="+mn-cs"/>
              </a:rPr>
              <a:t>Y^hat</a:t>
            </a:r>
            <a:r>
              <a:rPr lang="en-GB" sz="1200" kern="1200" dirty="0">
                <a:solidFill>
                  <a:schemeClr val="tx1"/>
                </a:solidFill>
                <a:effectLst/>
                <a:latin typeface="+mn-lt"/>
                <a:ea typeface="+mn-ea"/>
                <a:cs typeface="+mn-cs"/>
              </a:rPr>
              <a:t> contains beyond the information already contained in Y.</a:t>
            </a:r>
          </a:p>
          <a:p>
            <a:r>
              <a:rPr lang="en-GB" sz="1200" kern="1200" dirty="0">
                <a:solidFill>
                  <a:schemeClr val="tx1"/>
                </a:solidFill>
                <a:effectLst/>
                <a:latin typeface="+mn-lt"/>
                <a:ea typeface="+mn-ea"/>
                <a:cs typeface="+mn-cs"/>
              </a:rPr>
              <a:t>The goal was to make outputs invariant to sensitive features under the chosen definition, by taking into account the willingness and ability to spend, therefore we decided to conduct the experiments with the equality of opportunity mode.”</a:t>
            </a:r>
          </a:p>
          <a:p>
            <a:pPr rtl="0" fontAlgn="ctr"/>
            <a:r>
              <a:rPr lang="en-GB" sz="1200" i="1" kern="1200" dirty="0">
                <a:solidFill>
                  <a:schemeClr val="tx1"/>
                </a:solidFill>
                <a:effectLst/>
                <a:latin typeface="+mn-lt"/>
                <a:ea typeface="+mn-ea"/>
                <a:cs typeface="+mn-cs"/>
              </a:rPr>
              <a:t>Transition:</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“So, what results did we achieve?”</a:t>
            </a:r>
          </a:p>
          <a:p>
            <a:pPr marL="0" lvl="0" indent="0" algn="l" rtl="0">
              <a:spcBef>
                <a:spcPts val="0"/>
              </a:spcBef>
              <a:spcAft>
                <a:spcPts val="0"/>
              </a:spcAft>
              <a:buNone/>
            </a:pPr>
            <a:endParaRPr dirty="0"/>
          </a:p>
        </p:txBody>
      </p:sp>
      <p:sp>
        <p:nvSpPr>
          <p:cNvPr id="457" name="Google Shape;457;g372b5b1e216_0_6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32</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7F028-6BF3-ADB2-B044-4DDC0CC19F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BA8F55-7A27-BEF6-BFCE-5E6D6C4615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AD4EDA-9CF2-8991-75A3-A7EB4DF6E100}"/>
              </a:ext>
            </a:extLst>
          </p:cNvPr>
          <p:cNvSpPr>
            <a:spLocks noGrp="1"/>
          </p:cNvSpPr>
          <p:nvPr>
            <p:ph type="body" idx="1"/>
          </p:nvPr>
        </p:nvSpPr>
        <p:spPr/>
        <p:txBody>
          <a:bodyPr/>
          <a:lstStyle/>
          <a:p>
            <a:r>
              <a:rPr lang="en-GB" sz="1200" i="1" kern="1200" dirty="0">
                <a:solidFill>
                  <a:schemeClr val="tx1"/>
                </a:solidFill>
                <a:effectLst/>
                <a:latin typeface="+mn-lt"/>
                <a:ea typeface="+mn-ea"/>
                <a:cs typeface="+mn-cs"/>
              </a:rPr>
              <a:t>Narrative:</a:t>
            </a:r>
            <a:br>
              <a:rPr lang="en-GB" sz="1200" i="1" kern="1200" dirty="0">
                <a:solidFill>
                  <a:schemeClr val="tx1"/>
                </a:solidFill>
                <a:effectLst/>
                <a:latin typeface="+mn-lt"/>
                <a:ea typeface="+mn-ea"/>
                <a:cs typeface="+mn-cs"/>
              </a:rPr>
            </a:br>
            <a:r>
              <a:rPr lang="en-GB" dirty="0"/>
              <a:t>On this slide, we see how three fairness metrics change across industry labels when we increase the mitigation coefficient, lambda, and train two separate models.</a:t>
            </a:r>
          </a:p>
          <a:p>
            <a:r>
              <a:rPr lang="en-GB" dirty="0"/>
              <a:t>The metrics shown here are for the sensitive attribute </a:t>
            </a:r>
            <a:r>
              <a:rPr lang="en-GB" b="1" dirty="0"/>
              <a:t>age</a:t>
            </a:r>
            <a:r>
              <a:rPr lang="en-GB" dirty="0"/>
              <a:t>.</a:t>
            </a:r>
            <a:br>
              <a:rPr lang="en-GB" dirty="0"/>
            </a:br>
            <a:r>
              <a:rPr lang="en-GB" dirty="0"/>
              <a:t>• </a:t>
            </a:r>
            <a:r>
              <a:rPr lang="en-GB" b="1" dirty="0"/>
              <a:t>Equal opportunity difference</a:t>
            </a:r>
            <a:r>
              <a:rPr lang="en-GB" dirty="0"/>
              <a:t> and </a:t>
            </a:r>
            <a:r>
              <a:rPr lang="en-GB" b="1" dirty="0"/>
              <a:t>demographic parity difference</a:t>
            </a:r>
            <a:r>
              <a:rPr lang="en-GB" dirty="0"/>
              <a:t> measure disparities between sensitive and non-sensitive groups: here, smaller values are better.</a:t>
            </a:r>
            <a:br>
              <a:rPr lang="en-GB" dirty="0"/>
            </a:br>
            <a:r>
              <a:rPr lang="en-GB" dirty="0"/>
              <a:t>• </a:t>
            </a:r>
            <a:r>
              <a:rPr lang="en-GB" b="1" dirty="0"/>
              <a:t>Disparate impact</a:t>
            </a:r>
            <a:r>
              <a:rPr lang="en-GB" dirty="0"/>
              <a:t> compares group outcomes as a ratio: the closer it is to 1, the better.</a:t>
            </a:r>
          </a:p>
          <a:p>
            <a:r>
              <a:rPr lang="en-GB" dirty="0"/>
              <a:t>As expected, when we increased lambda, adversarial debiasing improved all three metrics, reducing disparities and moving the model toward fairer predictions across all industry labels.</a:t>
            </a:r>
          </a:p>
          <a:p>
            <a:r>
              <a:rPr lang="en-GB" sz="1200" i="1" kern="1200" dirty="0">
                <a:solidFill>
                  <a:schemeClr val="tx1"/>
                </a:solidFill>
                <a:effectLst/>
                <a:latin typeface="+mn-lt"/>
                <a:ea typeface="+mn-ea"/>
                <a:cs typeface="+mn-cs"/>
              </a:rPr>
              <a:t>Transition:</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“Let’s examine the average impact for all 9 labels.”</a:t>
            </a:r>
          </a:p>
          <a:p>
            <a:endParaRPr lang="en-US" dirty="0"/>
          </a:p>
        </p:txBody>
      </p:sp>
      <p:sp>
        <p:nvSpPr>
          <p:cNvPr id="4" name="Slide Number Placeholder 3">
            <a:extLst>
              <a:ext uri="{FF2B5EF4-FFF2-40B4-BE49-F238E27FC236}">
                <a16:creationId xmlns:a16="http://schemas.microsoft.com/office/drawing/2014/main" id="{70BC726F-E5D8-104A-BB89-D5C553F0038B}"/>
              </a:ext>
            </a:extLst>
          </p:cNvPr>
          <p:cNvSpPr>
            <a:spLocks noGrp="1"/>
          </p:cNvSpPr>
          <p:nvPr>
            <p:ph type="sldNum" sz="quarter" idx="5"/>
          </p:nvPr>
        </p:nvSpPr>
        <p:spPr/>
        <p:txBody>
          <a:bodyPr/>
          <a:lstStyle/>
          <a:p>
            <a:fld id="{68916F7E-FAEC-4AA6-B32F-D76D4776AAA2}" type="slidenum">
              <a:rPr lang="en-GB" smtClean="0"/>
              <a:t>33</a:t>
            </a:fld>
            <a:endParaRPr lang="en-GB"/>
          </a:p>
        </p:txBody>
      </p:sp>
    </p:spTree>
    <p:extLst>
      <p:ext uri="{BB962C8B-B14F-4D97-AF65-F5344CB8AC3E}">
        <p14:creationId xmlns:p14="http://schemas.microsoft.com/office/powerpoint/2010/main" val="3773037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8916F7E-FAEC-4AA6-B32F-D76D4776AAA2}" type="slidenum">
              <a:rPr lang="en-GB"/>
              <a:t>4</a:t>
            </a:fld>
            <a:endParaRPr lang="en-GB"/>
          </a:p>
        </p:txBody>
      </p:sp>
    </p:spTree>
    <p:extLst>
      <p:ext uri="{BB962C8B-B14F-4D97-AF65-F5344CB8AC3E}">
        <p14:creationId xmlns:p14="http://schemas.microsoft.com/office/powerpoint/2010/main" val="13025503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Narrative:</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t>
            </a:r>
            <a:r>
              <a:rPr lang="en-GB" dirty="0"/>
              <a:t>Averaging across industry labels, </a:t>
            </a:r>
            <a:r>
              <a:rPr lang="en-GB" b="1" dirty="0"/>
              <a:t>disparate impact</a:t>
            </a:r>
            <a:r>
              <a:rPr lang="en-GB" dirty="0"/>
              <a:t> moves </a:t>
            </a:r>
            <a:r>
              <a:rPr lang="en-GB" b="1" dirty="0"/>
              <a:t>toward 1</a:t>
            </a:r>
            <a:r>
              <a:rPr lang="en-GB" dirty="0"/>
              <a:t> as </a:t>
            </a:r>
            <a:r>
              <a:rPr lang="el-GR" dirty="0"/>
              <a:t>λ </a:t>
            </a:r>
            <a:r>
              <a:rPr lang="en-GB" dirty="0"/>
              <a:t>increases, evidence that adversarial debiasing improves overall fairness.</a:t>
            </a:r>
          </a:p>
          <a:p>
            <a:r>
              <a:rPr lang="en-GB" dirty="0"/>
              <a:t>By contrast, </a:t>
            </a:r>
            <a:r>
              <a:rPr lang="en-GB" b="1" dirty="0"/>
              <a:t>equality of opportunity difference</a:t>
            </a:r>
            <a:r>
              <a:rPr lang="en-GB" dirty="0"/>
              <a:t> and </a:t>
            </a:r>
            <a:r>
              <a:rPr lang="en-GB" b="1" dirty="0"/>
              <a:t>demographic parity difference</a:t>
            </a:r>
            <a:r>
              <a:rPr lang="en-GB" dirty="0"/>
              <a:t> show </a:t>
            </a:r>
            <a:r>
              <a:rPr lang="en-GB" b="1" dirty="0"/>
              <a:t>less consistent</a:t>
            </a:r>
            <a:r>
              <a:rPr lang="en-GB" dirty="0"/>
              <a:t> average shifts (both in direction and magnitude). That’s likely due to skewed data and the fact that </a:t>
            </a:r>
            <a:r>
              <a:rPr lang="en-GB" b="1" dirty="0"/>
              <a:t>metrics </a:t>
            </a:r>
            <a:r>
              <a:rPr lang="en-GB" dirty="0"/>
              <a:t>respond differently to adversarial pressure. The effect of skewed data on labels and sensitive attributes are experimented separately by Beutel et al. and it is found that they can affect the parity and equality metrics separately.</a:t>
            </a:r>
          </a:p>
          <a:p>
            <a:r>
              <a:rPr lang="en-GB" dirty="0"/>
              <a:t>A notable nuance in this plot is </a:t>
            </a:r>
            <a:r>
              <a:rPr lang="en-GB" b="1" dirty="0"/>
              <a:t>age</a:t>
            </a:r>
            <a:r>
              <a:rPr lang="en-GB" dirty="0"/>
              <a:t>: at baseline, </a:t>
            </a:r>
            <a:r>
              <a:rPr lang="en-GB" b="1" dirty="0"/>
              <a:t>disparate impact &gt; 1</a:t>
            </a:r>
            <a:r>
              <a:rPr lang="en-GB" dirty="0"/>
              <a:t>. Recall that DI is the ratio of positive outcomes in sensitive group to non-sensitive group, so the sensitive group value is in the nominator.</a:t>
            </a:r>
          </a:p>
          <a:p>
            <a:r>
              <a:rPr lang="en-GB" dirty="0"/>
              <a:t>Because we initially </a:t>
            </a:r>
            <a:r>
              <a:rPr lang="en-GB" b="1" dirty="0"/>
              <a:t>defined &lt;40 as the sensitive group based on the information from the challenge owner</a:t>
            </a:r>
            <a:r>
              <a:rPr lang="en-GB" dirty="0"/>
              <a:t>, &lt;40 group is in nominator. But DI&gt;1 means on average </a:t>
            </a:r>
            <a:r>
              <a:rPr lang="en-GB" b="1" dirty="0"/>
              <a:t>&lt;40 has a higher positive outcome rate</a:t>
            </a:r>
            <a:r>
              <a:rPr lang="en-GB" dirty="0"/>
              <a:t> than ≥40. </a:t>
            </a:r>
            <a:r>
              <a:rPr lang="en-GB" b="1" dirty="0"/>
              <a:t>This suggests the </a:t>
            </a:r>
            <a:r>
              <a:rPr lang="en-GB" b="1" i="1" dirty="0"/>
              <a:t>actually disadvantaged</a:t>
            </a:r>
            <a:r>
              <a:rPr lang="en-GB" b="1" dirty="0"/>
              <a:t> group may be ≥40</a:t>
            </a:r>
            <a:r>
              <a:rPr lang="en-GB" dirty="0"/>
              <a:t>, contrary to the initial assumption from domain input that &lt;40 is more vulnerable. (There’s variation by label, but the </a:t>
            </a:r>
            <a:r>
              <a:rPr lang="en-GB" b="1" dirty="0"/>
              <a:t>average</a:t>
            </a:r>
            <a:r>
              <a:rPr lang="en-GB" dirty="0"/>
              <a:t> points that way.)</a:t>
            </a:r>
          </a:p>
          <a:p>
            <a:r>
              <a:rPr lang="en-GB" dirty="0"/>
              <a:t>Taken together, this underscores how </a:t>
            </a:r>
            <a:r>
              <a:rPr lang="en-GB" b="1" dirty="0"/>
              <a:t>multi-label, multi-attribute</a:t>
            </a:r>
            <a:r>
              <a:rPr lang="en-GB" dirty="0"/>
              <a:t> fairness assessment is tricky: averaging can </a:t>
            </a:r>
            <a:r>
              <a:rPr lang="en-GB" b="1" dirty="0"/>
              <a:t>mask label-specific effects</a:t>
            </a:r>
            <a:r>
              <a:rPr lang="en-GB" dirty="0"/>
              <a:t>, and </a:t>
            </a:r>
            <a:r>
              <a:rPr lang="en-GB" b="1" dirty="0"/>
              <a:t>group definitions matter, </a:t>
            </a:r>
            <a:r>
              <a:rPr lang="en-GB" dirty="0"/>
              <a:t>specially when there are no importances assigned as weights, and averaging the impact can hide the individual impacts on labels, metrics and sensitive groups.”</a:t>
            </a:r>
          </a:p>
          <a:p>
            <a:r>
              <a:rPr lang="en-GB" sz="1200" i="1" kern="1200" dirty="0">
                <a:solidFill>
                  <a:schemeClr val="tx1"/>
                </a:solidFill>
                <a:effectLst/>
                <a:latin typeface="+mn-lt"/>
                <a:ea typeface="+mn-ea"/>
                <a:cs typeface="+mn-cs"/>
              </a:rPr>
              <a:t>Transition:</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“Let’s examine the trade-offs with model accuracy.”</a:t>
            </a:r>
          </a:p>
          <a:p>
            <a:endParaRPr lang="en-US" dirty="0"/>
          </a:p>
        </p:txBody>
      </p:sp>
      <p:sp>
        <p:nvSpPr>
          <p:cNvPr id="4" name="Slide Number Placeholder 3"/>
          <p:cNvSpPr>
            <a:spLocks noGrp="1"/>
          </p:cNvSpPr>
          <p:nvPr>
            <p:ph type="sldNum" sz="quarter" idx="5"/>
          </p:nvPr>
        </p:nvSpPr>
        <p:spPr/>
        <p:txBody>
          <a:bodyPr/>
          <a:lstStyle/>
          <a:p>
            <a:fld id="{68916F7E-FAEC-4AA6-B32F-D76D4776AAA2}" type="slidenum">
              <a:rPr lang="en-GB" smtClean="0"/>
              <a:t>34</a:t>
            </a:fld>
            <a:endParaRPr lang="en-GB"/>
          </a:p>
        </p:txBody>
      </p:sp>
    </p:spTree>
    <p:extLst>
      <p:ext uri="{BB962C8B-B14F-4D97-AF65-F5344CB8AC3E}">
        <p14:creationId xmlns:p14="http://schemas.microsoft.com/office/powerpoint/2010/main" val="3150107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GB" sz="1200" i="1" kern="1200" dirty="0">
                <a:solidFill>
                  <a:schemeClr val="tx1"/>
                </a:solidFill>
                <a:effectLst/>
                <a:latin typeface="+mn-lt"/>
                <a:ea typeface="+mn-ea"/>
                <a:cs typeface="+mn-cs"/>
              </a:rPr>
              <a:t>Narrative:</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“We tested different </a:t>
            </a:r>
            <a:r>
              <a:rPr lang="en-GB" sz="1200" kern="1200" dirty="0" err="1">
                <a:solidFill>
                  <a:schemeClr val="tx1"/>
                </a:solidFill>
                <a:effectLst/>
                <a:latin typeface="+mn-lt"/>
                <a:ea typeface="+mn-ea"/>
                <a:cs typeface="+mn-cs"/>
              </a:rPr>
              <a:t>λ</a:t>
            </a:r>
            <a:r>
              <a:rPr lang="en-GB" sz="1200" kern="1200" dirty="0">
                <a:solidFill>
                  <a:schemeClr val="tx1"/>
                </a:solidFill>
                <a:effectLst/>
                <a:latin typeface="+mn-lt"/>
                <a:ea typeface="+mn-ea"/>
                <a:cs typeface="+mn-cs"/>
              </a:rPr>
              <a:t> values. At </a:t>
            </a:r>
            <a:r>
              <a:rPr lang="en-GB" sz="1200" kern="1200" dirty="0" err="1">
                <a:solidFill>
                  <a:schemeClr val="tx1"/>
                </a:solidFill>
                <a:effectLst/>
                <a:latin typeface="+mn-lt"/>
                <a:ea typeface="+mn-ea"/>
                <a:cs typeface="+mn-cs"/>
              </a:rPr>
              <a:t>λ</a:t>
            </a:r>
            <a:r>
              <a:rPr lang="en-GB" sz="1200" kern="1200" dirty="0">
                <a:solidFill>
                  <a:schemeClr val="tx1"/>
                </a:solidFill>
                <a:effectLst/>
                <a:latin typeface="+mn-lt"/>
                <a:ea typeface="+mn-ea"/>
                <a:cs typeface="+mn-cs"/>
              </a:rPr>
              <a:t>=0.0001, there was slight fairness improvement with minimal accuracy loss. At </a:t>
            </a:r>
            <a:r>
              <a:rPr lang="en-GB" sz="1200" kern="1200" dirty="0" err="1">
                <a:solidFill>
                  <a:schemeClr val="tx1"/>
                </a:solidFill>
                <a:effectLst/>
                <a:latin typeface="+mn-lt"/>
                <a:ea typeface="+mn-ea"/>
                <a:cs typeface="+mn-cs"/>
              </a:rPr>
              <a:t>λ</a:t>
            </a:r>
            <a:r>
              <a:rPr lang="en-GB" sz="1200" kern="1200" dirty="0">
                <a:solidFill>
                  <a:schemeClr val="tx1"/>
                </a:solidFill>
                <a:effectLst/>
                <a:latin typeface="+mn-lt"/>
                <a:ea typeface="+mn-ea"/>
                <a:cs typeface="+mn-cs"/>
              </a:rPr>
              <a:t>=0.0002, we found the optimal balance, significant fairness gains with acceptable accuracy loss. At </a:t>
            </a:r>
            <a:r>
              <a:rPr lang="en-GB" sz="1200" kern="1200" dirty="0" err="1">
                <a:solidFill>
                  <a:schemeClr val="tx1"/>
                </a:solidFill>
                <a:effectLst/>
                <a:latin typeface="+mn-lt"/>
                <a:ea typeface="+mn-ea"/>
                <a:cs typeface="+mn-cs"/>
              </a:rPr>
              <a:t>λ</a:t>
            </a:r>
            <a:r>
              <a:rPr lang="en-GB" sz="1200" kern="1200" dirty="0">
                <a:solidFill>
                  <a:schemeClr val="tx1"/>
                </a:solidFill>
                <a:effectLst/>
                <a:latin typeface="+mn-lt"/>
                <a:ea typeface="+mn-ea"/>
                <a:cs typeface="+mn-cs"/>
              </a:rPr>
              <a:t>=0.001, fairness improved further but accuracy dropped substantially. Similar patterns held across gender, age, and ethnicity.”</a:t>
            </a:r>
          </a:p>
          <a:p>
            <a:pPr rtl="0" fontAlgn="ctr"/>
            <a:r>
              <a:rPr lang="en-GB" sz="1200" i="1" kern="1200" dirty="0">
                <a:solidFill>
                  <a:schemeClr val="tx1"/>
                </a:solidFill>
                <a:effectLst/>
                <a:latin typeface="+mn-lt"/>
                <a:ea typeface="+mn-ea"/>
                <a:cs typeface="+mn-cs"/>
              </a:rPr>
              <a:t>Transition:</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“This shows the practical balancing act in fairness optimization.”</a:t>
            </a:r>
          </a:p>
          <a:p>
            <a:endParaRPr lang="en-US" dirty="0"/>
          </a:p>
        </p:txBody>
      </p:sp>
      <p:sp>
        <p:nvSpPr>
          <p:cNvPr id="4" name="Slide Number Placeholder 3"/>
          <p:cNvSpPr>
            <a:spLocks noGrp="1"/>
          </p:cNvSpPr>
          <p:nvPr>
            <p:ph type="sldNum" sz="quarter" idx="5"/>
          </p:nvPr>
        </p:nvSpPr>
        <p:spPr/>
        <p:txBody>
          <a:bodyPr/>
          <a:lstStyle/>
          <a:p>
            <a:fld id="{68916F7E-FAEC-4AA6-B32F-D76D4776AAA2}" type="slidenum">
              <a:rPr lang="en-GB" smtClean="0"/>
              <a:t>35</a:t>
            </a:fld>
            <a:endParaRPr lang="en-GB"/>
          </a:p>
        </p:txBody>
      </p:sp>
    </p:spTree>
    <p:extLst>
      <p:ext uri="{BB962C8B-B14F-4D97-AF65-F5344CB8AC3E}">
        <p14:creationId xmlns:p14="http://schemas.microsoft.com/office/powerpoint/2010/main" val="34000970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Narrative:</a:t>
            </a:r>
            <a:br>
              <a:rPr lang="en-GB" dirty="0"/>
            </a:br>
            <a:r>
              <a:rPr lang="en-GB" dirty="0"/>
              <a:t>“This slide summarizes the trade-offs we observed when adjusting the </a:t>
            </a:r>
            <a:r>
              <a:rPr lang="el-GR" dirty="0"/>
              <a:t>λ </a:t>
            </a:r>
            <a:r>
              <a:rPr lang="en-GB" dirty="0"/>
              <a:t>parameter in adversarial debiasing.</a:t>
            </a:r>
          </a:p>
          <a:p>
            <a:r>
              <a:rPr lang="en-GB" dirty="0"/>
              <a:t>First, we saw </a:t>
            </a:r>
            <a:r>
              <a:rPr lang="en-GB" b="1" dirty="0"/>
              <a:t>recall improvement</a:t>
            </a:r>
            <a:r>
              <a:rPr lang="en-GB" dirty="0"/>
              <a:t>: as </a:t>
            </a:r>
            <a:r>
              <a:rPr lang="el-GR" dirty="0"/>
              <a:t>λ </a:t>
            </a:r>
            <a:r>
              <a:rPr lang="en-GB" dirty="0"/>
              <a:t>increased, the model became more inclusive, correctly identifying more positive cases across groups.</a:t>
            </a:r>
          </a:p>
          <a:p>
            <a:r>
              <a:rPr lang="en-GB" dirty="0"/>
              <a:t>But there was a </a:t>
            </a:r>
            <a:r>
              <a:rPr lang="en-GB" b="1" dirty="0"/>
              <a:t>precision trade-off</a:t>
            </a:r>
            <a:r>
              <a:rPr lang="en-GB" dirty="0"/>
              <a:t>: the same higher </a:t>
            </a:r>
            <a:r>
              <a:rPr lang="el-GR" dirty="0"/>
              <a:t>λ </a:t>
            </a:r>
            <a:r>
              <a:rPr lang="en-GB" dirty="0"/>
              <a:t>values led to more false positives. In other words, fairness gains came with some performance cost.</a:t>
            </a:r>
          </a:p>
          <a:p>
            <a:r>
              <a:rPr lang="en-GB" dirty="0"/>
              <a:t>The key is finding a </a:t>
            </a:r>
            <a:r>
              <a:rPr lang="en-GB" b="1" dirty="0"/>
              <a:t>sweet spot:</a:t>
            </a:r>
            <a:r>
              <a:rPr lang="en-GB" dirty="0"/>
              <a:t> a </a:t>
            </a:r>
            <a:r>
              <a:rPr lang="el-GR" dirty="0"/>
              <a:t>λ </a:t>
            </a:r>
            <a:r>
              <a:rPr lang="en-GB" dirty="0"/>
              <a:t>value that balances fairness with predictive performance. In our experiments, this balance was achievable at moderate </a:t>
            </a:r>
            <a:r>
              <a:rPr lang="el-GR" dirty="0"/>
              <a:t>λ </a:t>
            </a:r>
            <a:r>
              <a:rPr lang="en-GB" dirty="0"/>
              <a:t>settings.</a:t>
            </a:r>
          </a:p>
          <a:p>
            <a:r>
              <a:rPr lang="en-GB" dirty="0"/>
              <a:t>Importantly, these patterns weren’t limited to one attribute. We saw </a:t>
            </a:r>
            <a:r>
              <a:rPr lang="en-GB" b="1" dirty="0"/>
              <a:t>consistent results across gender, age, and ethnicity</a:t>
            </a:r>
            <a:r>
              <a:rPr lang="en-GB" dirty="0"/>
              <a:t>, which gives confidence in the generalizability of this approach.”</a:t>
            </a:r>
          </a:p>
          <a:p>
            <a:r>
              <a:rPr lang="en-GB" i="1" dirty="0"/>
              <a:t>Transition:</a:t>
            </a:r>
            <a:br>
              <a:rPr lang="en-GB" dirty="0"/>
            </a:br>
            <a:r>
              <a:rPr lang="en-GB" dirty="0"/>
              <a:t>“So, while adversarial debiasing doesn’t remove trade-offs, it gives us a </a:t>
            </a:r>
            <a:r>
              <a:rPr lang="en-GB" dirty="0" err="1"/>
              <a:t>tunable</a:t>
            </a:r>
            <a:r>
              <a:rPr lang="en-GB" dirty="0"/>
              <a:t> way to manage them. With the mitigation explored, let’s move into the conclusions and future work.”</a:t>
            </a:r>
          </a:p>
          <a:p>
            <a:endParaRPr lang="en-US" dirty="0"/>
          </a:p>
        </p:txBody>
      </p:sp>
      <p:sp>
        <p:nvSpPr>
          <p:cNvPr id="4" name="Slide Number Placeholder 3"/>
          <p:cNvSpPr>
            <a:spLocks noGrp="1"/>
          </p:cNvSpPr>
          <p:nvPr>
            <p:ph type="sldNum" sz="quarter" idx="5"/>
          </p:nvPr>
        </p:nvSpPr>
        <p:spPr/>
        <p:txBody>
          <a:bodyPr/>
          <a:lstStyle/>
          <a:p>
            <a:fld id="{68916F7E-FAEC-4AA6-B32F-D76D4776AAA2}" type="slidenum">
              <a:rPr lang="en-GB" smtClean="0"/>
              <a:t>36</a:t>
            </a:fld>
            <a:endParaRPr lang="en-GB"/>
          </a:p>
        </p:txBody>
      </p:sp>
    </p:spTree>
    <p:extLst>
      <p:ext uri="{BB962C8B-B14F-4D97-AF65-F5344CB8AC3E}">
        <p14:creationId xmlns:p14="http://schemas.microsoft.com/office/powerpoint/2010/main" val="19268991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Narrative:</a:t>
            </a:r>
            <a:br>
              <a:rPr lang="en-GB" dirty="0"/>
            </a:br>
            <a:r>
              <a:rPr lang="en-GB" dirty="0"/>
              <a:t>“Let me summarize the main findings from this study.</a:t>
            </a:r>
          </a:p>
          <a:p>
            <a:r>
              <a:rPr lang="en-GB" dirty="0"/>
              <a:t>First, </a:t>
            </a:r>
            <a:r>
              <a:rPr lang="en-GB" b="1" dirty="0"/>
              <a:t>intersectional multi-label fairness presents unique challenges</a:t>
            </a:r>
            <a:r>
              <a:rPr lang="en-GB" dirty="0"/>
              <a:t>. We saw that fairness is not just about single attributes like gender or age, but also about their combinations, and across multiple prediction labels. This complexity makes both measurement and mitigation harder. </a:t>
            </a:r>
            <a:r>
              <a:rPr lang="en-GB" sz="1200" kern="1200" dirty="0">
                <a:solidFill>
                  <a:schemeClr val="tx1"/>
                </a:solidFill>
                <a:effectLst/>
                <a:latin typeface="+mn-lt"/>
                <a:ea typeface="+mn-ea"/>
                <a:cs typeface="+mn-cs"/>
              </a:rPr>
              <a:t>The analysis revealed significant disparities in how different demographic groups fare across various</a:t>
            </a:r>
          </a:p>
          <a:p>
            <a:r>
              <a:rPr lang="en-GB" sz="1200" kern="1200" dirty="0">
                <a:solidFill>
                  <a:schemeClr val="tx1"/>
                </a:solidFill>
                <a:effectLst/>
                <a:latin typeface="+mn-lt"/>
                <a:ea typeface="+mn-ea"/>
                <a:cs typeface="+mn-cs"/>
              </a:rPr>
              <a:t>industries. Some groups may dominate in one industry in terms of transaction amount while being less active in others.</a:t>
            </a:r>
            <a:endParaRPr lang="en-GB" dirty="0"/>
          </a:p>
          <a:p>
            <a:r>
              <a:rPr lang="en-GB" dirty="0"/>
              <a:t>Second, </a:t>
            </a:r>
            <a:r>
              <a:rPr lang="en-GB" b="1" dirty="0"/>
              <a:t>excluding sensitive attributes is insufficient</a:t>
            </a:r>
            <a:r>
              <a:rPr lang="en-GB" dirty="0"/>
              <a:t>. Even when demographic data isn’t used, non-sensitive features leak enough information to reproduce bias. So fairness-through-unawareness doesn’t solve the problem.</a:t>
            </a:r>
          </a:p>
          <a:p>
            <a:r>
              <a:rPr lang="en-GB" dirty="0"/>
              <a:t>And third, </a:t>
            </a:r>
            <a:r>
              <a:rPr lang="en-GB" b="1" dirty="0"/>
              <a:t>adversarial methods show promise for bias mitigation in financial transaction modelling</a:t>
            </a:r>
            <a:r>
              <a:rPr lang="en-GB" dirty="0"/>
              <a:t>. We saw meaningful fairness gains without completely sacrificing accuracy. This shows adversarial approaches can be a viable tool in practice.”</a:t>
            </a:r>
          </a:p>
          <a:p>
            <a:r>
              <a:rPr lang="en-GB" i="1" dirty="0"/>
              <a:t>Transition:</a:t>
            </a:r>
            <a:br>
              <a:rPr lang="en-GB" dirty="0"/>
            </a:br>
            <a:r>
              <a:rPr lang="en-GB" dirty="0"/>
              <a:t>“With those findings in mind, let’s look at our recommendations for how to move forward.”</a:t>
            </a:r>
          </a:p>
          <a:p>
            <a:endParaRPr lang="en-US" dirty="0"/>
          </a:p>
        </p:txBody>
      </p:sp>
      <p:sp>
        <p:nvSpPr>
          <p:cNvPr id="4" name="Slide Number Placeholder 3"/>
          <p:cNvSpPr>
            <a:spLocks noGrp="1"/>
          </p:cNvSpPr>
          <p:nvPr>
            <p:ph type="sldNum" sz="quarter" idx="5"/>
          </p:nvPr>
        </p:nvSpPr>
        <p:spPr/>
        <p:txBody>
          <a:bodyPr/>
          <a:lstStyle/>
          <a:p>
            <a:fld id="{68916F7E-FAEC-4AA6-B32F-D76D4776AAA2}" type="slidenum">
              <a:rPr lang="en-GB" smtClean="0"/>
              <a:t>38</a:t>
            </a:fld>
            <a:endParaRPr lang="en-GB"/>
          </a:p>
        </p:txBody>
      </p:sp>
    </p:spTree>
    <p:extLst>
      <p:ext uri="{BB962C8B-B14F-4D97-AF65-F5344CB8AC3E}">
        <p14:creationId xmlns:p14="http://schemas.microsoft.com/office/powerpoint/2010/main" val="36691693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Narrative</a:t>
            </a:r>
            <a:r>
              <a:rPr lang="en-GB" i="1" dirty="0"/>
              <a:t>:</a:t>
            </a:r>
            <a:br>
              <a:rPr lang="en-GB" dirty="0"/>
            </a:br>
            <a:r>
              <a:rPr lang="en-GB" dirty="0"/>
              <a:t>“Based on what we’ve seen, our first recommendation is to </a:t>
            </a:r>
            <a:r>
              <a:rPr lang="en-GB" b="1" dirty="0"/>
              <a:t>identify which fairness concept is most relevant for the specific financial case</a:t>
            </a:r>
            <a:r>
              <a:rPr lang="en-GB" dirty="0"/>
              <a:t>. Fairness has many definitions, and the right one depends on the context. </a:t>
            </a:r>
          </a:p>
          <a:p>
            <a:r>
              <a:rPr lang="en-GB" dirty="0"/>
              <a:t>Second, once the fairness concept is chosen, we recommend </a:t>
            </a:r>
            <a:r>
              <a:rPr lang="en-GB" b="1" dirty="0"/>
              <a:t>selecting metrics that align with both business objectives and ethical goals</a:t>
            </a:r>
            <a:r>
              <a:rPr lang="en-GB" dirty="0"/>
              <a:t>, and making deliberate choices about how to balance them. This means working with stakeholders to decide on the relative importance of sensitive attributes, industry labels, and fairness metrics. Mathematically, this can be thought of as assigning weights across these dimensions, but practically, it’s about making decisions that reflect business priorities.</a:t>
            </a:r>
          </a:p>
          <a:p>
            <a:r>
              <a:rPr lang="en-GB" dirty="0"/>
              <a:t>Third, organizations need to </a:t>
            </a:r>
            <a:r>
              <a:rPr lang="en-GB" b="1" dirty="0"/>
              <a:t>decide how much performance degradation is acceptable in order to optimize fairness</a:t>
            </a:r>
            <a:r>
              <a:rPr lang="en-GB" dirty="0"/>
              <a:t>. Fairness improvements often come at some cost to accuracy, so setting these thresholds up front is important. We recommend iterating on </a:t>
            </a:r>
            <a:r>
              <a:rPr lang="el-GR" dirty="0"/>
              <a:t>λ </a:t>
            </a:r>
            <a:r>
              <a:rPr lang="en-GB" dirty="0"/>
              <a:t>and architecture to find the sweet spot that balances fairness with performance.”</a:t>
            </a:r>
          </a:p>
          <a:p>
            <a:pPr rtl="0" fontAlgn="ctr"/>
            <a:r>
              <a:rPr lang="en-GB" sz="1200" i="1" kern="1200" dirty="0">
                <a:solidFill>
                  <a:schemeClr val="tx1"/>
                </a:solidFill>
                <a:effectLst/>
                <a:latin typeface="+mn-lt"/>
                <a:ea typeface="+mn-ea"/>
                <a:cs typeface="+mn-cs"/>
              </a:rPr>
              <a:t>Transition:</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“Finally, let’s look at future work.”</a:t>
            </a:r>
          </a:p>
          <a:p>
            <a:endParaRPr lang="en-US" dirty="0"/>
          </a:p>
        </p:txBody>
      </p:sp>
      <p:sp>
        <p:nvSpPr>
          <p:cNvPr id="4" name="Slide Number Placeholder 3"/>
          <p:cNvSpPr>
            <a:spLocks noGrp="1"/>
          </p:cNvSpPr>
          <p:nvPr>
            <p:ph type="sldNum" sz="quarter" idx="5"/>
          </p:nvPr>
        </p:nvSpPr>
        <p:spPr/>
        <p:txBody>
          <a:bodyPr/>
          <a:lstStyle/>
          <a:p>
            <a:fld id="{68916F7E-FAEC-4AA6-B32F-D76D4776AAA2}" type="slidenum">
              <a:rPr lang="en-GB" smtClean="0"/>
              <a:t>39</a:t>
            </a:fld>
            <a:endParaRPr lang="en-GB"/>
          </a:p>
        </p:txBody>
      </p:sp>
    </p:spTree>
    <p:extLst>
      <p:ext uri="{BB962C8B-B14F-4D97-AF65-F5344CB8AC3E}">
        <p14:creationId xmlns:p14="http://schemas.microsoft.com/office/powerpoint/2010/main" val="2145659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Narrative:</a:t>
            </a:r>
            <a:br>
              <a:rPr lang="en-GB" dirty="0"/>
            </a:br>
            <a:r>
              <a:rPr lang="en-GB" dirty="0"/>
              <a:t>“Looking ahead, we see four main priorities for future work.</a:t>
            </a:r>
          </a:p>
          <a:p>
            <a:r>
              <a:rPr lang="en-GB" dirty="0"/>
              <a:t>First, </a:t>
            </a:r>
            <a:r>
              <a:rPr lang="en-GB" b="1" dirty="0"/>
              <a:t>real-world validation, </a:t>
            </a:r>
            <a:r>
              <a:rPr lang="en-GB" dirty="0"/>
              <a:t>our findings need to be tested on actual customer data, since synthetic data, while useful, can only take us so far.</a:t>
            </a:r>
          </a:p>
          <a:p>
            <a:r>
              <a:rPr lang="en-GB" dirty="0"/>
              <a:t>Second, </a:t>
            </a:r>
            <a:r>
              <a:rPr lang="en-GB" b="1" dirty="0"/>
              <a:t>expanded sensitive attribute analysis </a:t>
            </a:r>
            <a:r>
              <a:rPr lang="en-GB" dirty="0"/>
              <a:t>beyond gender, age, and ethnicity, fairness may need to consider additional dimensions such as socioeconomic status or geography, depending on context and regulation.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Third, </a:t>
            </a:r>
            <a:r>
              <a:rPr lang="en-GB" b="1" dirty="0"/>
              <a:t>there is need for </a:t>
            </a:r>
            <a:r>
              <a:rPr lang="en-GB" sz="1200" b="0" dirty="0">
                <a:latin typeface="+mn-lt"/>
              </a:rPr>
              <a:t>further experiments </a:t>
            </a:r>
            <a:r>
              <a:rPr lang="en-GB" sz="1200" dirty="0">
                <a:latin typeface="+mn-lt"/>
                <a:ea typeface="Calibri"/>
              </a:rPr>
              <a:t>for finding methods to mitigate bias in a stable way for multi-label intersectional ML setting. Although adversarial debiasing shows promising results, its success depends on finding the correct hyperparameter. </a:t>
            </a:r>
            <a:endParaRPr lang="en-GB" dirty="0"/>
          </a:p>
          <a:p>
            <a:r>
              <a:rPr lang="en-GB" dirty="0"/>
              <a:t>And finally, </a:t>
            </a:r>
            <a:r>
              <a:rPr lang="en-GB" b="1" dirty="0"/>
              <a:t>industry-specific fairness standards development, </a:t>
            </a:r>
            <a:r>
              <a:rPr lang="en-GB" dirty="0"/>
              <a:t>setting clear guidelines for what fairness means for different industries will help practitioners and regulators align, and ensure fairness is applied consistently across the sector.”</a:t>
            </a:r>
          </a:p>
          <a:p>
            <a:r>
              <a:rPr lang="en-GB" i="1" dirty="0"/>
              <a:t>Transition / Close:</a:t>
            </a:r>
            <a:br>
              <a:rPr lang="en-GB" dirty="0"/>
            </a:br>
            <a:r>
              <a:rPr lang="en-GB" dirty="0"/>
              <a:t>“Together, these steps move us from validating in practice, to expanding scope, to innovating technically, and finally to shaping industry standards, making fairness both feasible and scalable. That concludes the presentation, and I’m happy to take your questions.”</a:t>
            </a:r>
          </a:p>
        </p:txBody>
      </p:sp>
      <p:sp>
        <p:nvSpPr>
          <p:cNvPr id="4" name="Slide Number Placeholder 3"/>
          <p:cNvSpPr>
            <a:spLocks noGrp="1"/>
          </p:cNvSpPr>
          <p:nvPr>
            <p:ph type="sldNum" sz="quarter" idx="5"/>
          </p:nvPr>
        </p:nvSpPr>
        <p:spPr/>
        <p:txBody>
          <a:bodyPr/>
          <a:lstStyle/>
          <a:p>
            <a:fld id="{68916F7E-FAEC-4AA6-B32F-D76D4776AAA2}" type="slidenum">
              <a:rPr lang="en-GB" smtClean="0"/>
              <a:t>40</a:t>
            </a:fld>
            <a:endParaRPr lang="en-GB"/>
          </a:p>
        </p:txBody>
      </p:sp>
    </p:spTree>
    <p:extLst>
      <p:ext uri="{BB962C8B-B14F-4D97-AF65-F5344CB8AC3E}">
        <p14:creationId xmlns:p14="http://schemas.microsoft.com/office/powerpoint/2010/main" val="4129842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GB" sz="1200" i="1" kern="1200" dirty="0">
                <a:solidFill>
                  <a:schemeClr val="tx1"/>
                </a:solidFill>
                <a:effectLst/>
                <a:latin typeface="+mn-lt"/>
                <a:ea typeface="+mn-ea"/>
                <a:cs typeface="+mn-cs"/>
              </a:rPr>
              <a:t>Narrative:</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key question was: how can we define, measure, and mitigate bias when fairness must be achieved across multiple demographic dimensions and multiple prediction tasks at the same time? Mastercard’s predictive models handle multiple outputs, will a customer spend in a given industry, and multiple groups, age, gender, ethnicity. Ensuring fairness across this complexity is non-trivial.”</a:t>
            </a:r>
          </a:p>
          <a:p>
            <a:pPr rtl="0" fontAlgn="ctr"/>
            <a:r>
              <a:rPr lang="en-GB" sz="1200" i="1" kern="1200" dirty="0">
                <a:solidFill>
                  <a:schemeClr val="tx1"/>
                </a:solidFill>
                <a:effectLst/>
                <a:latin typeface="+mn-lt"/>
                <a:ea typeface="+mn-ea"/>
                <a:cs typeface="+mn-cs"/>
              </a:rPr>
              <a:t>Transition:</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“To understand this better, we need to review the data we worked with.”</a:t>
            </a:r>
          </a:p>
        </p:txBody>
      </p:sp>
      <p:sp>
        <p:nvSpPr>
          <p:cNvPr id="4" name="Slide Number Placeholder 3"/>
          <p:cNvSpPr>
            <a:spLocks noGrp="1"/>
          </p:cNvSpPr>
          <p:nvPr>
            <p:ph type="sldNum" sz="quarter" idx="5"/>
          </p:nvPr>
        </p:nvSpPr>
        <p:spPr/>
        <p:txBody>
          <a:bodyPr/>
          <a:lstStyle/>
          <a:p>
            <a:fld id="{68916F7E-FAEC-4AA6-B32F-D76D4776AAA2}" type="slidenum">
              <a:rPr lang="en-GB"/>
              <a:t>5</a:t>
            </a:fld>
            <a:endParaRPr lang="en-GB"/>
          </a:p>
        </p:txBody>
      </p:sp>
    </p:spTree>
    <p:extLst>
      <p:ext uri="{BB962C8B-B14F-4D97-AF65-F5344CB8AC3E}">
        <p14:creationId xmlns:p14="http://schemas.microsoft.com/office/powerpoint/2010/main" val="3400252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GB" sz="1200" i="1" kern="1200" dirty="0">
                <a:solidFill>
                  <a:schemeClr val="tx1"/>
                </a:solidFill>
                <a:effectLst/>
                <a:latin typeface="+mn-lt"/>
                <a:ea typeface="+mn-ea"/>
                <a:cs typeface="+mn-cs"/>
              </a:rPr>
              <a:t>Narrative:</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“We worked with 1 million synthetic customer records covering 12 months of transaction history. Each record had 20 features, 9 binary output labels, and 3 sensitive attributes: gender, age, and ethnicity.</a:t>
            </a:r>
          </a:p>
          <a:p>
            <a:pPr rtl="0" fontAlgn="ctr"/>
            <a:r>
              <a:rPr lang="en-GB" sz="1200" kern="1200" dirty="0">
                <a:solidFill>
                  <a:schemeClr val="tx1"/>
                </a:solidFill>
                <a:effectLst/>
                <a:latin typeface="+mn-lt"/>
                <a:ea typeface="+mn-ea"/>
                <a:cs typeface="+mn-cs"/>
              </a:rPr>
              <a:t>The challenge owner told us that the disadvantageous groups in each sensitive attribute are female, &lt;40, and non-white ethnicity categories. Importantly, this is synthetic data, no real customer data were used, but it mimics key patterns. This synthetic nature both helps with privacy and introduces challenges for fairness assessment.”</a:t>
            </a:r>
          </a:p>
          <a:p>
            <a:pPr rtl="0" fontAlgn="ctr"/>
            <a:r>
              <a:rPr lang="en-GB" sz="1200" i="1" kern="1200" dirty="0">
                <a:solidFill>
                  <a:schemeClr val="tx1"/>
                </a:solidFill>
                <a:effectLst/>
                <a:latin typeface="+mn-lt"/>
                <a:ea typeface="+mn-ea"/>
                <a:cs typeface="+mn-cs"/>
              </a:rPr>
              <a:t>Transition:</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“With the challenge and dataset in mind, let’s turn to fairness and bias more broadly.”</a:t>
            </a:r>
          </a:p>
          <a:p>
            <a:endParaRPr lang="en-US" dirty="0"/>
          </a:p>
        </p:txBody>
      </p:sp>
      <p:sp>
        <p:nvSpPr>
          <p:cNvPr id="4" name="Slide Number Placeholder 3"/>
          <p:cNvSpPr>
            <a:spLocks noGrp="1"/>
          </p:cNvSpPr>
          <p:nvPr>
            <p:ph type="sldNum" sz="quarter" idx="5"/>
          </p:nvPr>
        </p:nvSpPr>
        <p:spPr/>
        <p:txBody>
          <a:bodyPr/>
          <a:lstStyle/>
          <a:p>
            <a:fld id="{68916F7E-FAEC-4AA6-B32F-D76D4776AAA2}" type="slidenum">
              <a:rPr lang="en-GB" smtClean="0"/>
              <a:t>6</a:t>
            </a:fld>
            <a:endParaRPr lang="en-GB"/>
          </a:p>
        </p:txBody>
      </p:sp>
    </p:spTree>
    <p:extLst>
      <p:ext uri="{BB962C8B-B14F-4D97-AF65-F5344CB8AC3E}">
        <p14:creationId xmlns:p14="http://schemas.microsoft.com/office/powerpoint/2010/main" val="916941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GB" sz="1200" i="1" kern="1200" dirty="0">
                <a:solidFill>
                  <a:schemeClr val="tx1"/>
                </a:solidFill>
                <a:effectLst/>
                <a:latin typeface="+mn-lt"/>
                <a:ea typeface="+mn-ea"/>
                <a:cs typeface="+mn-cs"/>
              </a:rPr>
              <a:t>Narrative:</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“In machine learning, fairness means ensuring that predictions do not systematically disadvantage one group or individual over another, unless differences are truly justified. Importantly, fairness definitions are context-dependent, there is no universal definition. What fairness means in hiring differs from what it means in financial transactions.”</a:t>
            </a:r>
          </a:p>
          <a:p>
            <a:pPr rtl="0" fontAlgn="ctr"/>
            <a:r>
              <a:rPr lang="en-GB" sz="1200" i="1" kern="1200" dirty="0">
                <a:solidFill>
                  <a:schemeClr val="tx1"/>
                </a:solidFill>
                <a:effectLst/>
                <a:latin typeface="+mn-lt"/>
                <a:ea typeface="+mn-ea"/>
                <a:cs typeface="+mn-cs"/>
              </a:rPr>
              <a:t>Transition:</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“So why is fairness especially critical in our use case?”</a:t>
            </a:r>
          </a:p>
          <a:p>
            <a:endParaRPr lang="en-US" dirty="0"/>
          </a:p>
        </p:txBody>
      </p:sp>
      <p:sp>
        <p:nvSpPr>
          <p:cNvPr id="4" name="Slide Number Placeholder 3"/>
          <p:cNvSpPr>
            <a:spLocks noGrp="1"/>
          </p:cNvSpPr>
          <p:nvPr>
            <p:ph type="sldNum" sz="quarter" idx="5"/>
          </p:nvPr>
        </p:nvSpPr>
        <p:spPr/>
        <p:txBody>
          <a:bodyPr/>
          <a:lstStyle/>
          <a:p>
            <a:fld id="{68916F7E-FAEC-4AA6-B32F-D76D4776AAA2}" type="slidenum">
              <a:rPr lang="en-GB" smtClean="0"/>
              <a:t>8</a:t>
            </a:fld>
            <a:endParaRPr lang="en-GB"/>
          </a:p>
        </p:txBody>
      </p:sp>
    </p:spTree>
    <p:extLst>
      <p:ext uri="{BB962C8B-B14F-4D97-AF65-F5344CB8AC3E}">
        <p14:creationId xmlns:p14="http://schemas.microsoft.com/office/powerpoint/2010/main" val="1607741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GB" sz="1200" i="1" kern="1200" dirty="0">
                <a:solidFill>
                  <a:schemeClr val="tx1"/>
                </a:solidFill>
                <a:effectLst/>
                <a:latin typeface="+mn-lt"/>
                <a:ea typeface="+mn-ea"/>
                <a:cs typeface="+mn-cs"/>
              </a:rPr>
              <a:t>Narrative:</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“For Mastercard, fairness is both a business and an ethical imperative. Fair models can unlock new customer segments, strengthen loyalty, and hedge against regulatory risks. Unfair models, on the other hand, may exclude some groups from receiving offers or simply deliver poorer predictions for them. That undermines customer trust and </a:t>
            </a:r>
            <a:r>
              <a:rPr lang="en-GB" dirty="0"/>
              <a:t>brand value</a:t>
            </a:r>
            <a:r>
              <a:rPr lang="en-GB" sz="1200" kern="1200" dirty="0">
                <a:solidFill>
                  <a:schemeClr val="tx1"/>
                </a:solidFill>
                <a:effectLst/>
                <a:latin typeface="+mn-lt"/>
                <a:ea typeface="+mn-ea"/>
                <a:cs typeface="+mn-cs"/>
              </a:rPr>
              <a:t>.”</a:t>
            </a:r>
          </a:p>
          <a:p>
            <a:pPr rtl="0" fontAlgn="ctr"/>
            <a:r>
              <a:rPr lang="en-GB" sz="1200" i="1" kern="1200" dirty="0">
                <a:solidFill>
                  <a:schemeClr val="tx1"/>
                </a:solidFill>
                <a:effectLst/>
                <a:latin typeface="+mn-lt"/>
                <a:ea typeface="+mn-ea"/>
                <a:cs typeface="+mn-cs"/>
              </a:rPr>
              <a:t>Transition:</a:t>
            </a:r>
            <a:br>
              <a:rPr lang="en-GB" sz="1200" i="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“This meant we had to be explicit about which fairness definitions we would use.”</a:t>
            </a:r>
          </a:p>
          <a:p>
            <a:endParaRPr lang="en-US" dirty="0"/>
          </a:p>
        </p:txBody>
      </p:sp>
      <p:sp>
        <p:nvSpPr>
          <p:cNvPr id="4" name="Slide Number Placeholder 3"/>
          <p:cNvSpPr>
            <a:spLocks noGrp="1"/>
          </p:cNvSpPr>
          <p:nvPr>
            <p:ph type="sldNum" sz="quarter" idx="5"/>
          </p:nvPr>
        </p:nvSpPr>
        <p:spPr/>
        <p:txBody>
          <a:bodyPr/>
          <a:lstStyle/>
          <a:p>
            <a:fld id="{68916F7E-FAEC-4AA6-B32F-D76D4776AAA2}" type="slidenum">
              <a:rPr lang="en-GB" smtClean="0"/>
              <a:t>9</a:t>
            </a:fld>
            <a:endParaRPr lang="en-GB"/>
          </a:p>
        </p:txBody>
      </p:sp>
    </p:spTree>
    <p:extLst>
      <p:ext uri="{BB962C8B-B14F-4D97-AF65-F5344CB8AC3E}">
        <p14:creationId xmlns:p14="http://schemas.microsoft.com/office/powerpoint/2010/main" val="3135574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Narrative:</a:t>
            </a:r>
            <a:br>
              <a:rPr lang="en-GB" dirty="0"/>
            </a:br>
            <a:r>
              <a:rPr lang="en-GB" dirty="0"/>
              <a:t>“The most common definitions of fairness in ML are in two concrete ways.</a:t>
            </a:r>
            <a:br>
              <a:rPr lang="en-GB" dirty="0"/>
            </a:br>
            <a:r>
              <a:rPr lang="en-GB" dirty="0"/>
              <a:t>First, </a:t>
            </a:r>
            <a:r>
              <a:rPr lang="en-GB" b="1" dirty="0"/>
              <a:t>allocation or access fairness</a:t>
            </a:r>
            <a:r>
              <a:rPr lang="en-GB" dirty="0"/>
              <a:t>: are offers distributed fairly across groups? For example, no group should systematically receive fewer opportunities.</a:t>
            </a:r>
            <a:br>
              <a:rPr lang="en-GB" dirty="0"/>
            </a:br>
            <a:r>
              <a:rPr lang="en-GB" dirty="0"/>
              <a:t>Second, </a:t>
            </a:r>
            <a:r>
              <a:rPr lang="en-GB" b="1" dirty="0"/>
              <a:t>quality-of-service fairness</a:t>
            </a:r>
            <a:r>
              <a:rPr lang="en-GB" dirty="0"/>
              <a:t>: are model predictions equally accurate across groups? In other words, we don’t want some customers to consistently receive lower-quality predictions.</a:t>
            </a:r>
            <a:br>
              <a:rPr lang="en-GB" dirty="0"/>
            </a:br>
            <a:r>
              <a:rPr lang="en-GB" dirty="0"/>
              <a:t>These two definitions framed the fairness objectives in our study.”</a:t>
            </a:r>
          </a:p>
          <a:p>
            <a:r>
              <a:rPr lang="en-GB" i="1" dirty="0"/>
              <a:t>Transition:</a:t>
            </a:r>
            <a:br>
              <a:rPr lang="en-GB" dirty="0"/>
            </a:br>
            <a:r>
              <a:rPr lang="en-GB" dirty="0"/>
              <a:t>“With these definitions in place, let’s look at the methodological challenges that make fairness assessment complicated in our case.”</a:t>
            </a:r>
          </a:p>
          <a:p>
            <a:endParaRPr lang="en-US" dirty="0"/>
          </a:p>
        </p:txBody>
      </p:sp>
      <p:sp>
        <p:nvSpPr>
          <p:cNvPr id="4" name="Slide Number Placeholder 3"/>
          <p:cNvSpPr>
            <a:spLocks noGrp="1"/>
          </p:cNvSpPr>
          <p:nvPr>
            <p:ph type="sldNum" sz="quarter" idx="5"/>
          </p:nvPr>
        </p:nvSpPr>
        <p:spPr/>
        <p:txBody>
          <a:bodyPr/>
          <a:lstStyle/>
          <a:p>
            <a:fld id="{68916F7E-FAEC-4AA6-B32F-D76D4776AAA2}" type="slidenum">
              <a:rPr lang="en-GB" smtClean="0"/>
              <a:t>10</a:t>
            </a:fld>
            <a:endParaRPr lang="en-GB"/>
          </a:p>
        </p:txBody>
      </p:sp>
    </p:spTree>
    <p:extLst>
      <p:ext uri="{BB962C8B-B14F-4D97-AF65-F5344CB8AC3E}">
        <p14:creationId xmlns:p14="http://schemas.microsoft.com/office/powerpoint/2010/main" val="2152589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193CA-DB6C-1E99-887D-F5BE1BA818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10AAD-8AB7-7B2E-68AD-C3B393B60B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F5676A-2CDD-2821-ADD0-0B7943C1A7FD}"/>
              </a:ext>
            </a:extLst>
          </p:cNvPr>
          <p:cNvSpPr>
            <a:spLocks noGrp="1"/>
          </p:cNvSpPr>
          <p:nvPr>
            <p:ph type="body" idx="1"/>
          </p:nvPr>
        </p:nvSpPr>
        <p:spPr/>
        <p:txBody>
          <a:bodyPr/>
          <a:lstStyle/>
          <a:p>
            <a:r>
              <a:rPr lang="en-GB" i="1" dirty="0"/>
              <a:t>Narrative:</a:t>
            </a:r>
            <a:br>
              <a:rPr lang="en-GB" dirty="0"/>
            </a:br>
            <a:r>
              <a:rPr lang="en-GB" dirty="0"/>
              <a:t>“One of the core challenges in assessing fairness in our case is that </a:t>
            </a:r>
            <a:r>
              <a:rPr lang="en-GB" b="1" dirty="0"/>
              <a:t>spending reflects both ability and willingness to spend</a:t>
            </a:r>
            <a:r>
              <a:rPr lang="en-GB" dirty="0"/>
              <a:t>. That makes it hard to separate what belongs to someone’s individual circumstances from what might reflect broader group-level patterns.</a:t>
            </a:r>
          </a:p>
          <a:p>
            <a:r>
              <a:rPr lang="en-GB" dirty="0"/>
              <a:t>This tension shows up clearly when we think about fairness definitions.</a:t>
            </a:r>
            <a:br>
              <a:rPr lang="en-GB" dirty="0"/>
            </a:br>
            <a:r>
              <a:rPr lang="en-GB" dirty="0"/>
              <a:t>• For </a:t>
            </a:r>
            <a:r>
              <a:rPr lang="en-GB" b="1" dirty="0"/>
              <a:t>individual fairness</a:t>
            </a:r>
            <a:r>
              <a:rPr lang="en-GB" dirty="0"/>
              <a:t>, the principle is that similar individuals should receive similar outcomes. But in a high-dimensional space like financial transactions, it’s very hard to define what ‘similar’ actually means.</a:t>
            </a:r>
            <a:br>
              <a:rPr lang="en-GB" dirty="0"/>
            </a:br>
            <a:r>
              <a:rPr lang="en-GB" dirty="0"/>
              <a:t>• For </a:t>
            </a:r>
            <a:r>
              <a:rPr lang="en-GB" b="1" dirty="0"/>
              <a:t>group fairness</a:t>
            </a:r>
            <a:r>
              <a:rPr lang="en-GB" dirty="0"/>
              <a:t>, the principle is statistical parity across demographic groups. The challenge here is deciding which groups to compare, which statistics to focus on, and which trade-offs are acceptable.</a:t>
            </a:r>
          </a:p>
          <a:p>
            <a:r>
              <a:rPr lang="en-GB" dirty="0"/>
              <a:t>For this study, given the data and business context, we ultimately chose to </a:t>
            </a:r>
            <a:r>
              <a:rPr lang="en-GB" b="1" dirty="0"/>
              <a:t>focus on group fairness</a:t>
            </a:r>
            <a:r>
              <a:rPr lang="en-GB" dirty="0"/>
              <a:t> as our main framework. And we’ll revisit the specific challenges tied to group fairness later, when we discuss the fairness metrics and how they were applied in our analysis.”</a:t>
            </a:r>
          </a:p>
          <a:p>
            <a:r>
              <a:rPr lang="en-GB" i="1" dirty="0"/>
              <a:t>Transition:</a:t>
            </a:r>
            <a:br>
              <a:rPr lang="en-GB" dirty="0"/>
            </a:br>
            <a:r>
              <a:rPr lang="en-GB" dirty="0"/>
              <a:t>“These methodological issues are fundamental, and they sit alongside structural challenges, which I’ll cover next.”</a:t>
            </a:r>
          </a:p>
          <a:p>
            <a:endParaRPr lang="en-US" dirty="0"/>
          </a:p>
        </p:txBody>
      </p:sp>
      <p:sp>
        <p:nvSpPr>
          <p:cNvPr id="4" name="Slide Number Placeholder 3">
            <a:extLst>
              <a:ext uri="{FF2B5EF4-FFF2-40B4-BE49-F238E27FC236}">
                <a16:creationId xmlns:a16="http://schemas.microsoft.com/office/drawing/2014/main" id="{5E1E949C-7465-3DD4-E644-549A741CC104}"/>
              </a:ext>
            </a:extLst>
          </p:cNvPr>
          <p:cNvSpPr>
            <a:spLocks noGrp="1"/>
          </p:cNvSpPr>
          <p:nvPr>
            <p:ph type="sldNum" sz="quarter" idx="5"/>
          </p:nvPr>
        </p:nvSpPr>
        <p:spPr/>
        <p:txBody>
          <a:bodyPr/>
          <a:lstStyle/>
          <a:p>
            <a:fld id="{68916F7E-FAEC-4AA6-B32F-D76D4776AAA2}" type="slidenum">
              <a:rPr lang="en-GB" smtClean="0"/>
              <a:t>11</a:t>
            </a:fld>
            <a:endParaRPr lang="en-GB"/>
          </a:p>
        </p:txBody>
      </p:sp>
    </p:spTree>
    <p:extLst>
      <p:ext uri="{BB962C8B-B14F-4D97-AF65-F5344CB8AC3E}">
        <p14:creationId xmlns:p14="http://schemas.microsoft.com/office/powerpoint/2010/main" val="1025781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sidebar - turq">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2D84E-48D4-224B-97D4-2B5B7C00E10C}"/>
              </a:ext>
            </a:extLst>
          </p:cNvPr>
          <p:cNvSpPr>
            <a:spLocks noGrp="1"/>
          </p:cNvSpPr>
          <p:nvPr>
            <p:ph type="title"/>
          </p:nvPr>
        </p:nvSpPr>
        <p:spPr>
          <a:xfrm>
            <a:off x="1198800" y="288037"/>
            <a:ext cx="10584000" cy="900000"/>
          </a:xfrm>
        </p:spPr>
        <p:txBody>
          <a:bodyPr anchor="t"/>
          <a:lstStyle>
            <a:lvl1pPr>
              <a:lnSpc>
                <a:spcPts val="2700"/>
              </a:lnSpc>
              <a:defRPr sz="2500" b="1" i="0">
                <a:latin typeface="Unilever Shilling" panose="020B0502020202020204" pitchFamily="34" charset="77"/>
                <a:cs typeface="Unilever Shilling" panose="020B0502020202020204" pitchFamily="34" charset="77"/>
              </a:defRPr>
            </a:lvl1pPr>
          </a:lstStyle>
          <a:p>
            <a:r>
              <a:rPr lang="en-US"/>
              <a:t>Click to edit Master title style</a:t>
            </a:r>
          </a:p>
        </p:txBody>
      </p:sp>
      <p:sp>
        <p:nvSpPr>
          <p:cNvPr id="6" name="Slide Number Placeholder 5">
            <a:extLst>
              <a:ext uri="{FF2B5EF4-FFF2-40B4-BE49-F238E27FC236}">
                <a16:creationId xmlns:a16="http://schemas.microsoft.com/office/drawing/2014/main" id="{96F55C7F-93C3-0045-AFB3-F3E3A2622E6F}"/>
              </a:ext>
            </a:extLst>
          </p:cNvPr>
          <p:cNvSpPr>
            <a:spLocks noGrp="1"/>
          </p:cNvSpPr>
          <p:nvPr>
            <p:ph type="sldNum" sz="quarter" idx="12"/>
          </p:nvPr>
        </p:nvSpPr>
        <p:spPr>
          <a:xfrm>
            <a:off x="11368479" y="6461125"/>
            <a:ext cx="477157" cy="253300"/>
          </a:xfrm>
        </p:spPr>
        <p:txBody>
          <a:bodyPr anchor="b"/>
          <a:lstStyle>
            <a:lvl1pPr>
              <a:lnSpc>
                <a:spcPts val="1200"/>
              </a:lnSpc>
              <a:defRPr sz="1000" b="1" i="0">
                <a:latin typeface="Unilever Shilling Medium" panose="020B0502020202020204" pitchFamily="34" charset="77"/>
                <a:cs typeface="Unilever Shilling Medium" panose="020B0502020202020204" pitchFamily="34" charset="77"/>
              </a:defRPr>
            </a:lvl1pPr>
          </a:lstStyle>
          <a:p>
            <a:fld id="{449C9B42-0A0A-4882-93E5-98AD5F1DE7AD}" type="slidenum">
              <a:rPr lang="en-IN" smtClean="0"/>
              <a:t>‹#›</a:t>
            </a:fld>
            <a:endParaRPr lang="en-IN"/>
          </a:p>
        </p:txBody>
      </p:sp>
      <p:sp>
        <p:nvSpPr>
          <p:cNvPr id="12" name="Footer Placeholder 11">
            <a:extLst>
              <a:ext uri="{FF2B5EF4-FFF2-40B4-BE49-F238E27FC236}">
                <a16:creationId xmlns:a16="http://schemas.microsoft.com/office/drawing/2014/main" id="{FBDCB8F0-2F26-1249-A4B5-3790032CEB17}"/>
              </a:ext>
            </a:extLst>
          </p:cNvPr>
          <p:cNvSpPr>
            <a:spLocks noGrp="1"/>
          </p:cNvSpPr>
          <p:nvPr>
            <p:ph type="ftr" sz="quarter" idx="14"/>
          </p:nvPr>
        </p:nvSpPr>
        <p:spPr>
          <a:xfrm>
            <a:off x="1198800" y="6462425"/>
            <a:ext cx="4668523" cy="252000"/>
          </a:xfrm>
        </p:spPr>
        <p:txBody>
          <a:bodyPr anchor="b"/>
          <a:lstStyle>
            <a:lvl1pPr algn="l">
              <a:lnSpc>
                <a:spcPts val="1200"/>
              </a:lnSpc>
              <a:defRPr sz="1000" b="1" i="0">
                <a:latin typeface="Unilever Shilling Medium" panose="020B0502020202020204" pitchFamily="34" charset="77"/>
                <a:cs typeface="Unilever Shilling Medium" panose="020B0502020202020204" pitchFamily="34" charset="77"/>
              </a:defRPr>
            </a:lvl1pPr>
          </a:lstStyle>
          <a:p>
            <a:endParaRPr lang="en-IN"/>
          </a:p>
        </p:txBody>
      </p:sp>
      <p:pic>
        <p:nvPicPr>
          <p:cNvPr id="9" name="Picture 8">
            <a:extLst>
              <a:ext uri="{FF2B5EF4-FFF2-40B4-BE49-F238E27FC236}">
                <a16:creationId xmlns:a16="http://schemas.microsoft.com/office/drawing/2014/main" id="{C48639DB-5982-7D42-B7EC-486773FD6C48}"/>
              </a:ext>
            </a:extLst>
          </p:cNvPr>
          <p:cNvPicPr>
            <a:picLocks noChangeAspect="1"/>
          </p:cNvPicPr>
          <p:nvPr/>
        </p:nvPicPr>
        <p:blipFill>
          <a:blip r:embed="rId3"/>
          <a:srcRect/>
          <a:stretch/>
        </p:blipFill>
        <p:spPr>
          <a:xfrm>
            <a:off x="198990" y="6181903"/>
            <a:ext cx="457200" cy="508000"/>
          </a:xfrm>
          <a:prstGeom prst="rect">
            <a:avLst/>
          </a:prstGeom>
        </p:spPr>
      </p:pic>
    </p:spTree>
    <p:extLst>
      <p:ext uri="{BB962C8B-B14F-4D97-AF65-F5344CB8AC3E}">
        <p14:creationId xmlns:p14="http://schemas.microsoft.com/office/powerpoint/2010/main" val="2882649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4112" userDrawn="1">
          <p15:clr>
            <a:srgbClr val="FBAE40"/>
          </p15:clr>
        </p15:guide>
        <p15:guide id="3" pos="756" userDrawn="1">
          <p15:clr>
            <a:srgbClr val="FBAE40"/>
          </p15:clr>
        </p15:guide>
        <p15:guide id="4" pos="7446" userDrawn="1">
          <p15:clr>
            <a:srgbClr val="FBAE40"/>
          </p15:clr>
        </p15:guide>
        <p15:guide id="5" orient="horz" pos="3952" userDrawn="1">
          <p15:clr>
            <a:srgbClr val="FBAE40"/>
          </p15:clr>
        </p15:guide>
        <p15:guide id="6" orient="horz" pos="754" userDrawn="1">
          <p15:clr>
            <a:srgbClr val="FBAE40"/>
          </p15:clr>
        </p15:guide>
        <p15:guide id="7" orient="horz" pos="913" userDrawn="1">
          <p15:clr>
            <a:srgbClr val="FBAE40"/>
          </p15:clr>
        </p15:guide>
        <p15:guide id="8" pos="2842" userDrawn="1">
          <p15:clr>
            <a:srgbClr val="FBAE40"/>
          </p15:clr>
        </p15:guide>
        <p15:guide id="9" pos="3046" userDrawn="1">
          <p15:clr>
            <a:srgbClr val="FBAE40"/>
          </p15:clr>
        </p15:guide>
        <p15:guide id="10" pos="5133" userDrawn="1">
          <p15:clr>
            <a:srgbClr val="FBAE40"/>
          </p15:clr>
        </p15:guide>
        <p15:guide id="11" pos="536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127"/>
        <p:cNvGrpSpPr/>
        <p:nvPr/>
      </p:nvGrpSpPr>
      <p:grpSpPr>
        <a:xfrm>
          <a:off x="0" y="0"/>
          <a:ext cx="0" cy="0"/>
          <a:chOff x="0" y="0"/>
          <a:chExt cx="0" cy="0"/>
        </a:xfrm>
      </p:grpSpPr>
      <p:sp>
        <p:nvSpPr>
          <p:cNvPr id="128" name="Google Shape;128;p25"/>
          <p:cNvSpPr txBox="1">
            <a:spLocks noGrp="1"/>
          </p:cNvSpPr>
          <p:nvPr>
            <p:ph type="sldNum" idx="12"/>
          </p:nvPr>
        </p:nvSpPr>
        <p:spPr>
          <a:xfrm>
            <a:off x="10896000" y="6297600"/>
            <a:ext cx="720000" cy="192000"/>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2260929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02/09/2025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02/09/2025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02/09/2025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02/09/2025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02/09/2025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EA90C1-2DC4-A82B-D164-1CF26D93464B}"/>
              </a:ext>
            </a:extLst>
          </p:cNvPr>
          <p:cNvSpPr/>
          <p:nvPr/>
        </p:nvSpPr>
        <p:spPr>
          <a:xfrm>
            <a:off x="0" y="0"/>
            <a:ext cx="8659906" cy="6858000"/>
          </a:xfrm>
          <a:prstGeom prst="rect">
            <a:avLst/>
          </a:prstGeom>
          <a:solidFill>
            <a:srgbClr val="93CC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185B0E4-A179-FBBD-2B62-164FADD4FF71}"/>
              </a:ext>
            </a:extLst>
          </p:cNvPr>
          <p:cNvSpPr/>
          <p:nvPr/>
        </p:nvSpPr>
        <p:spPr>
          <a:xfrm>
            <a:off x="8470081" y="0"/>
            <a:ext cx="3721919" cy="6858000"/>
          </a:xfrm>
          <a:prstGeom prst="rect">
            <a:avLst/>
          </a:prstGeom>
          <a:solidFill>
            <a:srgbClr val="3673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CEB807C-A1EF-20CB-8993-B8C1B3EFD99B}"/>
              </a:ext>
            </a:extLst>
          </p:cNvPr>
          <p:cNvGrpSpPr/>
          <p:nvPr/>
        </p:nvGrpSpPr>
        <p:grpSpPr>
          <a:xfrm>
            <a:off x="303592" y="1554688"/>
            <a:ext cx="7382129" cy="3748623"/>
            <a:chOff x="346075" y="268288"/>
            <a:chExt cx="2713038" cy="3748623"/>
          </a:xfrm>
        </p:grpSpPr>
        <p:sp>
          <p:nvSpPr>
            <p:cNvPr id="13" name="Rectangle 12">
              <a:extLst>
                <a:ext uri="{FF2B5EF4-FFF2-40B4-BE49-F238E27FC236}">
                  <a16:creationId xmlns:a16="http://schemas.microsoft.com/office/drawing/2014/main" id="{11242678-0BB5-1A3C-3E06-05FCFF423603}"/>
                </a:ext>
              </a:extLst>
            </p:cNvPr>
            <p:cNvSpPr/>
            <p:nvPr/>
          </p:nvSpPr>
          <p:spPr>
            <a:xfrm>
              <a:off x="496957" y="393590"/>
              <a:ext cx="2562156" cy="3623321"/>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dirty="0"/>
            </a:p>
          </p:txBody>
        </p:sp>
        <p:sp>
          <p:nvSpPr>
            <p:cNvPr id="14" name="Rectangle 13">
              <a:extLst>
                <a:ext uri="{FF2B5EF4-FFF2-40B4-BE49-F238E27FC236}">
                  <a16:creationId xmlns:a16="http://schemas.microsoft.com/office/drawing/2014/main" id="{58CABDA8-6FB4-9C38-5F5B-21DD56F9A080}"/>
                </a:ext>
              </a:extLst>
            </p:cNvPr>
            <p:cNvSpPr/>
            <p:nvPr/>
          </p:nvSpPr>
          <p:spPr>
            <a:xfrm>
              <a:off x="346075" y="268288"/>
              <a:ext cx="2562156" cy="2562156"/>
            </a:xfrm>
            <a:prstGeom prst="rect">
              <a:avLst/>
            </a:prstGeom>
            <a:solidFill>
              <a:schemeClr val="bg1"/>
            </a:solidFill>
            <a:ln>
              <a:noFill/>
            </a:ln>
            <a:effectLst>
              <a:outerShdw blurRad="50800" dist="381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sz="4000" dirty="0">
                  <a:solidFill>
                    <a:schemeClr val="tx1"/>
                  </a:solidFill>
                  <a:latin typeface="Calibri"/>
                  <a:ea typeface="Calibri"/>
                  <a:cs typeface="Calibri"/>
                </a:rPr>
                <a:t>Applying Fairness in </a:t>
              </a:r>
              <a:br>
                <a:rPr lang="en-GB" sz="4000" dirty="0">
                  <a:solidFill>
                    <a:schemeClr val="tx1"/>
                  </a:solidFill>
                  <a:latin typeface="Calibri"/>
                  <a:ea typeface="Calibri"/>
                  <a:cs typeface="Calibri"/>
                </a:rPr>
              </a:br>
              <a:r>
                <a:rPr lang="en-GB" sz="4000" dirty="0">
                  <a:solidFill>
                    <a:schemeClr val="tx1"/>
                  </a:solidFill>
                  <a:latin typeface="Calibri"/>
                  <a:ea typeface="Calibri"/>
                  <a:cs typeface="Calibri"/>
                </a:rPr>
                <a:t>Multi-Label ML for </a:t>
              </a:r>
              <a:br>
                <a:rPr lang="en-GB" sz="4000" dirty="0">
                  <a:solidFill>
                    <a:schemeClr val="tx1"/>
                  </a:solidFill>
                  <a:latin typeface="Calibri"/>
                  <a:ea typeface="Calibri"/>
                  <a:cs typeface="Calibri"/>
                </a:rPr>
              </a:br>
              <a:r>
                <a:rPr lang="en-GB" sz="4000" dirty="0">
                  <a:solidFill>
                    <a:schemeClr val="tx1"/>
                  </a:solidFill>
                  <a:latin typeface="Calibri"/>
                  <a:ea typeface="Calibri"/>
                  <a:cs typeface="Calibri"/>
                </a:rPr>
                <a:t>Financial Transaction Modelling</a:t>
              </a:r>
              <a:endParaRPr lang="en-GB" sz="4000" b="1" dirty="0">
                <a:solidFill>
                  <a:schemeClr val="tx1"/>
                </a:solidFill>
                <a:latin typeface="Calibri" panose="020F0502020204030204" pitchFamily="34" charset="0"/>
                <a:cs typeface="Calibri" panose="020F0502020204030204" pitchFamily="34" charset="0"/>
              </a:endParaRPr>
            </a:p>
          </p:txBody>
        </p:sp>
      </p:grpSp>
      <p:sp>
        <p:nvSpPr>
          <p:cNvPr id="4" name="Subtitle 2">
            <a:extLst>
              <a:ext uri="{FF2B5EF4-FFF2-40B4-BE49-F238E27FC236}">
                <a16:creationId xmlns:a16="http://schemas.microsoft.com/office/drawing/2014/main" id="{C095C5F6-4D42-8D08-0525-6CEDE23115E7}"/>
              </a:ext>
            </a:extLst>
          </p:cNvPr>
          <p:cNvSpPr txBox="1">
            <a:spLocks/>
          </p:cNvSpPr>
          <p:nvPr/>
        </p:nvSpPr>
        <p:spPr>
          <a:xfrm>
            <a:off x="714139" y="3478950"/>
            <a:ext cx="7671011" cy="1709849"/>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b="1" dirty="0">
              <a:solidFill>
                <a:schemeClr val="bg1"/>
              </a:solidFill>
              <a:latin typeface="Calibri"/>
              <a:ea typeface="Calibri"/>
              <a:cs typeface="Calibri"/>
            </a:endParaRPr>
          </a:p>
          <a:p>
            <a:pPr marL="0" indent="0">
              <a:buNone/>
            </a:pPr>
            <a:r>
              <a:rPr lang="en-GB" sz="2000" i="1" dirty="0">
                <a:solidFill>
                  <a:schemeClr val="bg1"/>
                </a:solidFill>
                <a:latin typeface="Calibri"/>
                <a:ea typeface="Calibri"/>
                <a:cs typeface="Calibri"/>
              </a:rPr>
              <a:t>A case study from Mastercard &amp; The Alan Turing Institute</a:t>
            </a:r>
            <a:endParaRPr lang="en-GB" sz="2000" dirty="0">
              <a:solidFill>
                <a:schemeClr val="bg1"/>
              </a:solidFill>
              <a:latin typeface="Calibri"/>
              <a:ea typeface="Calibri"/>
              <a:cs typeface="Calibri"/>
            </a:endParaRPr>
          </a:p>
          <a:p>
            <a:pPr marL="0" indent="0">
              <a:buNone/>
            </a:pPr>
            <a:r>
              <a:rPr lang="en-GB" sz="2000" b="1" dirty="0">
                <a:solidFill>
                  <a:schemeClr val="bg1"/>
                </a:solidFill>
                <a:latin typeface="Calibri"/>
                <a:ea typeface="Calibri"/>
                <a:cs typeface="Calibri"/>
              </a:rPr>
              <a:t>Presented by:</a:t>
            </a:r>
            <a:r>
              <a:rPr lang="en-GB" sz="2000" dirty="0">
                <a:solidFill>
                  <a:schemeClr val="bg1"/>
                </a:solidFill>
                <a:latin typeface="Calibri"/>
                <a:ea typeface="Calibri"/>
                <a:cs typeface="Calibri"/>
              </a:rPr>
              <a:t> Deniz Sezin Ayvaz</a:t>
            </a:r>
            <a:endParaRPr lang="en-GB" sz="2000" dirty="0">
              <a:solidFill>
                <a:schemeClr val="bg1"/>
              </a:solidFill>
            </a:endParaRPr>
          </a:p>
        </p:txBody>
      </p:sp>
      <p:pic>
        <p:nvPicPr>
          <p:cNvPr id="17" name="Picture 16">
            <a:extLst>
              <a:ext uri="{FF2B5EF4-FFF2-40B4-BE49-F238E27FC236}">
                <a16:creationId xmlns:a16="http://schemas.microsoft.com/office/drawing/2014/main" id="{767E0F09-B1CD-8334-32A5-7B76B5038906}"/>
              </a:ext>
            </a:extLst>
          </p:cNvPr>
          <p:cNvPicPr>
            <a:picLocks noChangeAspect="1"/>
          </p:cNvPicPr>
          <p:nvPr/>
        </p:nvPicPr>
        <p:blipFill>
          <a:blip r:embed="rId3"/>
          <a:stretch>
            <a:fillRect/>
          </a:stretch>
        </p:blipFill>
        <p:spPr>
          <a:xfrm>
            <a:off x="7989313" y="0"/>
            <a:ext cx="4202687" cy="6858000"/>
          </a:xfrm>
          <a:prstGeom prst="rect">
            <a:avLst/>
          </a:prstGeom>
        </p:spPr>
      </p:pic>
    </p:spTree>
    <p:extLst>
      <p:ext uri="{BB962C8B-B14F-4D97-AF65-F5344CB8AC3E}">
        <p14:creationId xmlns:p14="http://schemas.microsoft.com/office/powerpoint/2010/main" val="1044393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074AE-8B8F-F33A-16DA-4A8996302E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D6E72B-BF33-49CE-2DC8-462F0D266B26}"/>
              </a:ext>
            </a:extLst>
          </p:cNvPr>
          <p:cNvSpPr>
            <a:spLocks noGrp="1"/>
          </p:cNvSpPr>
          <p:nvPr>
            <p:ph type="title"/>
          </p:nvPr>
        </p:nvSpPr>
        <p:spPr>
          <a:xfrm>
            <a:off x="838199" y="365125"/>
            <a:ext cx="10752117" cy="1325563"/>
          </a:xfrm>
        </p:spPr>
        <p:txBody>
          <a:bodyPr>
            <a:normAutofit/>
          </a:bodyPr>
          <a:lstStyle/>
          <a:p>
            <a:r>
              <a:rPr lang="en-GB" sz="4000" dirty="0">
                <a:latin typeface="Calibri"/>
                <a:ea typeface="Calibri"/>
                <a:cs typeface="Calibri"/>
              </a:rPr>
              <a:t>How is fairness conceptually defined in ML?</a:t>
            </a:r>
          </a:p>
        </p:txBody>
      </p:sp>
      <p:grpSp>
        <p:nvGrpSpPr>
          <p:cNvPr id="41" name="Group 40">
            <a:extLst>
              <a:ext uri="{FF2B5EF4-FFF2-40B4-BE49-F238E27FC236}">
                <a16:creationId xmlns:a16="http://schemas.microsoft.com/office/drawing/2014/main" id="{C62D6797-C91D-EABF-E5CB-23D3F3B3B915}"/>
              </a:ext>
            </a:extLst>
          </p:cNvPr>
          <p:cNvGrpSpPr/>
          <p:nvPr/>
        </p:nvGrpSpPr>
        <p:grpSpPr>
          <a:xfrm>
            <a:off x="1700700" y="1690688"/>
            <a:ext cx="8790599" cy="3967875"/>
            <a:chOff x="1758961" y="1715585"/>
            <a:chExt cx="8079976" cy="3967875"/>
          </a:xfrm>
        </p:grpSpPr>
        <p:sp>
          <p:nvSpPr>
            <p:cNvPr id="29" name="Rectangle 28">
              <a:extLst>
                <a:ext uri="{FF2B5EF4-FFF2-40B4-BE49-F238E27FC236}">
                  <a16:creationId xmlns:a16="http://schemas.microsoft.com/office/drawing/2014/main" id="{08F7DDEC-390E-318E-4E02-069F954AF113}"/>
                </a:ext>
              </a:extLst>
            </p:cNvPr>
            <p:cNvSpPr/>
            <p:nvPr/>
          </p:nvSpPr>
          <p:spPr>
            <a:xfrm>
              <a:off x="2004850" y="2005735"/>
              <a:ext cx="3295956" cy="3677725"/>
            </a:xfrm>
            <a:prstGeom prst="rect">
              <a:avLst/>
            </a:prstGeom>
            <a:solidFill>
              <a:srgbClr val="EBF5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31" name="Rectangle 30">
              <a:extLst>
                <a:ext uri="{FF2B5EF4-FFF2-40B4-BE49-F238E27FC236}">
                  <a16:creationId xmlns:a16="http://schemas.microsoft.com/office/drawing/2014/main" id="{97DB77B0-EE40-4166-4B07-6E9902AE0423}"/>
                </a:ext>
              </a:extLst>
            </p:cNvPr>
            <p:cNvSpPr/>
            <p:nvPr/>
          </p:nvSpPr>
          <p:spPr>
            <a:xfrm>
              <a:off x="6514053" y="2005737"/>
              <a:ext cx="3324884" cy="3677723"/>
            </a:xfrm>
            <a:prstGeom prst="rect">
              <a:avLst/>
            </a:prstGeom>
            <a:solidFill>
              <a:srgbClr val="BFE3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32" name="TextBox 27">
              <a:extLst>
                <a:ext uri="{FF2B5EF4-FFF2-40B4-BE49-F238E27FC236}">
                  <a16:creationId xmlns:a16="http://schemas.microsoft.com/office/drawing/2014/main" id="{8ED7CC8F-DE87-48C2-4A0D-2815C0BE337C}"/>
                </a:ext>
              </a:extLst>
            </p:cNvPr>
            <p:cNvSpPr txBox="1"/>
            <p:nvPr/>
          </p:nvSpPr>
          <p:spPr>
            <a:xfrm>
              <a:off x="2004849" y="2802925"/>
              <a:ext cx="3076398" cy="2033991"/>
            </a:xfrm>
            <a:prstGeom prst="rect">
              <a:avLst/>
            </a:prstGeom>
            <a:noFill/>
          </p:spPr>
          <p:txBody>
            <a:bodyPr rot="0" spcFirstLastPara="0" vert="horz" wrap="square" lIns="144000" tIns="108000" rIns="144000" bIns="1080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spcAft>
                  <a:spcPts val="600"/>
                </a:spcAft>
                <a:buFont typeface="Wingdings" pitchFamily="2" charset="2"/>
                <a:buChar char="Ø"/>
              </a:pPr>
              <a:r>
                <a:rPr lang="en-US" sz="1800" dirty="0">
                  <a:solidFill>
                    <a:schemeClr val="tx1"/>
                  </a:solidFill>
                  <a:latin typeface="Calibri"/>
                </a:rPr>
                <a:t>Fair distribution of resources (e.g. card offers)</a:t>
              </a:r>
            </a:p>
            <a:p>
              <a:pPr marL="285750" indent="-285750">
                <a:spcAft>
                  <a:spcPts val="600"/>
                </a:spcAft>
                <a:buFont typeface="Wingdings" pitchFamily="2" charset="2"/>
                <a:buChar char="Ø"/>
              </a:pPr>
              <a:endParaRPr lang="en-US" sz="1800" dirty="0">
                <a:solidFill>
                  <a:schemeClr val="tx1"/>
                </a:solidFill>
                <a:latin typeface="Calibri"/>
              </a:endParaRPr>
            </a:p>
            <a:p>
              <a:pPr marL="285750" indent="-285750">
                <a:spcAft>
                  <a:spcPts val="600"/>
                </a:spcAft>
                <a:buFont typeface="Wingdings" pitchFamily="2" charset="2"/>
                <a:buChar char="Ø"/>
              </a:pPr>
              <a:r>
                <a:rPr lang="en-US" sz="1800" dirty="0">
                  <a:solidFill>
                    <a:schemeClr val="tx1"/>
                  </a:solidFill>
                  <a:latin typeface="Calibri"/>
                </a:rPr>
                <a:t>No group should systematically receive fewer opportunities</a:t>
              </a:r>
            </a:p>
          </p:txBody>
        </p:sp>
        <p:sp>
          <p:nvSpPr>
            <p:cNvPr id="34" name="TextBox 30">
              <a:extLst>
                <a:ext uri="{FF2B5EF4-FFF2-40B4-BE49-F238E27FC236}">
                  <a16:creationId xmlns:a16="http://schemas.microsoft.com/office/drawing/2014/main" id="{B4929322-D1F9-FADA-1D93-0B77E9628A9E}"/>
                </a:ext>
              </a:extLst>
            </p:cNvPr>
            <p:cNvSpPr txBox="1"/>
            <p:nvPr/>
          </p:nvSpPr>
          <p:spPr>
            <a:xfrm>
              <a:off x="6514052" y="2523409"/>
              <a:ext cx="3324884" cy="3034265"/>
            </a:xfrm>
            <a:prstGeom prst="rect">
              <a:avLst/>
            </a:prstGeom>
            <a:noFill/>
            <a:effectLst/>
          </p:spPr>
          <p:txBody>
            <a:bodyPr rot="0" spcFirstLastPara="0" vert="horz" wrap="square" lIns="144000" tIns="108000" rIns="144000" bIns="1080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1800" dirty="0">
                <a:solidFill>
                  <a:schemeClr val="bg1"/>
                </a:solidFill>
                <a:latin typeface="Calibri"/>
              </a:endParaRPr>
            </a:p>
            <a:p>
              <a:pPr marL="285750" indent="-285750">
                <a:buFont typeface="Wingdings" pitchFamily="2" charset="2"/>
                <a:buChar char="Ø"/>
              </a:pPr>
              <a:r>
                <a:rPr lang="en-US" sz="1800" dirty="0">
                  <a:solidFill>
                    <a:schemeClr val="tx1"/>
                  </a:solidFill>
                  <a:latin typeface="Calibri"/>
                </a:rPr>
                <a:t>Equality of service provided and customer satisfaction</a:t>
              </a:r>
            </a:p>
            <a:p>
              <a:pPr marL="285750" indent="-285750">
                <a:buFont typeface="Wingdings" pitchFamily="2" charset="2"/>
                <a:buChar char="Ø"/>
              </a:pPr>
              <a:endParaRPr lang="en-US" sz="1800" dirty="0">
                <a:solidFill>
                  <a:schemeClr val="tx1"/>
                </a:solidFill>
                <a:latin typeface="Calibri"/>
              </a:endParaRPr>
            </a:p>
            <a:p>
              <a:pPr marL="285750" indent="-285750">
                <a:buFont typeface="Wingdings" pitchFamily="2" charset="2"/>
                <a:buChar char="Ø"/>
              </a:pPr>
              <a:r>
                <a:rPr lang="en-US" sz="1800" dirty="0">
                  <a:solidFill>
                    <a:schemeClr val="tx1"/>
                  </a:solidFill>
                  <a:latin typeface="Calibri"/>
                </a:rPr>
                <a:t>We don’t want some customers to consistently receive lower-quality predictions</a:t>
              </a:r>
            </a:p>
            <a:p>
              <a:endParaRPr lang="en-US" sz="1800" dirty="0">
                <a:solidFill>
                  <a:schemeClr val="bg1"/>
                </a:solidFill>
                <a:latin typeface="Calibri"/>
              </a:endParaRPr>
            </a:p>
            <a:p>
              <a:pPr>
                <a:spcAft>
                  <a:spcPts val="600"/>
                </a:spcAft>
              </a:pPr>
              <a:endParaRPr lang="en-US" sz="1800" dirty="0">
                <a:solidFill>
                  <a:schemeClr val="bg1"/>
                </a:solidFill>
                <a:latin typeface="Calibri"/>
              </a:endParaRPr>
            </a:p>
            <a:p>
              <a:pPr>
                <a:spcAft>
                  <a:spcPts val="600"/>
                </a:spcAft>
              </a:pPr>
              <a:endParaRPr lang="en-US" sz="1600" dirty="0">
                <a:solidFill>
                  <a:schemeClr val="tx1"/>
                </a:solidFill>
                <a:latin typeface="Calibri"/>
              </a:endParaRPr>
            </a:p>
          </p:txBody>
        </p:sp>
        <p:sp>
          <p:nvSpPr>
            <p:cNvPr id="36" name="Rectangle 35">
              <a:extLst>
                <a:ext uri="{FF2B5EF4-FFF2-40B4-BE49-F238E27FC236}">
                  <a16:creationId xmlns:a16="http://schemas.microsoft.com/office/drawing/2014/main" id="{ED5B45C7-F776-4C86-9731-32E0E834C40B}"/>
                </a:ext>
              </a:extLst>
            </p:cNvPr>
            <p:cNvSpPr/>
            <p:nvPr/>
          </p:nvSpPr>
          <p:spPr>
            <a:xfrm>
              <a:off x="1758961" y="1715585"/>
              <a:ext cx="2366614" cy="824413"/>
            </a:xfrm>
            <a:prstGeom prst="rect">
              <a:avLst/>
            </a:prstGeom>
            <a:solidFill>
              <a:srgbClr val="93CCEF"/>
            </a:solidFill>
            <a:ln>
              <a:noFill/>
            </a:ln>
            <a:effectLst>
              <a:outerShdw blurRad="50800" dist="381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37" name="Rectangle 36">
              <a:extLst>
                <a:ext uri="{FF2B5EF4-FFF2-40B4-BE49-F238E27FC236}">
                  <a16:creationId xmlns:a16="http://schemas.microsoft.com/office/drawing/2014/main" id="{9463A516-3307-BF7E-E1A4-1BF936A84852}"/>
                </a:ext>
              </a:extLst>
            </p:cNvPr>
            <p:cNvSpPr/>
            <p:nvPr/>
          </p:nvSpPr>
          <p:spPr>
            <a:xfrm>
              <a:off x="6268165" y="1715587"/>
              <a:ext cx="2605583" cy="824413"/>
            </a:xfrm>
            <a:prstGeom prst="rect">
              <a:avLst/>
            </a:prstGeom>
            <a:solidFill>
              <a:srgbClr val="93C47D"/>
            </a:solidFill>
            <a:ln>
              <a:noFill/>
            </a:ln>
            <a:effectLst>
              <a:outerShdw blurRad="50800" dist="381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38" name="TextBox 19">
              <a:extLst>
                <a:ext uri="{FF2B5EF4-FFF2-40B4-BE49-F238E27FC236}">
                  <a16:creationId xmlns:a16="http://schemas.microsoft.com/office/drawing/2014/main" id="{E9148DEF-A1ED-0146-D7D2-7065A65ABFF2}"/>
                </a:ext>
              </a:extLst>
            </p:cNvPr>
            <p:cNvSpPr txBox="1"/>
            <p:nvPr/>
          </p:nvSpPr>
          <p:spPr>
            <a:xfrm>
              <a:off x="2004849" y="1970044"/>
              <a:ext cx="2920763" cy="307777"/>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000" b="1" dirty="0">
                  <a:solidFill>
                    <a:schemeClr val="tx1"/>
                  </a:solidFill>
                  <a:latin typeface="Calibri"/>
                </a:rPr>
                <a:t>Allocation/access</a:t>
              </a:r>
              <a:endParaRPr lang="en-US" sz="2000" dirty="0">
                <a:solidFill>
                  <a:schemeClr val="tx1"/>
                </a:solidFill>
                <a:latin typeface="Calibri"/>
              </a:endParaRPr>
            </a:p>
          </p:txBody>
        </p:sp>
        <p:sp>
          <p:nvSpPr>
            <p:cNvPr id="40" name="TextBox 31">
              <a:extLst>
                <a:ext uri="{FF2B5EF4-FFF2-40B4-BE49-F238E27FC236}">
                  <a16:creationId xmlns:a16="http://schemas.microsoft.com/office/drawing/2014/main" id="{F40836BA-3146-899F-96D7-209C7C5FE96F}"/>
                </a:ext>
              </a:extLst>
            </p:cNvPr>
            <p:cNvSpPr txBox="1"/>
            <p:nvPr/>
          </p:nvSpPr>
          <p:spPr>
            <a:xfrm>
              <a:off x="6514052" y="2004340"/>
              <a:ext cx="2920763" cy="307777"/>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000" b="1" dirty="0">
                  <a:solidFill>
                    <a:schemeClr val="tx1"/>
                  </a:solidFill>
                  <a:latin typeface="Calibri"/>
                </a:rPr>
                <a:t>Quality of service</a:t>
              </a:r>
              <a:endParaRPr lang="en-US" sz="2000" dirty="0">
                <a:solidFill>
                  <a:schemeClr val="tx1"/>
                </a:solidFill>
                <a:latin typeface="Calibri"/>
              </a:endParaRPr>
            </a:p>
          </p:txBody>
        </p:sp>
      </p:grpSp>
    </p:spTree>
    <p:extLst>
      <p:ext uri="{BB962C8B-B14F-4D97-AF65-F5344CB8AC3E}">
        <p14:creationId xmlns:p14="http://schemas.microsoft.com/office/powerpoint/2010/main" val="3376010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BC03D-569C-DE43-C582-664C1208EB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5D8855-26BB-A00B-056D-15AF22E03ADC}"/>
              </a:ext>
            </a:extLst>
          </p:cNvPr>
          <p:cNvSpPr>
            <a:spLocks noGrp="1"/>
          </p:cNvSpPr>
          <p:nvPr>
            <p:ph type="title"/>
          </p:nvPr>
        </p:nvSpPr>
        <p:spPr>
          <a:xfrm>
            <a:off x="838199" y="365125"/>
            <a:ext cx="10752117" cy="1325563"/>
          </a:xfrm>
        </p:spPr>
        <p:txBody>
          <a:bodyPr>
            <a:normAutofit/>
          </a:bodyPr>
          <a:lstStyle/>
          <a:p>
            <a:r>
              <a:rPr lang="en-GB" sz="4000" dirty="0">
                <a:latin typeface="Calibri"/>
                <a:ea typeface="Calibri"/>
                <a:cs typeface="Calibri"/>
              </a:rPr>
              <a:t>Methodological challenges in assessing fairness</a:t>
            </a:r>
          </a:p>
        </p:txBody>
      </p:sp>
      <p:sp>
        <p:nvSpPr>
          <p:cNvPr id="25" name="Rectangle 24">
            <a:extLst>
              <a:ext uri="{FF2B5EF4-FFF2-40B4-BE49-F238E27FC236}">
                <a16:creationId xmlns:a16="http://schemas.microsoft.com/office/drawing/2014/main" id="{ADEAC0E0-D6AD-295D-40DF-DE1E46BFA47E}"/>
              </a:ext>
            </a:extLst>
          </p:cNvPr>
          <p:cNvSpPr/>
          <p:nvPr/>
        </p:nvSpPr>
        <p:spPr>
          <a:xfrm>
            <a:off x="838199" y="1594139"/>
            <a:ext cx="10412888" cy="1046621"/>
          </a:xfrm>
          <a:prstGeom prst="rect">
            <a:avLst/>
          </a:prstGeom>
          <a:solidFill>
            <a:srgbClr val="DBE9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endParaRPr lang="en-US" sz="2000" dirty="0">
              <a:solidFill>
                <a:schemeClr val="tx1"/>
              </a:solidFill>
              <a:latin typeface="Calibri"/>
            </a:endParaRPr>
          </a:p>
          <a:p>
            <a:pPr algn="ctr"/>
            <a:endParaRPr lang="en-US" sz="1800" dirty="0">
              <a:solidFill>
                <a:schemeClr val="tx1"/>
              </a:solidFill>
              <a:latin typeface="Calibri"/>
            </a:endParaRPr>
          </a:p>
          <a:p>
            <a:pPr algn="ctr"/>
            <a:r>
              <a:rPr lang="en-US" sz="1800" i="1" dirty="0">
                <a:solidFill>
                  <a:schemeClr val="tx1"/>
                </a:solidFill>
                <a:latin typeface="Calibri"/>
              </a:rPr>
              <a:t>Spending ~ ability to spend + willingness to spend</a:t>
            </a:r>
          </a:p>
          <a:p>
            <a:pPr algn="ctr"/>
            <a:endParaRPr lang="en-US" sz="1800" i="1" dirty="0">
              <a:solidFill>
                <a:schemeClr val="tx1"/>
              </a:solidFill>
              <a:latin typeface="Calibri"/>
            </a:endParaRPr>
          </a:p>
          <a:p>
            <a:pPr algn="ctr"/>
            <a:r>
              <a:rPr lang="en-US" sz="1800" i="1" dirty="0">
                <a:solidFill>
                  <a:schemeClr val="tx1"/>
                </a:solidFill>
                <a:latin typeface="Calibri"/>
              </a:rPr>
              <a:t>Hard to separate individuality vs. identity when dealing with fairness</a:t>
            </a:r>
          </a:p>
          <a:p>
            <a:endParaRPr lang="en-US" dirty="0">
              <a:solidFill>
                <a:schemeClr val="bg1"/>
              </a:solidFill>
              <a:latin typeface="Calibri"/>
            </a:endParaRPr>
          </a:p>
          <a:p>
            <a:endParaRPr lang="en-US" dirty="0">
              <a:solidFill>
                <a:schemeClr val="bg1"/>
              </a:solidFill>
              <a:latin typeface="Calibri"/>
            </a:endParaRPr>
          </a:p>
          <a:p>
            <a:pPr algn="ctr"/>
            <a:endParaRPr lang="en-GB" dirty="0"/>
          </a:p>
        </p:txBody>
      </p:sp>
      <p:grpSp>
        <p:nvGrpSpPr>
          <p:cNvPr id="19" name="Group 18">
            <a:extLst>
              <a:ext uri="{FF2B5EF4-FFF2-40B4-BE49-F238E27FC236}">
                <a16:creationId xmlns:a16="http://schemas.microsoft.com/office/drawing/2014/main" id="{46206B40-E54F-DB75-2C94-D249AA97ACAC}"/>
              </a:ext>
            </a:extLst>
          </p:cNvPr>
          <p:cNvGrpSpPr/>
          <p:nvPr/>
        </p:nvGrpSpPr>
        <p:grpSpPr>
          <a:xfrm>
            <a:off x="706242" y="3476209"/>
            <a:ext cx="5087533" cy="2644432"/>
            <a:chOff x="671832" y="2943334"/>
            <a:chExt cx="5087533" cy="2644432"/>
          </a:xfrm>
        </p:grpSpPr>
        <p:sp>
          <p:nvSpPr>
            <p:cNvPr id="3" name="Rectangle 2">
              <a:extLst>
                <a:ext uri="{FF2B5EF4-FFF2-40B4-BE49-F238E27FC236}">
                  <a16:creationId xmlns:a16="http://schemas.microsoft.com/office/drawing/2014/main" id="{F57E3F13-EA84-B299-4295-91B02A7B3452}"/>
                </a:ext>
              </a:extLst>
            </p:cNvPr>
            <p:cNvSpPr/>
            <p:nvPr/>
          </p:nvSpPr>
          <p:spPr>
            <a:xfrm>
              <a:off x="853247" y="3124172"/>
              <a:ext cx="4906118" cy="2463594"/>
            </a:xfrm>
            <a:prstGeom prst="rect">
              <a:avLst/>
            </a:prstGeom>
            <a:solidFill>
              <a:srgbClr val="E05CA8">
                <a:alpha val="1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dirty="0"/>
            </a:p>
          </p:txBody>
        </p:sp>
        <p:sp>
          <p:nvSpPr>
            <p:cNvPr id="8" name="Rectangle 7">
              <a:extLst>
                <a:ext uri="{FF2B5EF4-FFF2-40B4-BE49-F238E27FC236}">
                  <a16:creationId xmlns:a16="http://schemas.microsoft.com/office/drawing/2014/main" id="{4F7B9B7D-7D16-7310-18B9-0927FA3425CC}"/>
                </a:ext>
              </a:extLst>
            </p:cNvPr>
            <p:cNvSpPr/>
            <p:nvPr/>
          </p:nvSpPr>
          <p:spPr>
            <a:xfrm>
              <a:off x="671832" y="2943334"/>
              <a:ext cx="2200716" cy="510367"/>
            </a:xfrm>
            <a:prstGeom prst="rect">
              <a:avLst/>
            </a:prstGeom>
            <a:solidFill>
              <a:srgbClr val="E05CA8"/>
            </a:solidFill>
            <a:ln>
              <a:noFill/>
            </a:ln>
            <a:effectLst>
              <a:outerShdw blurRad="50800" dist="381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sz="2000" b="1" dirty="0">
                  <a:latin typeface="Calibri" panose="020F0502020204030204" pitchFamily="34" charset="0"/>
                  <a:cs typeface="Calibri" panose="020F0502020204030204" pitchFamily="34" charset="0"/>
                </a:rPr>
                <a:t>Individual fairness</a:t>
              </a:r>
            </a:p>
          </p:txBody>
        </p:sp>
      </p:grpSp>
      <p:sp>
        <p:nvSpPr>
          <p:cNvPr id="9" name="TextBox 27">
            <a:extLst>
              <a:ext uri="{FF2B5EF4-FFF2-40B4-BE49-F238E27FC236}">
                <a16:creationId xmlns:a16="http://schemas.microsoft.com/office/drawing/2014/main" id="{90EDEB71-9C40-4D89-0D39-9073A56F531D}"/>
              </a:ext>
            </a:extLst>
          </p:cNvPr>
          <p:cNvSpPr txBox="1"/>
          <p:nvPr/>
        </p:nvSpPr>
        <p:spPr>
          <a:xfrm>
            <a:off x="838199" y="3774018"/>
            <a:ext cx="5087562" cy="1818548"/>
          </a:xfrm>
          <a:prstGeom prst="rect">
            <a:avLst/>
          </a:prstGeom>
          <a:noFill/>
        </p:spPr>
        <p:txBody>
          <a:bodyPr rot="0" spcFirstLastPara="0" vert="horz" wrap="square" lIns="144000" tIns="108000" rIns="144000" bIns="1080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1800" dirty="0">
              <a:solidFill>
                <a:schemeClr val="tx1"/>
              </a:solidFill>
              <a:latin typeface="Calibri"/>
            </a:endParaRPr>
          </a:p>
          <a:p>
            <a:endParaRPr lang="en-US" sz="1800" dirty="0">
              <a:solidFill>
                <a:schemeClr val="tx1"/>
              </a:solidFill>
              <a:latin typeface="Calibri"/>
            </a:endParaRPr>
          </a:p>
          <a:p>
            <a:r>
              <a:rPr lang="en-US" sz="1800" dirty="0">
                <a:solidFill>
                  <a:schemeClr val="tx1"/>
                </a:solidFill>
                <a:latin typeface="Calibri"/>
              </a:rPr>
              <a:t>Similar</a:t>
            </a:r>
            <a:r>
              <a:rPr lang="en-US" sz="1800" b="1" dirty="0">
                <a:solidFill>
                  <a:schemeClr val="tx1"/>
                </a:solidFill>
                <a:latin typeface="Calibri"/>
              </a:rPr>
              <a:t> </a:t>
            </a:r>
            <a:r>
              <a:rPr lang="en-US" sz="1800" dirty="0">
                <a:solidFill>
                  <a:schemeClr val="tx1"/>
                </a:solidFill>
                <a:latin typeface="Calibri"/>
              </a:rPr>
              <a:t>individuals receiving similar outcomes</a:t>
            </a:r>
          </a:p>
          <a:p>
            <a:pPr marL="742950" lvl="1" indent="-285750">
              <a:buFont typeface="Wingdings" pitchFamily="2" charset="2"/>
              <a:buChar char="Ø"/>
            </a:pPr>
            <a:r>
              <a:rPr lang="en-GB" sz="1800" i="1" dirty="0">
                <a:solidFill>
                  <a:schemeClr val="tx1"/>
                </a:solidFill>
                <a:latin typeface="Calibri" panose="020F0502020204030204" pitchFamily="34" charset="0"/>
                <a:cs typeface="Calibri" panose="020F0502020204030204" pitchFamily="34" charset="0"/>
              </a:rPr>
              <a:t>Challenge: How do we define "similarity”  in high-dimensional transaction space?</a:t>
            </a:r>
            <a:endParaRPr lang="en-US" sz="1800" dirty="0">
              <a:solidFill>
                <a:schemeClr val="tx1"/>
              </a:solidFill>
              <a:latin typeface="Calibri"/>
            </a:endParaRPr>
          </a:p>
          <a:p>
            <a:pPr algn="ctr"/>
            <a:endParaRPr lang="en-GB" dirty="0"/>
          </a:p>
        </p:txBody>
      </p:sp>
      <p:grpSp>
        <p:nvGrpSpPr>
          <p:cNvPr id="20" name="Group 19">
            <a:extLst>
              <a:ext uri="{FF2B5EF4-FFF2-40B4-BE49-F238E27FC236}">
                <a16:creationId xmlns:a16="http://schemas.microsoft.com/office/drawing/2014/main" id="{12CD1DB8-5D0A-B92D-DDBF-119C3295162A}"/>
              </a:ext>
            </a:extLst>
          </p:cNvPr>
          <p:cNvGrpSpPr/>
          <p:nvPr/>
        </p:nvGrpSpPr>
        <p:grpSpPr>
          <a:xfrm>
            <a:off x="6205867" y="3476209"/>
            <a:ext cx="5268977" cy="2644432"/>
            <a:chOff x="6115161" y="2943334"/>
            <a:chExt cx="5268977" cy="2644432"/>
          </a:xfrm>
        </p:grpSpPr>
        <p:sp>
          <p:nvSpPr>
            <p:cNvPr id="14" name="Rectangle 13">
              <a:extLst>
                <a:ext uri="{FF2B5EF4-FFF2-40B4-BE49-F238E27FC236}">
                  <a16:creationId xmlns:a16="http://schemas.microsoft.com/office/drawing/2014/main" id="{CFAEDD95-BDB8-972F-0D99-5071ADFE574B}"/>
                </a:ext>
              </a:extLst>
            </p:cNvPr>
            <p:cNvSpPr/>
            <p:nvPr/>
          </p:nvSpPr>
          <p:spPr>
            <a:xfrm>
              <a:off x="6296576" y="3124172"/>
              <a:ext cx="4906118" cy="2463594"/>
            </a:xfrm>
            <a:prstGeom prst="rect">
              <a:avLst/>
            </a:prstGeom>
            <a:solidFill>
              <a:srgbClr val="9BC0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dirty="0"/>
            </a:p>
          </p:txBody>
        </p:sp>
        <p:sp>
          <p:nvSpPr>
            <p:cNvPr id="15" name="Rectangle 14">
              <a:extLst>
                <a:ext uri="{FF2B5EF4-FFF2-40B4-BE49-F238E27FC236}">
                  <a16:creationId xmlns:a16="http://schemas.microsoft.com/office/drawing/2014/main" id="{5672052F-0A80-C608-406F-BF411CABDEE5}"/>
                </a:ext>
              </a:extLst>
            </p:cNvPr>
            <p:cNvSpPr/>
            <p:nvPr/>
          </p:nvSpPr>
          <p:spPr>
            <a:xfrm>
              <a:off x="6115161" y="2943334"/>
              <a:ext cx="2200716" cy="510367"/>
            </a:xfrm>
            <a:prstGeom prst="rect">
              <a:avLst/>
            </a:prstGeom>
            <a:solidFill>
              <a:srgbClr val="3392CC"/>
            </a:solidFill>
            <a:ln>
              <a:noFill/>
            </a:ln>
            <a:effectLst>
              <a:outerShdw blurRad="50800" dist="381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sz="2000" b="1" dirty="0">
                  <a:latin typeface="Calibri" panose="020F0502020204030204" pitchFamily="34" charset="0"/>
                  <a:cs typeface="Calibri" panose="020F0502020204030204" pitchFamily="34" charset="0"/>
                </a:rPr>
                <a:t>Group fairness</a:t>
              </a:r>
            </a:p>
          </p:txBody>
        </p:sp>
        <p:sp>
          <p:nvSpPr>
            <p:cNvPr id="16" name="TextBox 27">
              <a:extLst>
                <a:ext uri="{FF2B5EF4-FFF2-40B4-BE49-F238E27FC236}">
                  <a16:creationId xmlns:a16="http://schemas.microsoft.com/office/drawing/2014/main" id="{8D9EEA03-F343-3CB6-B589-6B7A979C4AEA}"/>
                </a:ext>
              </a:extLst>
            </p:cNvPr>
            <p:cNvSpPr txBox="1"/>
            <p:nvPr/>
          </p:nvSpPr>
          <p:spPr>
            <a:xfrm>
              <a:off x="6296576" y="3055026"/>
              <a:ext cx="5087562" cy="1603104"/>
            </a:xfrm>
            <a:prstGeom prst="rect">
              <a:avLst/>
            </a:prstGeom>
            <a:noFill/>
          </p:spPr>
          <p:txBody>
            <a:bodyPr rot="0" spcFirstLastPara="0" vert="horz" wrap="square" lIns="144000" tIns="108000" rIns="144000" bIns="1080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1800" dirty="0">
                <a:solidFill>
                  <a:schemeClr val="tx1"/>
                </a:solidFill>
                <a:latin typeface="Calibri"/>
              </a:endParaRPr>
            </a:p>
            <a:p>
              <a:endParaRPr lang="en-US" sz="1800" dirty="0">
                <a:solidFill>
                  <a:schemeClr val="tx1"/>
                </a:solidFill>
                <a:latin typeface="Calibri"/>
              </a:endParaRPr>
            </a:p>
            <a:p>
              <a:r>
                <a:rPr lang="en-US" sz="1800" dirty="0">
                  <a:solidFill>
                    <a:schemeClr val="tx1"/>
                  </a:solidFill>
                  <a:latin typeface="Calibri"/>
                </a:rPr>
                <a:t>Statistical</a:t>
              </a:r>
              <a:r>
                <a:rPr lang="en-US" sz="1800" b="1" dirty="0">
                  <a:solidFill>
                    <a:schemeClr val="tx1"/>
                  </a:solidFill>
                  <a:latin typeface="Calibri"/>
                </a:rPr>
                <a:t> </a:t>
              </a:r>
              <a:r>
                <a:rPr lang="en-US" sz="1800" dirty="0">
                  <a:solidFill>
                    <a:schemeClr val="tx1"/>
                  </a:solidFill>
                  <a:latin typeface="Calibri"/>
                </a:rPr>
                <a:t>parity across demographic groups</a:t>
              </a:r>
            </a:p>
            <a:p>
              <a:pPr marL="742950" lvl="1" indent="-285750">
                <a:buFont typeface="Wingdings" pitchFamily="2" charset="2"/>
                <a:buChar char="Ø"/>
              </a:pPr>
              <a:r>
                <a:rPr lang="en-GB" sz="1800" i="1" dirty="0">
                  <a:solidFill>
                    <a:schemeClr val="tx1"/>
                  </a:solidFill>
                  <a:latin typeface="Calibri" panose="020F0502020204030204" pitchFamily="34" charset="0"/>
                  <a:cs typeface="Calibri" panose="020F0502020204030204" pitchFamily="34" charset="0"/>
                </a:rPr>
                <a:t>Challenge: Which groups?                     Which statistics? Which trade-offs?</a:t>
              </a:r>
            </a:p>
          </p:txBody>
        </p:sp>
      </p:grpSp>
      <p:sp>
        <p:nvSpPr>
          <p:cNvPr id="17" name="Google Shape;451;p53">
            <a:extLst>
              <a:ext uri="{FF2B5EF4-FFF2-40B4-BE49-F238E27FC236}">
                <a16:creationId xmlns:a16="http://schemas.microsoft.com/office/drawing/2014/main" id="{45201694-80FE-5CB7-DB88-C8AF42DFB217}"/>
              </a:ext>
            </a:extLst>
          </p:cNvPr>
          <p:cNvSpPr/>
          <p:nvPr/>
        </p:nvSpPr>
        <p:spPr>
          <a:xfrm>
            <a:off x="6147358" y="3429000"/>
            <a:ext cx="5206443" cy="2829296"/>
          </a:xfrm>
          <a:prstGeom prst="rect">
            <a:avLst/>
          </a:prstGeom>
          <a:solidFill>
            <a:srgbClr val="007DFF">
              <a:alpha val="5882"/>
            </a:srgbClr>
          </a:solidFill>
          <a:ln w="28575" cap="flat" cmpd="sng">
            <a:solidFill>
              <a:srgbClr val="93C47D"/>
            </a:solidFill>
            <a:prstDash val="dot"/>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p>
        </p:txBody>
      </p:sp>
      <p:sp>
        <p:nvSpPr>
          <p:cNvPr id="18" name="Google Shape;452;p53">
            <a:extLst>
              <a:ext uri="{FF2B5EF4-FFF2-40B4-BE49-F238E27FC236}">
                <a16:creationId xmlns:a16="http://schemas.microsoft.com/office/drawing/2014/main" id="{FE11A285-3C58-8ACE-C0CB-BFA5261849AA}"/>
              </a:ext>
            </a:extLst>
          </p:cNvPr>
          <p:cNvSpPr txBox="1"/>
          <p:nvPr/>
        </p:nvSpPr>
        <p:spPr>
          <a:xfrm>
            <a:off x="7172063" y="6140218"/>
            <a:ext cx="3336555" cy="553957"/>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2000" b="1" dirty="0">
                <a:solidFill>
                  <a:srgbClr val="38761D"/>
                </a:solidFill>
                <a:latin typeface="Calibri"/>
              </a:rPr>
              <a:t>Experiment focus</a:t>
            </a:r>
            <a:endParaRPr lang="en-US" sz="2000" b="1" dirty="0">
              <a:solidFill>
                <a:srgbClr val="38761D"/>
              </a:solidFill>
              <a:latin typeface="Calibri"/>
            </a:endParaRPr>
          </a:p>
        </p:txBody>
      </p:sp>
      <p:cxnSp>
        <p:nvCxnSpPr>
          <p:cNvPr id="22" name="Elbow Connector 21">
            <a:extLst>
              <a:ext uri="{FF2B5EF4-FFF2-40B4-BE49-F238E27FC236}">
                <a16:creationId xmlns:a16="http://schemas.microsoft.com/office/drawing/2014/main" id="{73CB260A-4196-2F41-24EA-DC21A81BFF58}"/>
              </a:ext>
            </a:extLst>
          </p:cNvPr>
          <p:cNvCxnSpPr>
            <a:cxnSpLocks/>
            <a:stCxn id="25" idx="2"/>
            <a:endCxn id="3" idx="0"/>
          </p:cNvCxnSpPr>
          <p:nvPr/>
        </p:nvCxnSpPr>
        <p:spPr>
          <a:xfrm rot="5400000">
            <a:off x="4184537" y="1796940"/>
            <a:ext cx="1016287" cy="2703927"/>
          </a:xfrm>
          <a:prstGeom prst="bentConnector3">
            <a:avLst>
              <a:gd name="adj1" fmla="val 5000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Elbow Connector 22">
            <a:extLst>
              <a:ext uri="{FF2B5EF4-FFF2-40B4-BE49-F238E27FC236}">
                <a16:creationId xmlns:a16="http://schemas.microsoft.com/office/drawing/2014/main" id="{4B884989-6486-2167-3AC9-02F3E0E9E7A9}"/>
              </a:ext>
            </a:extLst>
          </p:cNvPr>
          <p:cNvCxnSpPr>
            <a:cxnSpLocks/>
            <a:stCxn id="25" idx="2"/>
            <a:endCxn id="16" idx="0"/>
          </p:cNvCxnSpPr>
          <p:nvPr/>
        </p:nvCxnSpPr>
        <p:spPr>
          <a:xfrm rot="16200000" flipH="1">
            <a:off x="6979710" y="1705693"/>
            <a:ext cx="1016287" cy="2886420"/>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7072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62E63-749F-DAFB-80DF-92F43E26B5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9EE257-C8A6-A100-21AA-976FA1486BED}"/>
              </a:ext>
            </a:extLst>
          </p:cNvPr>
          <p:cNvSpPr>
            <a:spLocks noGrp="1"/>
          </p:cNvSpPr>
          <p:nvPr>
            <p:ph type="title"/>
          </p:nvPr>
        </p:nvSpPr>
        <p:spPr/>
        <p:txBody>
          <a:bodyPr>
            <a:normAutofit/>
          </a:bodyPr>
          <a:lstStyle/>
          <a:p>
            <a:r>
              <a:rPr lang="en-GB" sz="4000" dirty="0">
                <a:latin typeface="Calibri"/>
                <a:ea typeface="Calibri"/>
                <a:cs typeface="Calibri"/>
              </a:rPr>
              <a:t>Structural challenges in assessing fairness</a:t>
            </a:r>
          </a:p>
        </p:txBody>
      </p:sp>
      <p:grpSp>
        <p:nvGrpSpPr>
          <p:cNvPr id="5" name="Group 4">
            <a:extLst>
              <a:ext uri="{FF2B5EF4-FFF2-40B4-BE49-F238E27FC236}">
                <a16:creationId xmlns:a16="http://schemas.microsoft.com/office/drawing/2014/main" id="{F5B97134-D795-8DDF-6067-B06E85DE4B36}"/>
              </a:ext>
            </a:extLst>
          </p:cNvPr>
          <p:cNvGrpSpPr/>
          <p:nvPr/>
        </p:nvGrpSpPr>
        <p:grpSpPr>
          <a:xfrm>
            <a:off x="1472337" y="1876821"/>
            <a:ext cx="9247326" cy="3104358"/>
            <a:chOff x="1469239" y="1691234"/>
            <a:chExt cx="9247326" cy="3104358"/>
          </a:xfrm>
        </p:grpSpPr>
        <p:grpSp>
          <p:nvGrpSpPr>
            <p:cNvPr id="73" name="Group 72">
              <a:extLst>
                <a:ext uri="{FF2B5EF4-FFF2-40B4-BE49-F238E27FC236}">
                  <a16:creationId xmlns:a16="http://schemas.microsoft.com/office/drawing/2014/main" id="{39261656-D739-C988-EE02-CE7C81D74A12}"/>
                </a:ext>
              </a:extLst>
            </p:cNvPr>
            <p:cNvGrpSpPr/>
            <p:nvPr/>
          </p:nvGrpSpPr>
          <p:grpSpPr>
            <a:xfrm>
              <a:off x="1469241" y="1691234"/>
              <a:ext cx="9247324" cy="3104358"/>
              <a:chOff x="1262597" y="2214302"/>
              <a:chExt cx="5480509" cy="3104358"/>
            </a:xfrm>
          </p:grpSpPr>
          <p:sp>
            <p:nvSpPr>
              <p:cNvPr id="47" name="Rectangle 46">
                <a:extLst>
                  <a:ext uri="{FF2B5EF4-FFF2-40B4-BE49-F238E27FC236}">
                    <a16:creationId xmlns:a16="http://schemas.microsoft.com/office/drawing/2014/main" id="{6A7ACBE8-E323-350A-6770-8258300E2B41}"/>
                  </a:ext>
                </a:extLst>
              </p:cNvPr>
              <p:cNvSpPr/>
              <p:nvPr/>
            </p:nvSpPr>
            <p:spPr>
              <a:xfrm>
                <a:off x="1262598" y="2214302"/>
                <a:ext cx="1310484" cy="49199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dirty="0">
                    <a:solidFill>
                      <a:schemeClr val="tx1"/>
                    </a:solidFill>
                    <a:latin typeface="Calibri"/>
                    <a:ea typeface="Calibri"/>
                    <a:cs typeface="Calibri"/>
                  </a:rPr>
                  <a:t>Context</a:t>
                </a:r>
              </a:p>
            </p:txBody>
          </p:sp>
          <p:cxnSp>
            <p:nvCxnSpPr>
              <p:cNvPr id="49" name="Straight Connector 48">
                <a:extLst>
                  <a:ext uri="{FF2B5EF4-FFF2-40B4-BE49-F238E27FC236}">
                    <a16:creationId xmlns:a16="http://schemas.microsoft.com/office/drawing/2014/main" id="{9958D358-9F3A-0F79-0E90-563D1BD52A3E}"/>
                  </a:ext>
                </a:extLst>
              </p:cNvPr>
              <p:cNvCxnSpPr>
                <a:cxnSpLocks/>
              </p:cNvCxnSpPr>
              <p:nvPr/>
            </p:nvCxnSpPr>
            <p:spPr>
              <a:xfrm>
                <a:off x="1262598" y="2610565"/>
                <a:ext cx="1310484"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270A1AF7-C787-272E-4B47-876A60F81D80}"/>
                  </a:ext>
                </a:extLst>
              </p:cNvPr>
              <p:cNvSpPr/>
              <p:nvPr/>
            </p:nvSpPr>
            <p:spPr>
              <a:xfrm>
                <a:off x="2717925" y="2214302"/>
                <a:ext cx="4025181" cy="49199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dirty="0">
                    <a:solidFill>
                      <a:schemeClr val="tx1"/>
                    </a:solidFill>
                    <a:latin typeface="Calibri"/>
                    <a:ea typeface="Calibri"/>
                    <a:cs typeface="Calibri"/>
                  </a:rPr>
                  <a:t>Explanation</a:t>
                </a:r>
              </a:p>
            </p:txBody>
          </p:sp>
          <p:cxnSp>
            <p:nvCxnSpPr>
              <p:cNvPr id="55" name="Straight Connector 54">
                <a:extLst>
                  <a:ext uri="{FF2B5EF4-FFF2-40B4-BE49-F238E27FC236}">
                    <a16:creationId xmlns:a16="http://schemas.microsoft.com/office/drawing/2014/main" id="{95A3A6B8-2697-7050-6FD7-41C2DB584E2B}"/>
                  </a:ext>
                </a:extLst>
              </p:cNvPr>
              <p:cNvCxnSpPr>
                <a:cxnSpLocks/>
              </p:cNvCxnSpPr>
              <p:nvPr/>
            </p:nvCxnSpPr>
            <p:spPr>
              <a:xfrm>
                <a:off x="2717925" y="2610565"/>
                <a:ext cx="402518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ECEE3E46-04F2-0A03-DF58-5D1D8253EDB0}"/>
                  </a:ext>
                </a:extLst>
              </p:cNvPr>
              <p:cNvGrpSpPr/>
              <p:nvPr/>
            </p:nvGrpSpPr>
            <p:grpSpPr>
              <a:xfrm>
                <a:off x="1262597" y="2708823"/>
                <a:ext cx="5474068" cy="2609837"/>
                <a:chOff x="1262597" y="2708823"/>
                <a:chExt cx="5474068" cy="2609837"/>
              </a:xfrm>
            </p:grpSpPr>
            <p:grpSp>
              <p:nvGrpSpPr>
                <p:cNvPr id="64" name="Group 63">
                  <a:extLst>
                    <a:ext uri="{FF2B5EF4-FFF2-40B4-BE49-F238E27FC236}">
                      <a16:creationId xmlns:a16="http://schemas.microsoft.com/office/drawing/2014/main" id="{49175DA0-58CF-9EC2-EA28-90E9C11B6E9B}"/>
                    </a:ext>
                  </a:extLst>
                </p:cNvPr>
                <p:cNvGrpSpPr/>
                <p:nvPr/>
              </p:nvGrpSpPr>
              <p:grpSpPr>
                <a:xfrm>
                  <a:off x="1262598" y="2708823"/>
                  <a:ext cx="5474066" cy="840448"/>
                  <a:chOff x="1262598" y="2721737"/>
                  <a:chExt cx="5480508" cy="1726780"/>
                </a:xfrm>
              </p:grpSpPr>
              <p:sp>
                <p:nvSpPr>
                  <p:cNvPr id="45" name="Rectangle 44">
                    <a:extLst>
                      <a:ext uri="{FF2B5EF4-FFF2-40B4-BE49-F238E27FC236}">
                        <a16:creationId xmlns:a16="http://schemas.microsoft.com/office/drawing/2014/main" id="{B6A94144-A6EE-E551-B7EE-81C32BFD3931}"/>
                      </a:ext>
                    </a:extLst>
                  </p:cNvPr>
                  <p:cNvSpPr/>
                  <p:nvPr/>
                </p:nvSpPr>
                <p:spPr>
                  <a:xfrm>
                    <a:off x="1262598" y="2721737"/>
                    <a:ext cx="1310484" cy="1726780"/>
                  </a:xfrm>
                  <a:prstGeom prst="rect">
                    <a:avLst/>
                  </a:prstGeom>
                  <a:solidFill>
                    <a:srgbClr val="ECF6F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tx1"/>
                        </a:solidFill>
                        <a:latin typeface="Calibri" panose="020F0502020204030204" pitchFamily="34" charset="0"/>
                        <a:cs typeface="Calibri" panose="020F0502020204030204" pitchFamily="34" charset="0"/>
                      </a:rPr>
                      <a:t>Proxy distribution</a:t>
                    </a:r>
                    <a:endParaRPr lang="en-US" sz="2400" dirty="0">
                      <a:latin typeface="Calibri" panose="020F0502020204030204" pitchFamily="34" charset="0"/>
                      <a:cs typeface="Calibri" panose="020F0502020204030204" pitchFamily="34" charset="0"/>
                    </a:endParaRPr>
                  </a:p>
                </p:txBody>
              </p:sp>
              <p:sp>
                <p:nvSpPr>
                  <p:cNvPr id="51" name="Rectangle 50">
                    <a:extLst>
                      <a:ext uri="{FF2B5EF4-FFF2-40B4-BE49-F238E27FC236}">
                        <a16:creationId xmlns:a16="http://schemas.microsoft.com/office/drawing/2014/main" id="{48BC39DD-FBC7-B60F-F617-FC8FAB4B51EF}"/>
                      </a:ext>
                    </a:extLst>
                  </p:cNvPr>
                  <p:cNvSpPr/>
                  <p:nvPr/>
                </p:nvSpPr>
                <p:spPr>
                  <a:xfrm>
                    <a:off x="2717925" y="2721737"/>
                    <a:ext cx="4025181" cy="17267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dirty="0">
                        <a:solidFill>
                          <a:schemeClr val="tx1"/>
                        </a:solidFill>
                        <a:latin typeface="Calibri"/>
                        <a:ea typeface="Calibri"/>
                        <a:cs typeface="Calibri"/>
                      </a:rPr>
                      <a:t>Non-sensitive features can leak demographic information and introduce bias. </a:t>
                    </a:r>
                    <a:endParaRPr lang="en-US" sz="2000" dirty="0">
                      <a:solidFill>
                        <a:schemeClr val="tx1"/>
                      </a:solidFill>
                    </a:endParaRPr>
                  </a:p>
                </p:txBody>
              </p:sp>
            </p:grpSp>
            <p:grpSp>
              <p:nvGrpSpPr>
                <p:cNvPr id="67" name="Group 66">
                  <a:extLst>
                    <a:ext uri="{FF2B5EF4-FFF2-40B4-BE49-F238E27FC236}">
                      <a16:creationId xmlns:a16="http://schemas.microsoft.com/office/drawing/2014/main" id="{DB07BE20-6111-6A95-5F61-06DB728A2138}"/>
                    </a:ext>
                  </a:extLst>
                </p:cNvPr>
                <p:cNvGrpSpPr/>
                <p:nvPr/>
              </p:nvGrpSpPr>
              <p:grpSpPr>
                <a:xfrm>
                  <a:off x="1262597" y="4478212"/>
                  <a:ext cx="5474068" cy="840448"/>
                  <a:chOff x="1262598" y="2721737"/>
                  <a:chExt cx="5480508" cy="1726780"/>
                </a:xfrm>
              </p:grpSpPr>
              <p:sp>
                <p:nvSpPr>
                  <p:cNvPr id="68" name="Rectangle 67">
                    <a:extLst>
                      <a:ext uri="{FF2B5EF4-FFF2-40B4-BE49-F238E27FC236}">
                        <a16:creationId xmlns:a16="http://schemas.microsoft.com/office/drawing/2014/main" id="{6BEDE6A6-E5EF-55A2-C819-E12469FA3910}"/>
                      </a:ext>
                    </a:extLst>
                  </p:cNvPr>
                  <p:cNvSpPr/>
                  <p:nvPr/>
                </p:nvSpPr>
                <p:spPr>
                  <a:xfrm>
                    <a:off x="1262598" y="2721737"/>
                    <a:ext cx="1310484" cy="1726780"/>
                  </a:xfrm>
                  <a:prstGeom prst="rect">
                    <a:avLst/>
                  </a:prstGeom>
                  <a:solidFill>
                    <a:srgbClr val="ECF6F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tx1"/>
                        </a:solidFill>
                        <a:latin typeface="Calibri" panose="020F0502020204030204" pitchFamily="34" charset="0"/>
                        <a:cs typeface="Calibri" panose="020F0502020204030204" pitchFamily="34" charset="0"/>
                      </a:rPr>
                      <a:t>Intersectionality</a:t>
                    </a:r>
                    <a:endParaRPr lang="en-US" dirty="0">
                      <a:solidFill>
                        <a:schemeClr val="tx1"/>
                      </a:solidFill>
                      <a:latin typeface="Calibri" panose="020F0502020204030204" pitchFamily="34" charset="0"/>
                      <a:cs typeface="Calibri" panose="020F0502020204030204" pitchFamily="34" charset="0"/>
                    </a:endParaRPr>
                  </a:p>
                </p:txBody>
              </p:sp>
              <p:sp>
                <p:nvSpPr>
                  <p:cNvPr id="69" name="Rectangle 68">
                    <a:extLst>
                      <a:ext uri="{FF2B5EF4-FFF2-40B4-BE49-F238E27FC236}">
                        <a16:creationId xmlns:a16="http://schemas.microsoft.com/office/drawing/2014/main" id="{D814CE63-D9E9-5448-B77B-4314628C80E1}"/>
                      </a:ext>
                    </a:extLst>
                  </p:cNvPr>
                  <p:cNvSpPr/>
                  <p:nvPr/>
                </p:nvSpPr>
                <p:spPr>
                  <a:xfrm>
                    <a:off x="2717925" y="2721737"/>
                    <a:ext cx="4025181" cy="17267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dirty="0">
                        <a:solidFill>
                          <a:schemeClr val="tx1"/>
                        </a:solidFill>
                        <a:latin typeface="Calibri"/>
                        <a:ea typeface="+mn-lt"/>
                        <a:cs typeface="+mn-lt"/>
                      </a:rPr>
                      <a:t>Bias can compound for people with overlapping identities (e.g. age &lt;40 + Hispanic).</a:t>
                    </a:r>
                    <a:endParaRPr lang="en-US" dirty="0">
                      <a:solidFill>
                        <a:schemeClr val="tx1"/>
                      </a:solidFill>
                      <a:latin typeface="Calibri"/>
                      <a:ea typeface="Calibri"/>
                      <a:cs typeface="Calibri"/>
                    </a:endParaRPr>
                  </a:p>
                </p:txBody>
              </p:sp>
            </p:grpSp>
          </p:grpSp>
        </p:grpSp>
        <p:sp>
          <p:nvSpPr>
            <p:cNvPr id="3" name="Rectangle 2">
              <a:extLst>
                <a:ext uri="{FF2B5EF4-FFF2-40B4-BE49-F238E27FC236}">
                  <a16:creationId xmlns:a16="http://schemas.microsoft.com/office/drawing/2014/main" id="{4CDF26A0-C094-CDEF-02F3-B22CCF1EB9FC}"/>
                </a:ext>
              </a:extLst>
            </p:cNvPr>
            <p:cNvSpPr/>
            <p:nvPr/>
          </p:nvSpPr>
          <p:spPr>
            <a:xfrm>
              <a:off x="1469239" y="3062322"/>
              <a:ext cx="2208596" cy="840448"/>
            </a:xfrm>
            <a:prstGeom prst="rect">
              <a:avLst/>
            </a:prstGeom>
            <a:solidFill>
              <a:srgbClr val="ECF6F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tx1"/>
                  </a:solidFill>
                  <a:latin typeface="Calibri" panose="020F0502020204030204" pitchFamily="34" charset="0"/>
                  <a:cs typeface="Calibri" panose="020F0502020204030204" pitchFamily="34" charset="0"/>
                </a:rPr>
                <a:t>Multi-label </a:t>
              </a:r>
              <a:endParaRPr lang="en-US" dirty="0">
                <a:solidFill>
                  <a:schemeClr val="tx1"/>
                </a:solidFill>
                <a:latin typeface="Calibri" panose="020F0502020204030204" pitchFamily="34" charset="0"/>
                <a:cs typeface="Calibri" panose="020F0502020204030204" pitchFamily="34" charset="0"/>
              </a:endParaRPr>
            </a:p>
            <a:p>
              <a:pPr algn="ctr"/>
              <a:r>
                <a:rPr lang="en-GB" b="1" dirty="0">
                  <a:solidFill>
                    <a:schemeClr val="tx1"/>
                  </a:solidFill>
                  <a:latin typeface="Calibri" panose="020F0502020204030204" pitchFamily="34" charset="0"/>
                  <a:cs typeface="Calibri" panose="020F0502020204030204" pitchFamily="34" charset="0"/>
                </a:rPr>
                <a:t>complexity</a:t>
              </a:r>
              <a:endParaRPr lang="en-US" dirty="0">
                <a:solidFill>
                  <a:schemeClr val="tx1"/>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040840BB-30A6-3B2C-7A4C-7753FD54ADC8}"/>
                </a:ext>
              </a:extLst>
            </p:cNvPr>
            <p:cNvSpPr/>
            <p:nvPr/>
          </p:nvSpPr>
          <p:spPr>
            <a:xfrm>
              <a:off x="3921943" y="3062322"/>
              <a:ext cx="6783753" cy="840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dirty="0">
                  <a:solidFill>
                    <a:schemeClr val="tx1"/>
                  </a:solidFill>
                  <a:latin typeface="Calibri"/>
                  <a:ea typeface="+mn-lt"/>
                  <a:cs typeface="+mn-lt"/>
                </a:rPr>
                <a:t>Multiple predictions per user require fairness checks across </a:t>
              </a:r>
              <a:r>
                <a:rPr lang="en-GB" i="1" dirty="0">
                  <a:solidFill>
                    <a:schemeClr val="tx1"/>
                  </a:solidFill>
                  <a:latin typeface="Calibri"/>
                  <a:ea typeface="+mn-lt"/>
                  <a:cs typeface="+mn-lt"/>
                </a:rPr>
                <a:t>each</a:t>
              </a:r>
              <a:r>
                <a:rPr lang="en-GB" dirty="0">
                  <a:solidFill>
                    <a:schemeClr val="tx1"/>
                  </a:solidFill>
                  <a:latin typeface="Calibri"/>
                  <a:ea typeface="+mn-lt"/>
                  <a:cs typeface="+mn-lt"/>
                </a:rPr>
                <a:t> label.</a:t>
              </a:r>
              <a:endParaRPr lang="en-US" dirty="0">
                <a:solidFill>
                  <a:schemeClr val="tx1"/>
                </a:solidFill>
                <a:latin typeface="Calibri"/>
                <a:ea typeface="+mn-lt"/>
                <a:cs typeface="+mn-lt"/>
              </a:endParaRPr>
            </a:p>
          </p:txBody>
        </p:sp>
      </p:grpSp>
      <p:sp>
        <p:nvSpPr>
          <p:cNvPr id="8" name="Rectangle 7">
            <a:extLst>
              <a:ext uri="{FF2B5EF4-FFF2-40B4-BE49-F238E27FC236}">
                <a16:creationId xmlns:a16="http://schemas.microsoft.com/office/drawing/2014/main" id="{8692D173-3909-CE12-7B6D-F6662B57DC3E}"/>
              </a:ext>
            </a:extLst>
          </p:cNvPr>
          <p:cNvSpPr/>
          <p:nvPr/>
        </p:nvSpPr>
        <p:spPr>
          <a:xfrm>
            <a:off x="1472337" y="5017298"/>
            <a:ext cx="2208596" cy="840448"/>
          </a:xfrm>
          <a:prstGeom prst="rect">
            <a:avLst/>
          </a:prstGeom>
          <a:solidFill>
            <a:srgbClr val="ECF6F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tx1"/>
                </a:solidFill>
                <a:latin typeface="Calibri" panose="020F0502020204030204" pitchFamily="34" charset="0"/>
                <a:cs typeface="Calibri" panose="020F0502020204030204" pitchFamily="34" charset="0"/>
              </a:rPr>
              <a:t>Synthetic data</a:t>
            </a:r>
            <a:endParaRPr lang="en-US" dirty="0">
              <a:solidFill>
                <a:schemeClr val="tx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15481C2B-669A-6734-CACA-0A2356E1F51E}"/>
              </a:ext>
            </a:extLst>
          </p:cNvPr>
          <p:cNvSpPr/>
          <p:nvPr/>
        </p:nvSpPr>
        <p:spPr>
          <a:xfrm>
            <a:off x="3925041" y="4981179"/>
            <a:ext cx="6783752" cy="840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dirty="0">
                <a:solidFill>
                  <a:schemeClr val="tx1"/>
                </a:solidFill>
                <a:latin typeface="Calibri" panose="020F0502020204030204" pitchFamily="34" charset="0"/>
                <a:cs typeface="Calibri" panose="020F0502020204030204" pitchFamily="34" charset="0"/>
              </a:rPr>
              <a:t>May not fully reflect real-world distributions, introducing noise in fairness assessment.</a:t>
            </a:r>
          </a:p>
        </p:txBody>
      </p:sp>
    </p:spTree>
    <p:extLst>
      <p:ext uri="{BB962C8B-B14F-4D97-AF65-F5344CB8AC3E}">
        <p14:creationId xmlns:p14="http://schemas.microsoft.com/office/powerpoint/2010/main" val="2428818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358FC-1249-9A61-9F97-683C9AF02FE1}"/>
              </a:ext>
            </a:extLst>
          </p:cNvPr>
          <p:cNvSpPr>
            <a:spLocks noGrp="1"/>
          </p:cNvSpPr>
          <p:nvPr>
            <p:ph type="title"/>
          </p:nvPr>
        </p:nvSpPr>
        <p:spPr/>
        <p:txBody>
          <a:bodyPr>
            <a:normAutofit/>
          </a:bodyPr>
          <a:lstStyle/>
          <a:p>
            <a:r>
              <a:rPr lang="en-GB" sz="4000" dirty="0">
                <a:latin typeface="Calibri"/>
                <a:ea typeface="Calibri"/>
                <a:cs typeface="Calibri"/>
              </a:rPr>
              <a:t>Potential types of bias in our data</a:t>
            </a:r>
          </a:p>
        </p:txBody>
      </p:sp>
      <p:grpSp>
        <p:nvGrpSpPr>
          <p:cNvPr id="81" name="Group 80">
            <a:extLst>
              <a:ext uri="{FF2B5EF4-FFF2-40B4-BE49-F238E27FC236}">
                <a16:creationId xmlns:a16="http://schemas.microsoft.com/office/drawing/2014/main" id="{C156815D-A3FE-5348-74F3-DDD709C4DDD0}"/>
              </a:ext>
            </a:extLst>
          </p:cNvPr>
          <p:cNvGrpSpPr/>
          <p:nvPr/>
        </p:nvGrpSpPr>
        <p:grpSpPr>
          <a:xfrm>
            <a:off x="1096196" y="2430280"/>
            <a:ext cx="9999604" cy="3833421"/>
            <a:chOff x="3761173" y="1753643"/>
            <a:chExt cx="6252346" cy="3506794"/>
          </a:xfrm>
        </p:grpSpPr>
        <p:sp>
          <p:nvSpPr>
            <p:cNvPr id="64" name="Rectangle 63">
              <a:extLst>
                <a:ext uri="{FF2B5EF4-FFF2-40B4-BE49-F238E27FC236}">
                  <a16:creationId xmlns:a16="http://schemas.microsoft.com/office/drawing/2014/main" id="{50F26FC6-FE12-0B82-0369-650598A5777C}"/>
                </a:ext>
              </a:extLst>
            </p:cNvPr>
            <p:cNvSpPr/>
            <p:nvPr/>
          </p:nvSpPr>
          <p:spPr>
            <a:xfrm>
              <a:off x="3761173" y="1753643"/>
              <a:ext cx="6252346" cy="350679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79" name="Rectangle 78">
              <a:extLst>
                <a:ext uri="{FF2B5EF4-FFF2-40B4-BE49-F238E27FC236}">
                  <a16:creationId xmlns:a16="http://schemas.microsoft.com/office/drawing/2014/main" id="{25C8B960-EEE3-198E-B5F4-D95E16EC5AAE}"/>
                </a:ext>
              </a:extLst>
            </p:cNvPr>
            <p:cNvSpPr/>
            <p:nvPr/>
          </p:nvSpPr>
          <p:spPr>
            <a:xfrm>
              <a:off x="8158967" y="3765112"/>
              <a:ext cx="1668268" cy="1344147"/>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72000" tIns="252000" rIns="72000" bIns="72000"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endParaRPr lang="en-GB" sz="1800" dirty="0">
                <a:solidFill>
                  <a:schemeClr val="tx1"/>
                </a:solidFill>
                <a:latin typeface="Calibri"/>
                <a:ea typeface="Calibri"/>
                <a:cs typeface="Calibri"/>
              </a:endParaRPr>
            </a:p>
            <a:p>
              <a:r>
                <a:rPr lang="en-GB" sz="1800" dirty="0">
                  <a:solidFill>
                    <a:schemeClr val="tx1"/>
                  </a:solidFill>
                  <a:latin typeface="Calibri" panose="020F0502020204030204" pitchFamily="34" charset="0"/>
                  <a:cs typeface="Calibri" panose="020F0502020204030204" pitchFamily="34" charset="0"/>
                </a:rPr>
                <a:t>Subgroup trends differ from aggregates</a:t>
              </a:r>
              <a:endParaRPr lang="en-GB" sz="1800" dirty="0">
                <a:solidFill>
                  <a:schemeClr val="tx1"/>
                </a:solidFill>
                <a:latin typeface="Calibri" panose="020F0502020204030204" pitchFamily="34" charset="0"/>
                <a:ea typeface="Calibri"/>
                <a:cs typeface="Calibri" panose="020F0502020204030204" pitchFamily="34" charset="0"/>
              </a:endParaRPr>
            </a:p>
          </p:txBody>
        </p:sp>
        <p:sp>
          <p:nvSpPr>
            <p:cNvPr id="80" name="Rectangle 79">
              <a:extLst>
                <a:ext uri="{FF2B5EF4-FFF2-40B4-BE49-F238E27FC236}">
                  <a16:creationId xmlns:a16="http://schemas.microsoft.com/office/drawing/2014/main" id="{5DFBE1FC-CC8A-DEA9-028E-226387BC2E1D}"/>
                </a:ext>
              </a:extLst>
            </p:cNvPr>
            <p:cNvSpPr/>
            <p:nvPr/>
          </p:nvSpPr>
          <p:spPr>
            <a:xfrm>
              <a:off x="8045685" y="3617578"/>
              <a:ext cx="1438109" cy="443771"/>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GB" sz="1800" b="1" dirty="0">
                  <a:solidFill>
                    <a:schemeClr val="bg1"/>
                  </a:solidFill>
                  <a:latin typeface="Calibri"/>
                  <a:ea typeface="Calibri"/>
                  <a:cs typeface="Calibri"/>
                </a:rPr>
                <a:t>Simpson’s paradox</a:t>
              </a:r>
              <a:endParaRPr lang="en-US" dirty="0">
                <a:solidFill>
                  <a:schemeClr val="bg1"/>
                </a:solidFill>
              </a:endParaRPr>
            </a:p>
            <a:p>
              <a:endParaRPr lang="en-GB" sz="1200" b="1" dirty="0">
                <a:solidFill>
                  <a:schemeClr val="bg1"/>
                </a:solidFill>
              </a:endParaRPr>
            </a:p>
          </p:txBody>
        </p:sp>
      </p:grpSp>
      <p:sp>
        <p:nvSpPr>
          <p:cNvPr id="3" name="Rectangle 2">
            <a:extLst>
              <a:ext uri="{FF2B5EF4-FFF2-40B4-BE49-F238E27FC236}">
                <a16:creationId xmlns:a16="http://schemas.microsoft.com/office/drawing/2014/main" id="{3148D4B1-598A-10C3-815E-3EDF68BDB1E1}"/>
              </a:ext>
            </a:extLst>
          </p:cNvPr>
          <p:cNvSpPr/>
          <p:nvPr/>
        </p:nvSpPr>
        <p:spPr>
          <a:xfrm>
            <a:off x="1096198" y="1410021"/>
            <a:ext cx="9999602" cy="837695"/>
          </a:xfrm>
          <a:prstGeom prst="rect">
            <a:avLst/>
          </a:prstGeom>
          <a:solidFill>
            <a:srgbClr val="EBF5F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endParaRPr lang="en-GB" sz="1800" dirty="0">
              <a:solidFill>
                <a:schemeClr val="tx1"/>
              </a:solidFill>
              <a:latin typeface="Calibri" panose="020F0502020204030204" pitchFamily="34" charset="0"/>
              <a:cs typeface="Calibri" panose="020F0502020204030204" pitchFamily="34" charset="0"/>
            </a:endParaRPr>
          </a:p>
          <a:p>
            <a:pPr algn="ctr"/>
            <a:r>
              <a:rPr lang="en-GB" sz="1800" i="1" dirty="0">
                <a:solidFill>
                  <a:schemeClr val="tx1"/>
                </a:solidFill>
                <a:latin typeface="Calibri" panose="020F0502020204030204" pitchFamily="34" charset="0"/>
                <a:cs typeface="Calibri" panose="020F0502020204030204" pitchFamily="34" charset="0"/>
              </a:rPr>
              <a:t>Bias refers to systematic errors in model outcomes, which can lead to unequal advantages or disadvantages for different groups.</a:t>
            </a:r>
            <a:endParaRPr lang="en-US" sz="1800" i="1" dirty="0">
              <a:solidFill>
                <a:schemeClr val="tx1"/>
              </a:solidFill>
              <a:latin typeface="Calibri" panose="020F0502020204030204" pitchFamily="34" charset="0"/>
              <a:cs typeface="Calibri" panose="020F0502020204030204" pitchFamily="34" charset="0"/>
            </a:endParaRPr>
          </a:p>
          <a:p>
            <a:endParaRPr lang="en-GB" sz="1800" i="1" dirty="0">
              <a:solidFill>
                <a:schemeClr val="tx1"/>
              </a:solidFill>
              <a:latin typeface="Calibri"/>
              <a:ea typeface="Calibri"/>
              <a:cs typeface="Calibri"/>
            </a:endParaRPr>
          </a:p>
        </p:txBody>
      </p:sp>
      <p:sp>
        <p:nvSpPr>
          <p:cNvPr id="4" name="Rectangle 3">
            <a:extLst>
              <a:ext uri="{FF2B5EF4-FFF2-40B4-BE49-F238E27FC236}">
                <a16:creationId xmlns:a16="http://schemas.microsoft.com/office/drawing/2014/main" id="{182A68D4-4550-D2D0-476A-40826667296F}"/>
              </a:ext>
            </a:extLst>
          </p:cNvPr>
          <p:cNvSpPr/>
          <p:nvPr/>
        </p:nvSpPr>
        <p:spPr>
          <a:xfrm>
            <a:off x="8129749" y="2769396"/>
            <a:ext cx="2668121" cy="1469342"/>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72000" tIns="252000" rIns="72000" bIns="72000"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endParaRPr lang="en-GB" sz="1800" dirty="0">
              <a:solidFill>
                <a:schemeClr val="tx1"/>
              </a:solidFill>
              <a:latin typeface="Calibri"/>
              <a:ea typeface="Calibri"/>
              <a:cs typeface="Calibri"/>
            </a:endParaRPr>
          </a:p>
          <a:p>
            <a:r>
              <a:rPr lang="en-GB" sz="1800" dirty="0">
                <a:solidFill>
                  <a:schemeClr val="tx1"/>
                </a:solidFill>
                <a:latin typeface="Calibri" panose="020F0502020204030204" pitchFamily="34" charset="0"/>
                <a:cs typeface="Calibri" panose="020F0502020204030204" pitchFamily="34" charset="0"/>
              </a:rPr>
              <a:t>Inconsistent feature measurement across groups</a:t>
            </a:r>
            <a:endParaRPr lang="en-GB" sz="1800" dirty="0">
              <a:solidFill>
                <a:schemeClr val="tx1"/>
              </a:solidFill>
              <a:latin typeface="Calibri" panose="020F0502020204030204" pitchFamily="34" charset="0"/>
              <a:ea typeface="Calibri"/>
              <a:cs typeface="Calibri" panose="020F0502020204030204" pitchFamily="34" charset="0"/>
            </a:endParaRPr>
          </a:p>
        </p:txBody>
      </p:sp>
      <p:sp>
        <p:nvSpPr>
          <p:cNvPr id="5" name="Rectangle 4">
            <a:extLst>
              <a:ext uri="{FF2B5EF4-FFF2-40B4-BE49-F238E27FC236}">
                <a16:creationId xmlns:a16="http://schemas.microsoft.com/office/drawing/2014/main" id="{EF32FC7F-E406-6E52-1A1C-9336970B593E}"/>
              </a:ext>
            </a:extLst>
          </p:cNvPr>
          <p:cNvSpPr/>
          <p:nvPr/>
        </p:nvSpPr>
        <p:spPr>
          <a:xfrm>
            <a:off x="7948573" y="2608120"/>
            <a:ext cx="2300020" cy="485104"/>
          </a:xfrm>
          <a:prstGeom prst="rect">
            <a:avLst/>
          </a:prstGeom>
          <a:solidFill>
            <a:srgbClr val="93C57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GB" sz="1800" b="1" dirty="0">
                <a:solidFill>
                  <a:schemeClr val="bg1"/>
                </a:solidFill>
                <a:latin typeface="Calibri"/>
                <a:ea typeface="Calibri"/>
                <a:cs typeface="Calibri"/>
              </a:rPr>
              <a:t>Measurement bias</a:t>
            </a:r>
            <a:endParaRPr lang="en-US" dirty="0">
              <a:solidFill>
                <a:schemeClr val="bg1"/>
              </a:solidFill>
            </a:endParaRPr>
          </a:p>
          <a:p>
            <a:endParaRPr lang="en-GB" sz="1200" b="1" dirty="0">
              <a:solidFill>
                <a:schemeClr val="bg1"/>
              </a:solidFill>
            </a:endParaRPr>
          </a:p>
        </p:txBody>
      </p:sp>
      <p:sp>
        <p:nvSpPr>
          <p:cNvPr id="6" name="Rectangle 5">
            <a:extLst>
              <a:ext uri="{FF2B5EF4-FFF2-40B4-BE49-F238E27FC236}">
                <a16:creationId xmlns:a16="http://schemas.microsoft.com/office/drawing/2014/main" id="{73B842A8-E8FC-C2A6-AB7C-7FFEB8B14E6C}"/>
              </a:ext>
            </a:extLst>
          </p:cNvPr>
          <p:cNvSpPr/>
          <p:nvPr/>
        </p:nvSpPr>
        <p:spPr>
          <a:xfrm>
            <a:off x="4835827" y="2783310"/>
            <a:ext cx="2668121" cy="1469342"/>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72000" tIns="252000" rIns="72000" bIns="72000"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endParaRPr lang="en-GB" sz="1800" dirty="0">
              <a:solidFill>
                <a:schemeClr val="tx1"/>
              </a:solidFill>
              <a:latin typeface="Calibri"/>
              <a:ea typeface="Calibri"/>
              <a:cs typeface="Calibri"/>
            </a:endParaRPr>
          </a:p>
          <a:p>
            <a:r>
              <a:rPr lang="en-GB" sz="1800" dirty="0">
                <a:solidFill>
                  <a:schemeClr val="tx1"/>
                </a:solidFill>
                <a:latin typeface="Calibri" panose="020F0502020204030204" pitchFamily="34" charset="0"/>
                <a:cs typeface="Calibri" panose="020F0502020204030204" pitchFamily="34" charset="0"/>
              </a:rPr>
              <a:t>Demographic groups underrepresented in training data</a:t>
            </a:r>
            <a:endParaRPr lang="en-GB" sz="1800" dirty="0">
              <a:solidFill>
                <a:schemeClr val="tx1"/>
              </a:solidFill>
              <a:latin typeface="Calibri" panose="020F0502020204030204" pitchFamily="34" charset="0"/>
              <a:ea typeface="Calibri"/>
              <a:cs typeface="Calibri" panose="020F0502020204030204" pitchFamily="34" charset="0"/>
            </a:endParaRPr>
          </a:p>
        </p:txBody>
      </p:sp>
      <p:sp>
        <p:nvSpPr>
          <p:cNvPr id="7" name="Rectangle 6">
            <a:extLst>
              <a:ext uri="{FF2B5EF4-FFF2-40B4-BE49-F238E27FC236}">
                <a16:creationId xmlns:a16="http://schemas.microsoft.com/office/drawing/2014/main" id="{92B36FE3-63F8-E091-8A8B-8447E1465253}"/>
              </a:ext>
            </a:extLst>
          </p:cNvPr>
          <p:cNvSpPr/>
          <p:nvPr/>
        </p:nvSpPr>
        <p:spPr>
          <a:xfrm>
            <a:off x="4654651" y="2606362"/>
            <a:ext cx="2300020" cy="485104"/>
          </a:xfrm>
          <a:prstGeom prst="rect">
            <a:avLst/>
          </a:prstGeom>
          <a:solidFill>
            <a:srgbClr val="B975AE"/>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GB" sz="1800" b="1" dirty="0">
                <a:solidFill>
                  <a:schemeClr val="bg1"/>
                </a:solidFill>
                <a:latin typeface="Calibri"/>
                <a:ea typeface="Calibri"/>
                <a:cs typeface="Calibri"/>
              </a:rPr>
              <a:t>Representation bias</a:t>
            </a:r>
            <a:endParaRPr lang="en-US" dirty="0">
              <a:solidFill>
                <a:schemeClr val="bg1"/>
              </a:solidFill>
            </a:endParaRPr>
          </a:p>
          <a:p>
            <a:endParaRPr lang="en-GB" sz="1200" b="1" dirty="0">
              <a:solidFill>
                <a:schemeClr val="bg1"/>
              </a:solidFill>
            </a:endParaRPr>
          </a:p>
        </p:txBody>
      </p:sp>
      <p:sp>
        <p:nvSpPr>
          <p:cNvPr id="8" name="Rectangle 7">
            <a:extLst>
              <a:ext uri="{FF2B5EF4-FFF2-40B4-BE49-F238E27FC236}">
                <a16:creationId xmlns:a16="http://schemas.microsoft.com/office/drawing/2014/main" id="{47A99230-FA04-BFBA-B153-58E994290C5B}"/>
              </a:ext>
            </a:extLst>
          </p:cNvPr>
          <p:cNvSpPr/>
          <p:nvPr/>
        </p:nvSpPr>
        <p:spPr>
          <a:xfrm>
            <a:off x="1448987" y="2783310"/>
            <a:ext cx="2668121" cy="1469342"/>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72000" tIns="252000" rIns="72000" bIns="72000"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endParaRPr lang="en-GB" sz="1800" dirty="0">
              <a:solidFill>
                <a:schemeClr val="tx1"/>
              </a:solidFill>
              <a:latin typeface="Calibri"/>
              <a:ea typeface="Calibri"/>
              <a:cs typeface="Calibri"/>
            </a:endParaRPr>
          </a:p>
          <a:p>
            <a:r>
              <a:rPr lang="en-GB" sz="1800" dirty="0">
                <a:solidFill>
                  <a:schemeClr val="tx1"/>
                </a:solidFill>
                <a:latin typeface="Calibri" panose="020F0502020204030204" pitchFamily="34" charset="0"/>
                <a:cs typeface="Calibri" panose="020F0502020204030204" pitchFamily="34" charset="0"/>
              </a:rPr>
              <a:t>Societal inequalities embedded in data patterns</a:t>
            </a:r>
            <a:endParaRPr lang="en-GB" sz="1800" dirty="0">
              <a:solidFill>
                <a:schemeClr val="tx1"/>
              </a:solidFill>
              <a:latin typeface="Calibri" panose="020F0502020204030204" pitchFamily="34" charset="0"/>
              <a:ea typeface="Calibri"/>
              <a:cs typeface="Calibri" panose="020F0502020204030204" pitchFamily="34" charset="0"/>
            </a:endParaRPr>
          </a:p>
        </p:txBody>
      </p:sp>
      <p:sp>
        <p:nvSpPr>
          <p:cNvPr id="9" name="Rectangle 8">
            <a:extLst>
              <a:ext uri="{FF2B5EF4-FFF2-40B4-BE49-F238E27FC236}">
                <a16:creationId xmlns:a16="http://schemas.microsoft.com/office/drawing/2014/main" id="{2CA70D49-749C-F469-EAD7-954CCE63FAE0}"/>
              </a:ext>
            </a:extLst>
          </p:cNvPr>
          <p:cNvSpPr/>
          <p:nvPr/>
        </p:nvSpPr>
        <p:spPr>
          <a:xfrm>
            <a:off x="1267811" y="2606362"/>
            <a:ext cx="2300020" cy="485104"/>
          </a:xfrm>
          <a:prstGeom prst="rect">
            <a:avLst/>
          </a:prstGeom>
          <a:solidFill>
            <a:srgbClr val="93CCE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GB" sz="1800" b="1" dirty="0">
                <a:solidFill>
                  <a:schemeClr val="tx1"/>
                </a:solidFill>
                <a:latin typeface="Calibri"/>
                <a:ea typeface="Calibri"/>
                <a:cs typeface="Calibri"/>
              </a:rPr>
              <a:t>Historical bias</a:t>
            </a:r>
            <a:endParaRPr lang="en-US" dirty="0">
              <a:solidFill>
                <a:schemeClr val="tx1"/>
              </a:solidFill>
            </a:endParaRPr>
          </a:p>
          <a:p>
            <a:endParaRPr lang="en-GB" sz="1200" b="1" dirty="0">
              <a:solidFill>
                <a:schemeClr val="bg1"/>
              </a:solidFill>
            </a:endParaRPr>
          </a:p>
        </p:txBody>
      </p:sp>
      <p:sp>
        <p:nvSpPr>
          <p:cNvPr id="10" name="Rectangle 9">
            <a:extLst>
              <a:ext uri="{FF2B5EF4-FFF2-40B4-BE49-F238E27FC236}">
                <a16:creationId xmlns:a16="http://schemas.microsoft.com/office/drawing/2014/main" id="{ED9DDBF8-0305-AE0B-4536-BA2C5489220E}"/>
              </a:ext>
            </a:extLst>
          </p:cNvPr>
          <p:cNvSpPr/>
          <p:nvPr/>
        </p:nvSpPr>
        <p:spPr>
          <a:xfrm>
            <a:off x="4835827" y="4603225"/>
            <a:ext cx="2668121" cy="1469342"/>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72000" tIns="252000" rIns="72000" bIns="72000"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endParaRPr lang="en-GB" sz="1800" dirty="0">
              <a:solidFill>
                <a:schemeClr val="tx1"/>
              </a:solidFill>
              <a:latin typeface="Calibri"/>
              <a:ea typeface="Calibri"/>
              <a:cs typeface="Calibri"/>
            </a:endParaRPr>
          </a:p>
          <a:p>
            <a:r>
              <a:rPr lang="en-GB" sz="1800" dirty="0">
                <a:solidFill>
                  <a:schemeClr val="tx1"/>
                </a:solidFill>
                <a:latin typeface="Calibri" panose="020F0502020204030204" pitchFamily="34" charset="0"/>
                <a:cs typeface="Calibri" panose="020F0502020204030204" pitchFamily="34" charset="0"/>
              </a:rPr>
              <a:t>Inappropriate benchmarks for different groups</a:t>
            </a:r>
            <a:endParaRPr lang="en-GB" sz="1800" dirty="0">
              <a:solidFill>
                <a:schemeClr val="tx1"/>
              </a:solidFill>
              <a:latin typeface="Calibri" panose="020F0502020204030204" pitchFamily="34" charset="0"/>
              <a:ea typeface="Calibri"/>
              <a:cs typeface="Calibri" panose="020F0502020204030204" pitchFamily="34" charset="0"/>
            </a:endParaRPr>
          </a:p>
        </p:txBody>
      </p:sp>
      <p:sp>
        <p:nvSpPr>
          <p:cNvPr id="11" name="Rectangle 10">
            <a:extLst>
              <a:ext uri="{FF2B5EF4-FFF2-40B4-BE49-F238E27FC236}">
                <a16:creationId xmlns:a16="http://schemas.microsoft.com/office/drawing/2014/main" id="{C4DF91C1-C1E7-FD6F-2B12-82F0D75AB475}"/>
              </a:ext>
            </a:extLst>
          </p:cNvPr>
          <p:cNvSpPr/>
          <p:nvPr/>
        </p:nvSpPr>
        <p:spPr>
          <a:xfrm>
            <a:off x="4654651" y="4426277"/>
            <a:ext cx="2300020" cy="485104"/>
          </a:xfrm>
          <a:prstGeom prst="rect">
            <a:avLst/>
          </a:prstGeom>
          <a:solidFill>
            <a:srgbClr val="93CCE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GB" sz="1800" b="1" dirty="0">
                <a:solidFill>
                  <a:schemeClr val="tx1"/>
                </a:solidFill>
                <a:latin typeface="Calibri"/>
                <a:ea typeface="Calibri"/>
                <a:cs typeface="Calibri"/>
              </a:rPr>
              <a:t>Evaluation bias</a:t>
            </a:r>
            <a:endParaRPr lang="en-US" dirty="0">
              <a:solidFill>
                <a:schemeClr val="tx1"/>
              </a:solidFill>
            </a:endParaRPr>
          </a:p>
          <a:p>
            <a:endParaRPr lang="en-GB" sz="1200" b="1" dirty="0">
              <a:solidFill>
                <a:schemeClr val="bg1"/>
              </a:solidFill>
            </a:endParaRPr>
          </a:p>
        </p:txBody>
      </p:sp>
      <p:sp>
        <p:nvSpPr>
          <p:cNvPr id="12" name="Rectangle 11">
            <a:extLst>
              <a:ext uri="{FF2B5EF4-FFF2-40B4-BE49-F238E27FC236}">
                <a16:creationId xmlns:a16="http://schemas.microsoft.com/office/drawing/2014/main" id="{B30E0EE4-DAB1-64D5-DCB7-2476C1961343}"/>
              </a:ext>
            </a:extLst>
          </p:cNvPr>
          <p:cNvSpPr/>
          <p:nvPr/>
        </p:nvSpPr>
        <p:spPr>
          <a:xfrm>
            <a:off x="1448987" y="4603224"/>
            <a:ext cx="2668121" cy="1469342"/>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72000" tIns="252000" rIns="72000" bIns="72000"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endParaRPr lang="en-GB" sz="1800" dirty="0">
              <a:solidFill>
                <a:schemeClr val="tx1"/>
              </a:solidFill>
              <a:latin typeface="Calibri"/>
              <a:ea typeface="Calibri"/>
              <a:cs typeface="Calibri"/>
            </a:endParaRPr>
          </a:p>
          <a:p>
            <a:r>
              <a:rPr lang="en-GB" sz="1800" dirty="0">
                <a:solidFill>
                  <a:schemeClr val="tx1"/>
                </a:solidFill>
                <a:latin typeface="Calibri" panose="020F0502020204030204" pitchFamily="34" charset="0"/>
                <a:cs typeface="Calibri" panose="020F0502020204030204" pitchFamily="34" charset="0"/>
              </a:rPr>
              <a:t>Model architecture introduces unfair outcomes</a:t>
            </a:r>
            <a:endParaRPr lang="en-GB" sz="1800" dirty="0">
              <a:solidFill>
                <a:schemeClr val="tx1"/>
              </a:solidFill>
              <a:latin typeface="Calibri" panose="020F0502020204030204" pitchFamily="34" charset="0"/>
              <a:ea typeface="Calibri"/>
              <a:cs typeface="Calibri" panose="020F0502020204030204" pitchFamily="34" charset="0"/>
            </a:endParaRPr>
          </a:p>
        </p:txBody>
      </p:sp>
      <p:sp>
        <p:nvSpPr>
          <p:cNvPr id="13" name="Rectangle 12">
            <a:extLst>
              <a:ext uri="{FF2B5EF4-FFF2-40B4-BE49-F238E27FC236}">
                <a16:creationId xmlns:a16="http://schemas.microsoft.com/office/drawing/2014/main" id="{E9AB4D1D-6BCF-13CB-5E19-AE750C8247E6}"/>
              </a:ext>
            </a:extLst>
          </p:cNvPr>
          <p:cNvSpPr/>
          <p:nvPr/>
        </p:nvSpPr>
        <p:spPr>
          <a:xfrm>
            <a:off x="1267811" y="4426276"/>
            <a:ext cx="2300020" cy="485104"/>
          </a:xfrm>
          <a:prstGeom prst="rect">
            <a:avLst/>
          </a:prstGeom>
          <a:solidFill>
            <a:srgbClr val="B975AE"/>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GB" sz="1800" b="1" dirty="0">
                <a:solidFill>
                  <a:schemeClr val="bg1"/>
                </a:solidFill>
                <a:latin typeface="Calibri"/>
                <a:ea typeface="Calibri"/>
                <a:cs typeface="Calibri"/>
              </a:rPr>
              <a:t>Algorithmic bias</a:t>
            </a:r>
            <a:endParaRPr lang="en-US" dirty="0">
              <a:solidFill>
                <a:schemeClr val="bg1"/>
              </a:solidFill>
            </a:endParaRPr>
          </a:p>
          <a:p>
            <a:endParaRPr lang="en-GB" sz="1200" b="1" dirty="0">
              <a:solidFill>
                <a:schemeClr val="bg1"/>
              </a:solidFill>
            </a:endParaRPr>
          </a:p>
        </p:txBody>
      </p:sp>
    </p:spTree>
    <p:extLst>
      <p:ext uri="{BB962C8B-B14F-4D97-AF65-F5344CB8AC3E}">
        <p14:creationId xmlns:p14="http://schemas.microsoft.com/office/powerpoint/2010/main" val="21384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1D60F-1384-5A22-8FBE-FFEB12ECE07A}"/>
              </a:ext>
            </a:extLst>
          </p:cNvPr>
          <p:cNvSpPr>
            <a:spLocks noGrp="1"/>
          </p:cNvSpPr>
          <p:nvPr>
            <p:ph type="title"/>
          </p:nvPr>
        </p:nvSpPr>
        <p:spPr/>
        <p:txBody>
          <a:bodyPr>
            <a:normAutofit/>
          </a:bodyPr>
          <a:lstStyle/>
          <a:p>
            <a:r>
              <a:rPr lang="en-GB" sz="4000" dirty="0">
                <a:latin typeface="Calibri" panose="020F0502020204030204" pitchFamily="34" charset="0"/>
                <a:cs typeface="Calibri" panose="020F0502020204030204" pitchFamily="34" charset="0"/>
              </a:rPr>
              <a:t>Detecting bias in our data and model outputs </a:t>
            </a:r>
          </a:p>
        </p:txBody>
      </p:sp>
      <p:grpSp>
        <p:nvGrpSpPr>
          <p:cNvPr id="5" name="Group 4">
            <a:extLst>
              <a:ext uri="{FF2B5EF4-FFF2-40B4-BE49-F238E27FC236}">
                <a16:creationId xmlns:a16="http://schemas.microsoft.com/office/drawing/2014/main" id="{91B49870-5228-380C-8137-205725E1E286}"/>
              </a:ext>
            </a:extLst>
          </p:cNvPr>
          <p:cNvGrpSpPr/>
          <p:nvPr/>
        </p:nvGrpSpPr>
        <p:grpSpPr>
          <a:xfrm>
            <a:off x="565823" y="1976845"/>
            <a:ext cx="11060353" cy="3711436"/>
            <a:chOff x="344435" y="1638096"/>
            <a:chExt cx="8477303" cy="3020504"/>
          </a:xfrm>
        </p:grpSpPr>
        <p:sp>
          <p:nvSpPr>
            <p:cNvPr id="6" name="Rectangle 5">
              <a:extLst>
                <a:ext uri="{FF2B5EF4-FFF2-40B4-BE49-F238E27FC236}">
                  <a16:creationId xmlns:a16="http://schemas.microsoft.com/office/drawing/2014/main" id="{23361193-7839-9555-6632-9D8E2E4A8BA0}"/>
                </a:ext>
              </a:extLst>
            </p:cNvPr>
            <p:cNvSpPr/>
            <p:nvPr/>
          </p:nvSpPr>
          <p:spPr>
            <a:xfrm>
              <a:off x="532899" y="1858970"/>
              <a:ext cx="2526214" cy="2799630"/>
            </a:xfrm>
            <a:prstGeom prst="rect">
              <a:avLst/>
            </a:prstGeom>
            <a:solidFill>
              <a:srgbClr val="EBF5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7" name="Rectangle 6">
              <a:extLst>
                <a:ext uri="{FF2B5EF4-FFF2-40B4-BE49-F238E27FC236}">
                  <a16:creationId xmlns:a16="http://schemas.microsoft.com/office/drawing/2014/main" id="{5BD72FFA-D74A-B4D0-FBB3-724B152C1079}"/>
                </a:ext>
              </a:extLst>
            </p:cNvPr>
            <p:cNvSpPr/>
            <p:nvPr/>
          </p:nvSpPr>
          <p:spPr>
            <a:xfrm>
              <a:off x="3392039" y="1858970"/>
              <a:ext cx="2548386" cy="2799629"/>
            </a:xfrm>
            <a:prstGeom prst="rect">
              <a:avLst/>
            </a:prstGeom>
            <a:solidFill>
              <a:srgbClr val="9AC0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8" name="Rectangle 7">
              <a:extLst>
                <a:ext uri="{FF2B5EF4-FFF2-40B4-BE49-F238E27FC236}">
                  <a16:creationId xmlns:a16="http://schemas.microsoft.com/office/drawing/2014/main" id="{3DAF6B6F-13B7-AC3B-C36F-D656E9D04C9F}"/>
                </a:ext>
              </a:extLst>
            </p:cNvPr>
            <p:cNvSpPr/>
            <p:nvPr/>
          </p:nvSpPr>
          <p:spPr>
            <a:xfrm>
              <a:off x="6273352" y="1858970"/>
              <a:ext cx="2548386" cy="2799629"/>
            </a:xfrm>
            <a:prstGeom prst="rect">
              <a:avLst/>
            </a:prstGeom>
            <a:solidFill>
              <a:srgbClr val="BFE3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9" name="TextBox 27">
              <a:extLst>
                <a:ext uri="{FF2B5EF4-FFF2-40B4-BE49-F238E27FC236}">
                  <a16:creationId xmlns:a16="http://schemas.microsoft.com/office/drawing/2014/main" id="{AD28ADCD-A4A1-6AC1-5CC1-3C71B321216C}"/>
                </a:ext>
              </a:extLst>
            </p:cNvPr>
            <p:cNvSpPr txBox="1"/>
            <p:nvPr/>
          </p:nvSpPr>
          <p:spPr>
            <a:xfrm>
              <a:off x="546766" y="2407726"/>
              <a:ext cx="2357932" cy="1618642"/>
            </a:xfrm>
            <a:prstGeom prst="rect">
              <a:avLst/>
            </a:prstGeom>
            <a:noFill/>
          </p:spPr>
          <p:txBody>
            <a:bodyPr rot="0" spcFirstLastPara="0" vert="horz" wrap="square" lIns="144000" tIns="108000" rIns="144000" bIns="1080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Wingdings" pitchFamily="2" charset="2"/>
                <a:buChar char="Ø"/>
              </a:pPr>
              <a:r>
                <a:rPr lang="en-GB" sz="1800" dirty="0">
                  <a:latin typeface="Calibri" panose="020F0502020204030204" pitchFamily="34" charset="0"/>
                  <a:ea typeface="+mn-lt"/>
                  <a:cs typeface="Calibri" panose="020F0502020204030204" pitchFamily="34" charset="0"/>
                </a:rPr>
                <a:t>What are the sensitive attributes (e.g., race, gender)?</a:t>
              </a:r>
            </a:p>
            <a:p>
              <a:pPr marL="285750" indent="-285750">
                <a:buFont typeface="Wingdings" pitchFamily="2" charset="2"/>
                <a:buChar char="Ø"/>
              </a:pPr>
              <a:endParaRPr lang="en-GB" sz="1800" dirty="0">
                <a:latin typeface="Calibri" panose="020F0502020204030204" pitchFamily="34" charset="0"/>
                <a:ea typeface="+mn-lt"/>
                <a:cs typeface="Calibri" panose="020F0502020204030204" pitchFamily="34" charset="0"/>
              </a:endParaRPr>
            </a:p>
            <a:p>
              <a:pPr marL="285750" indent="-285750">
                <a:buFont typeface="Wingdings" pitchFamily="2" charset="2"/>
                <a:buChar char="Ø"/>
              </a:pPr>
              <a:r>
                <a:rPr lang="en-GB" sz="1800" dirty="0">
                  <a:latin typeface="Calibri" panose="020F0502020204030204" pitchFamily="34" charset="0"/>
                  <a:ea typeface="+mn-lt"/>
                  <a:cs typeface="Calibri" panose="020F0502020204030204" pitchFamily="34" charset="0"/>
                </a:rPr>
                <a:t>What is the desired definition of fairness?</a:t>
              </a:r>
            </a:p>
            <a:p>
              <a:pPr>
                <a:spcAft>
                  <a:spcPts val="600"/>
                </a:spcAft>
              </a:pPr>
              <a:endParaRPr lang="en-US" sz="1600" dirty="0">
                <a:solidFill>
                  <a:schemeClr val="tx1"/>
                </a:solidFill>
                <a:latin typeface="Calibri"/>
              </a:endParaRPr>
            </a:p>
          </p:txBody>
        </p:sp>
        <p:sp>
          <p:nvSpPr>
            <p:cNvPr id="10" name="TextBox 29">
              <a:extLst>
                <a:ext uri="{FF2B5EF4-FFF2-40B4-BE49-F238E27FC236}">
                  <a16:creationId xmlns:a16="http://schemas.microsoft.com/office/drawing/2014/main" id="{81EDAB9B-C994-3EFE-AC85-A09F04A15F80}"/>
                </a:ext>
              </a:extLst>
            </p:cNvPr>
            <p:cNvSpPr txBox="1"/>
            <p:nvPr/>
          </p:nvSpPr>
          <p:spPr>
            <a:xfrm>
              <a:off x="3392036" y="2407368"/>
              <a:ext cx="2548386" cy="2040368"/>
            </a:xfrm>
            <a:prstGeom prst="rect">
              <a:avLst/>
            </a:prstGeom>
            <a:noFill/>
          </p:spPr>
          <p:txBody>
            <a:bodyPr rot="0" spcFirstLastPara="0" vert="horz" wrap="square" lIns="144000" tIns="108000" rIns="144000" bIns="1080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Wingdings" pitchFamily="2" charset="2"/>
                <a:buChar char="Ø"/>
              </a:pPr>
              <a:r>
                <a:rPr lang="en-GB" sz="1800" dirty="0">
                  <a:latin typeface="Calibri" panose="020F0502020204030204" pitchFamily="34" charset="0"/>
                  <a:ea typeface="+mn-lt"/>
                  <a:cs typeface="Calibri" panose="020F0502020204030204" pitchFamily="34" charset="0"/>
                </a:rPr>
                <a:t>Look for imbalances, missing and unexpected values.</a:t>
              </a:r>
            </a:p>
            <a:p>
              <a:pPr marL="285750" indent="-285750">
                <a:buFont typeface="Wingdings" pitchFamily="2" charset="2"/>
                <a:buChar char="Ø"/>
              </a:pPr>
              <a:endParaRPr lang="en-GB" sz="1800" dirty="0">
                <a:latin typeface="Calibri" panose="020F0502020204030204" pitchFamily="34" charset="0"/>
                <a:ea typeface="+mn-lt"/>
                <a:cs typeface="Calibri" panose="020F0502020204030204" pitchFamily="34" charset="0"/>
              </a:endParaRPr>
            </a:p>
            <a:p>
              <a:pPr marL="285750" indent="-285750">
                <a:buFont typeface="Wingdings" pitchFamily="2" charset="2"/>
                <a:buChar char="Ø"/>
              </a:pPr>
              <a:r>
                <a:rPr lang="en-GB" sz="1800" dirty="0">
                  <a:latin typeface="Calibri" panose="020F0502020204030204" pitchFamily="34" charset="0"/>
                  <a:ea typeface="+mn-lt"/>
                  <a:cs typeface="Calibri" panose="020F0502020204030204" pitchFamily="34" charset="0"/>
                </a:rPr>
                <a:t>Check for proxy discrimination.</a:t>
              </a:r>
            </a:p>
            <a:p>
              <a:pPr marL="285750" indent="-285750">
                <a:buFont typeface="Wingdings" pitchFamily="2" charset="2"/>
                <a:buChar char="Ø"/>
              </a:pPr>
              <a:endParaRPr lang="en-GB" sz="1800" dirty="0">
                <a:latin typeface="Calibri" panose="020F0502020204030204" pitchFamily="34" charset="0"/>
                <a:ea typeface="+mn-lt"/>
                <a:cs typeface="Calibri" panose="020F0502020204030204" pitchFamily="34" charset="0"/>
              </a:endParaRPr>
            </a:p>
            <a:p>
              <a:pPr marL="285750" indent="-285750">
                <a:buFont typeface="Wingdings" pitchFamily="2" charset="2"/>
                <a:buChar char="Ø"/>
              </a:pPr>
              <a:r>
                <a:rPr lang="en-GB" sz="1800" dirty="0">
                  <a:latin typeface="Calibri" panose="020F0502020204030204" pitchFamily="34" charset="0"/>
                  <a:ea typeface="+mn-lt"/>
                  <a:cs typeface="Calibri" panose="020F0502020204030204" pitchFamily="34" charset="0"/>
                </a:rPr>
                <a:t>Check if outcomes differ significantly for subgroups.</a:t>
              </a:r>
            </a:p>
            <a:p>
              <a:pPr>
                <a:spcAft>
                  <a:spcPts val="600"/>
                </a:spcAft>
              </a:pPr>
              <a:endParaRPr lang="en-US" sz="1600" dirty="0">
                <a:solidFill>
                  <a:schemeClr val="tx1"/>
                </a:solidFill>
                <a:latin typeface="Calibri"/>
              </a:endParaRPr>
            </a:p>
          </p:txBody>
        </p:sp>
        <p:sp>
          <p:nvSpPr>
            <p:cNvPr id="11" name="TextBox 30">
              <a:extLst>
                <a:ext uri="{FF2B5EF4-FFF2-40B4-BE49-F238E27FC236}">
                  <a16:creationId xmlns:a16="http://schemas.microsoft.com/office/drawing/2014/main" id="{234C8B69-D075-E6DB-51B7-E77466860080}"/>
                </a:ext>
              </a:extLst>
            </p:cNvPr>
            <p:cNvSpPr txBox="1"/>
            <p:nvPr/>
          </p:nvSpPr>
          <p:spPr>
            <a:xfrm>
              <a:off x="6271763" y="2407368"/>
              <a:ext cx="2548386" cy="1407780"/>
            </a:xfrm>
            <a:prstGeom prst="rect">
              <a:avLst/>
            </a:prstGeom>
            <a:noFill/>
            <a:effectLst/>
          </p:spPr>
          <p:txBody>
            <a:bodyPr rot="0" spcFirstLastPara="0" vert="horz" wrap="square" lIns="144000" tIns="108000" rIns="144000" bIns="1080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Wingdings" pitchFamily="2" charset="2"/>
                <a:buChar char="Ø"/>
              </a:pPr>
              <a:r>
                <a:rPr lang="en-GB" sz="1800" dirty="0">
                  <a:latin typeface="Calibri" panose="020F0502020204030204" pitchFamily="34" charset="0"/>
                  <a:ea typeface="+mn-lt"/>
                  <a:cs typeface="Calibri" panose="020F0502020204030204" pitchFamily="34" charset="0"/>
                </a:rPr>
                <a:t>AI Fairness 360</a:t>
              </a:r>
            </a:p>
            <a:p>
              <a:pPr marL="285750" indent="-285750">
                <a:buFont typeface="Wingdings" pitchFamily="2" charset="2"/>
                <a:buChar char="Ø"/>
              </a:pPr>
              <a:endParaRPr lang="en-GB" sz="1800" dirty="0">
                <a:latin typeface="Calibri" panose="020F0502020204030204" pitchFamily="34" charset="0"/>
                <a:ea typeface="+mn-lt"/>
                <a:cs typeface="Calibri" panose="020F0502020204030204" pitchFamily="34" charset="0"/>
              </a:endParaRPr>
            </a:p>
            <a:p>
              <a:pPr marL="285750" indent="-285750">
                <a:buFont typeface="Wingdings" pitchFamily="2" charset="2"/>
                <a:buChar char="Ø"/>
              </a:pPr>
              <a:r>
                <a:rPr lang="en-GB" sz="1800" dirty="0" err="1">
                  <a:latin typeface="Calibri" panose="020F0502020204030204" pitchFamily="34" charset="0"/>
                  <a:ea typeface="+mn-lt"/>
                  <a:cs typeface="Calibri" panose="020F0502020204030204" pitchFamily="34" charset="0"/>
                </a:rPr>
                <a:t>Fairlearn</a:t>
              </a:r>
              <a:endParaRPr lang="en-GB" sz="1800" dirty="0">
                <a:latin typeface="Calibri" panose="020F0502020204030204" pitchFamily="34" charset="0"/>
                <a:ea typeface="+mn-lt"/>
                <a:cs typeface="Calibri" panose="020F0502020204030204" pitchFamily="34" charset="0"/>
              </a:endParaRPr>
            </a:p>
            <a:p>
              <a:pPr marL="285750" indent="-285750">
                <a:buFont typeface="Wingdings" pitchFamily="2" charset="2"/>
                <a:buChar char="Ø"/>
              </a:pPr>
              <a:endParaRPr lang="en-GB" sz="1800" dirty="0">
                <a:latin typeface="Calibri" panose="020F0502020204030204" pitchFamily="34" charset="0"/>
                <a:ea typeface="+mn-lt"/>
                <a:cs typeface="Calibri" panose="020F0502020204030204" pitchFamily="34" charset="0"/>
              </a:endParaRPr>
            </a:p>
            <a:p>
              <a:pPr marL="285750" indent="-285750">
                <a:buFont typeface="Wingdings" pitchFamily="2" charset="2"/>
                <a:buChar char="Ø"/>
              </a:pPr>
              <a:r>
                <a:rPr lang="en-GB" sz="1800" dirty="0">
                  <a:latin typeface="Calibri" panose="020F0502020204030204" pitchFamily="34" charset="0"/>
                  <a:ea typeface="+mn-lt"/>
                  <a:cs typeface="Calibri" panose="020F0502020204030204" pitchFamily="34" charset="0"/>
                </a:rPr>
                <a:t>Aequitas</a:t>
              </a:r>
            </a:p>
            <a:p>
              <a:pPr>
                <a:spcAft>
                  <a:spcPts val="600"/>
                </a:spcAft>
              </a:pPr>
              <a:endParaRPr lang="en-US" sz="1600" dirty="0">
                <a:solidFill>
                  <a:schemeClr val="tx1"/>
                </a:solidFill>
                <a:latin typeface="Calibri"/>
              </a:endParaRPr>
            </a:p>
          </p:txBody>
        </p:sp>
        <p:sp>
          <p:nvSpPr>
            <p:cNvPr id="12" name="Rectangle 11">
              <a:extLst>
                <a:ext uri="{FF2B5EF4-FFF2-40B4-BE49-F238E27FC236}">
                  <a16:creationId xmlns:a16="http://schemas.microsoft.com/office/drawing/2014/main" id="{1A2EA870-0C4E-8D11-526C-EA5403445345}"/>
                </a:ext>
              </a:extLst>
            </p:cNvPr>
            <p:cNvSpPr/>
            <p:nvPr/>
          </p:nvSpPr>
          <p:spPr>
            <a:xfrm>
              <a:off x="3203575" y="1638096"/>
              <a:ext cx="2357932" cy="627576"/>
            </a:xfrm>
            <a:prstGeom prst="rect">
              <a:avLst/>
            </a:prstGeom>
            <a:solidFill>
              <a:srgbClr val="3292CC"/>
            </a:solidFill>
            <a:ln>
              <a:noFill/>
            </a:ln>
            <a:effectLst>
              <a:outerShdw blurRad="50800" dist="381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13" name="Rectangle 12">
              <a:extLst>
                <a:ext uri="{FF2B5EF4-FFF2-40B4-BE49-F238E27FC236}">
                  <a16:creationId xmlns:a16="http://schemas.microsoft.com/office/drawing/2014/main" id="{3705E0EF-F541-EEF8-6F4D-19FF68DA14D1}"/>
                </a:ext>
              </a:extLst>
            </p:cNvPr>
            <p:cNvSpPr/>
            <p:nvPr/>
          </p:nvSpPr>
          <p:spPr>
            <a:xfrm>
              <a:off x="344435" y="1638096"/>
              <a:ext cx="2357932" cy="627576"/>
            </a:xfrm>
            <a:prstGeom prst="rect">
              <a:avLst/>
            </a:prstGeom>
            <a:solidFill>
              <a:srgbClr val="93CCEF"/>
            </a:solidFill>
            <a:ln>
              <a:noFill/>
            </a:ln>
            <a:effectLst>
              <a:outerShdw blurRad="50800" dist="381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14" name="Rectangle 13">
              <a:extLst>
                <a:ext uri="{FF2B5EF4-FFF2-40B4-BE49-F238E27FC236}">
                  <a16:creationId xmlns:a16="http://schemas.microsoft.com/office/drawing/2014/main" id="{C9AAA99D-68DB-EF20-F02A-C7297E61B0B6}"/>
                </a:ext>
              </a:extLst>
            </p:cNvPr>
            <p:cNvSpPr/>
            <p:nvPr/>
          </p:nvSpPr>
          <p:spPr>
            <a:xfrm>
              <a:off x="6084888" y="1638096"/>
              <a:ext cx="2357932" cy="627576"/>
            </a:xfrm>
            <a:prstGeom prst="rect">
              <a:avLst/>
            </a:prstGeom>
            <a:solidFill>
              <a:srgbClr val="93C47D"/>
            </a:solidFill>
            <a:ln>
              <a:noFill/>
            </a:ln>
            <a:effectLst>
              <a:outerShdw blurRad="50800" dist="381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15" name="TextBox 19">
              <a:extLst>
                <a:ext uri="{FF2B5EF4-FFF2-40B4-BE49-F238E27FC236}">
                  <a16:creationId xmlns:a16="http://schemas.microsoft.com/office/drawing/2014/main" id="{B6CDF936-2D4E-5A25-1D1E-7AEAD1C6C8FB}"/>
                </a:ext>
              </a:extLst>
            </p:cNvPr>
            <p:cNvSpPr txBox="1"/>
            <p:nvPr/>
          </p:nvSpPr>
          <p:spPr>
            <a:xfrm>
              <a:off x="532899" y="1838245"/>
              <a:ext cx="2238644" cy="234292"/>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000" b="1" dirty="0">
                  <a:solidFill>
                    <a:schemeClr val="tx1"/>
                  </a:solidFill>
                  <a:latin typeface="Calibri"/>
                </a:rPr>
                <a:t>Understand the context</a:t>
              </a:r>
              <a:endParaRPr lang="en-US" sz="2000" dirty="0">
                <a:solidFill>
                  <a:schemeClr val="tx1"/>
                </a:solidFill>
                <a:latin typeface="Calibri"/>
              </a:endParaRPr>
            </a:p>
          </p:txBody>
        </p:sp>
        <p:sp>
          <p:nvSpPr>
            <p:cNvPr id="16" name="TextBox 24">
              <a:extLst>
                <a:ext uri="{FF2B5EF4-FFF2-40B4-BE49-F238E27FC236}">
                  <a16:creationId xmlns:a16="http://schemas.microsoft.com/office/drawing/2014/main" id="{EB6095CD-D097-9CE2-D02D-8614BCDAB736}"/>
                </a:ext>
              </a:extLst>
            </p:cNvPr>
            <p:cNvSpPr txBox="1"/>
            <p:nvPr/>
          </p:nvSpPr>
          <p:spPr>
            <a:xfrm>
              <a:off x="3392039" y="1858969"/>
              <a:ext cx="2238644" cy="234292"/>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000" b="1" dirty="0">
                  <a:solidFill>
                    <a:schemeClr val="bg1"/>
                  </a:solidFill>
                  <a:latin typeface="Calibri"/>
                </a:rPr>
                <a:t>Analyse the data</a:t>
              </a:r>
            </a:p>
          </p:txBody>
        </p:sp>
        <p:sp>
          <p:nvSpPr>
            <p:cNvPr id="17" name="TextBox 31">
              <a:extLst>
                <a:ext uri="{FF2B5EF4-FFF2-40B4-BE49-F238E27FC236}">
                  <a16:creationId xmlns:a16="http://schemas.microsoft.com/office/drawing/2014/main" id="{B772ABF6-AC45-403D-5DA3-2309AAD08F82}"/>
                </a:ext>
              </a:extLst>
            </p:cNvPr>
            <p:cNvSpPr txBox="1"/>
            <p:nvPr/>
          </p:nvSpPr>
          <p:spPr>
            <a:xfrm>
              <a:off x="6273351" y="1857906"/>
              <a:ext cx="2238644" cy="234292"/>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000" b="1" dirty="0">
                  <a:solidFill>
                    <a:schemeClr val="tx1"/>
                  </a:solidFill>
                  <a:latin typeface="Calibri"/>
                </a:rPr>
                <a:t>Use bias detection tools</a:t>
              </a:r>
              <a:endParaRPr lang="en-US" sz="2000" dirty="0">
                <a:solidFill>
                  <a:schemeClr val="tx1"/>
                </a:solidFill>
                <a:latin typeface="Calibri"/>
              </a:endParaRPr>
            </a:p>
          </p:txBody>
        </p:sp>
      </p:grpSp>
    </p:spTree>
    <p:extLst>
      <p:ext uri="{BB962C8B-B14F-4D97-AF65-F5344CB8AC3E}">
        <p14:creationId xmlns:p14="http://schemas.microsoft.com/office/powerpoint/2010/main" val="4021182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3CCEF"/>
        </a:solidFill>
        <a:effectLst/>
      </p:bgPr>
    </p:bg>
    <p:spTree>
      <p:nvGrpSpPr>
        <p:cNvPr id="1" name="">
          <a:extLst>
            <a:ext uri="{FF2B5EF4-FFF2-40B4-BE49-F238E27FC236}">
              <a16:creationId xmlns:a16="http://schemas.microsoft.com/office/drawing/2014/main" id="{971C537E-1649-9E42-E6C9-4E61553A42F5}"/>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9A94489D-AEB3-D482-D6A9-20E9C39D24B7}"/>
              </a:ext>
            </a:extLst>
          </p:cNvPr>
          <p:cNvGrpSpPr/>
          <p:nvPr/>
        </p:nvGrpSpPr>
        <p:grpSpPr>
          <a:xfrm>
            <a:off x="894973" y="1262763"/>
            <a:ext cx="2713038" cy="4637087"/>
            <a:chOff x="346075" y="268288"/>
            <a:chExt cx="2713038" cy="4637087"/>
          </a:xfrm>
        </p:grpSpPr>
        <p:sp>
          <p:nvSpPr>
            <p:cNvPr id="4" name="Rectangle 3">
              <a:extLst>
                <a:ext uri="{FF2B5EF4-FFF2-40B4-BE49-F238E27FC236}">
                  <a16:creationId xmlns:a16="http://schemas.microsoft.com/office/drawing/2014/main" id="{41CF0590-D8DC-5D7D-4019-093DB94912C4}"/>
                </a:ext>
              </a:extLst>
            </p:cNvPr>
            <p:cNvSpPr/>
            <p:nvPr/>
          </p:nvSpPr>
          <p:spPr>
            <a:xfrm>
              <a:off x="496957" y="393590"/>
              <a:ext cx="2562156" cy="4511785"/>
            </a:xfrm>
            <a:prstGeom prst="rect">
              <a:avLst/>
            </a:prstGeom>
            <a:solidFill>
              <a:srgbClr val="215F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5" name="Rectangle 4">
              <a:extLst>
                <a:ext uri="{FF2B5EF4-FFF2-40B4-BE49-F238E27FC236}">
                  <a16:creationId xmlns:a16="http://schemas.microsoft.com/office/drawing/2014/main" id="{888FAE6D-F577-5C59-A18A-B4BD0FF9C726}"/>
                </a:ext>
              </a:extLst>
            </p:cNvPr>
            <p:cNvSpPr/>
            <p:nvPr/>
          </p:nvSpPr>
          <p:spPr>
            <a:xfrm>
              <a:off x="346075" y="268288"/>
              <a:ext cx="2562156" cy="2562156"/>
            </a:xfrm>
            <a:prstGeom prst="rect">
              <a:avLst/>
            </a:prstGeom>
            <a:solidFill>
              <a:schemeClr val="bg1"/>
            </a:solidFill>
            <a:ln>
              <a:noFill/>
            </a:ln>
            <a:effectLst>
              <a:outerShdw blurRad="50800" dist="381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grpSp>
      <p:sp>
        <p:nvSpPr>
          <p:cNvPr id="2" name="Title 1">
            <a:extLst>
              <a:ext uri="{FF2B5EF4-FFF2-40B4-BE49-F238E27FC236}">
                <a16:creationId xmlns:a16="http://schemas.microsoft.com/office/drawing/2014/main" id="{2C887406-DBF4-CCD7-3743-6FA6D0B9222B}"/>
              </a:ext>
            </a:extLst>
          </p:cNvPr>
          <p:cNvSpPr>
            <a:spLocks noGrp="1"/>
          </p:cNvSpPr>
          <p:nvPr>
            <p:ph type="title"/>
          </p:nvPr>
        </p:nvSpPr>
        <p:spPr>
          <a:xfrm>
            <a:off x="1135251" y="4246159"/>
            <a:ext cx="2291420" cy="1338478"/>
          </a:xfrm>
        </p:spPr>
        <p:txBody>
          <a:bodyPr>
            <a:normAutofit fontScale="90000"/>
          </a:bodyPr>
          <a:lstStyle/>
          <a:p>
            <a:r>
              <a:rPr lang="en-GB" sz="3600" dirty="0">
                <a:solidFill>
                  <a:schemeClr val="bg1"/>
                </a:solidFill>
                <a:latin typeface="Calibri" panose="020F0502020204030204" pitchFamily="34" charset="0"/>
                <a:cs typeface="Calibri" panose="020F0502020204030204" pitchFamily="34" charset="0"/>
              </a:rPr>
              <a:t>Data analysis &amp; bias findings</a:t>
            </a:r>
            <a:endParaRPr lang="en-US" dirty="0">
              <a:solidFill>
                <a:schemeClr val="bg1"/>
              </a:solidFill>
              <a:latin typeface="Calibri" panose="020F0502020204030204" pitchFamily="34" charset="0"/>
              <a:cs typeface="Calibri" panose="020F0502020204030204" pitchFamily="34" charset="0"/>
            </a:endParaRPr>
          </a:p>
        </p:txBody>
      </p:sp>
      <p:sp>
        <p:nvSpPr>
          <p:cNvPr id="7" name="Google Shape;1464;p16">
            <a:extLst>
              <a:ext uri="{FF2B5EF4-FFF2-40B4-BE49-F238E27FC236}">
                <a16:creationId xmlns:a16="http://schemas.microsoft.com/office/drawing/2014/main" id="{BCD83E4E-63ED-DD9B-D4C4-15F555879362}"/>
              </a:ext>
            </a:extLst>
          </p:cNvPr>
          <p:cNvSpPr txBox="1"/>
          <p:nvPr/>
        </p:nvSpPr>
        <p:spPr>
          <a:xfrm>
            <a:off x="894973" y="1262763"/>
            <a:ext cx="2562156" cy="256215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FFFFFF"/>
              </a:buClr>
              <a:buSzPts val="49500"/>
              <a:buFont typeface="Arial"/>
              <a:buNone/>
            </a:pPr>
            <a:r>
              <a:rPr lang="en" sz="12500" b="1" i="0" u="none" strike="noStrike" cap="none" dirty="0">
                <a:solidFill>
                  <a:schemeClr val="tx1"/>
                </a:solidFill>
                <a:latin typeface="Calibri" panose="020F0502020204030204" pitchFamily="34" charset="0"/>
                <a:cs typeface="Calibri" panose="020F0502020204030204" pitchFamily="34" charset="0"/>
              </a:rPr>
              <a:t>3</a:t>
            </a:r>
          </a:p>
        </p:txBody>
      </p:sp>
      <p:pic>
        <p:nvPicPr>
          <p:cNvPr id="9" name="Picture 8" descr="Generated image">
            <a:extLst>
              <a:ext uri="{FF2B5EF4-FFF2-40B4-BE49-F238E27FC236}">
                <a16:creationId xmlns:a16="http://schemas.microsoft.com/office/drawing/2014/main" id="{E2C1BC1B-E181-261C-F834-620381A0DE89}"/>
              </a:ext>
            </a:extLst>
          </p:cNvPr>
          <p:cNvPicPr>
            <a:picLocks noChangeAspect="1"/>
          </p:cNvPicPr>
          <p:nvPr/>
        </p:nvPicPr>
        <p:blipFill>
          <a:blip r:embed="rId2"/>
          <a:stretch>
            <a:fillRect/>
          </a:stretch>
        </p:blipFill>
        <p:spPr>
          <a:xfrm>
            <a:off x="5272652" y="0"/>
            <a:ext cx="6916120" cy="6858000"/>
          </a:xfrm>
          <a:prstGeom prst="rect">
            <a:avLst/>
          </a:prstGeom>
        </p:spPr>
      </p:pic>
    </p:spTree>
    <p:extLst>
      <p:ext uri="{BB962C8B-B14F-4D97-AF65-F5344CB8AC3E}">
        <p14:creationId xmlns:p14="http://schemas.microsoft.com/office/powerpoint/2010/main" val="3982808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66AD2-B9E5-D0A6-72FB-8B2B5F0E05A6}"/>
              </a:ext>
            </a:extLst>
          </p:cNvPr>
          <p:cNvSpPr>
            <a:spLocks noGrp="1"/>
          </p:cNvSpPr>
          <p:nvPr>
            <p:ph type="title"/>
          </p:nvPr>
        </p:nvSpPr>
        <p:spPr/>
        <p:txBody>
          <a:bodyPr>
            <a:normAutofit/>
          </a:bodyPr>
          <a:lstStyle/>
          <a:p>
            <a:r>
              <a:rPr lang="en-GB" sz="4000" dirty="0">
                <a:latin typeface="Calibri"/>
                <a:ea typeface="Calibri"/>
                <a:cs typeface="Calibri"/>
              </a:rPr>
              <a:t>Dataset characteristics and challenges</a:t>
            </a:r>
          </a:p>
        </p:txBody>
      </p:sp>
      <p:sp>
        <p:nvSpPr>
          <p:cNvPr id="47" name="Rectangle 46">
            <a:extLst>
              <a:ext uri="{FF2B5EF4-FFF2-40B4-BE49-F238E27FC236}">
                <a16:creationId xmlns:a16="http://schemas.microsoft.com/office/drawing/2014/main" id="{4ABEAD55-7D41-D661-773D-0A61B3DE9CAF}"/>
              </a:ext>
            </a:extLst>
          </p:cNvPr>
          <p:cNvSpPr/>
          <p:nvPr/>
        </p:nvSpPr>
        <p:spPr>
          <a:xfrm>
            <a:off x="1469242" y="1691234"/>
            <a:ext cx="2211194" cy="49199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dirty="0">
                <a:solidFill>
                  <a:schemeClr val="tx1"/>
                </a:solidFill>
                <a:latin typeface="Calibri"/>
                <a:ea typeface="Calibri"/>
                <a:cs typeface="Calibri"/>
              </a:rPr>
              <a:t>Challenge</a:t>
            </a:r>
          </a:p>
        </p:txBody>
      </p:sp>
      <p:cxnSp>
        <p:nvCxnSpPr>
          <p:cNvPr id="49" name="Straight Connector 48">
            <a:extLst>
              <a:ext uri="{FF2B5EF4-FFF2-40B4-BE49-F238E27FC236}">
                <a16:creationId xmlns:a16="http://schemas.microsoft.com/office/drawing/2014/main" id="{26BD0964-4B13-2157-83EB-19FA345957E4}"/>
              </a:ext>
            </a:extLst>
          </p:cNvPr>
          <p:cNvCxnSpPr>
            <a:cxnSpLocks/>
          </p:cNvCxnSpPr>
          <p:nvPr/>
        </p:nvCxnSpPr>
        <p:spPr>
          <a:xfrm>
            <a:off x="1469242" y="2087497"/>
            <a:ext cx="2211194"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A7A08002-2415-2229-7AFB-2C25B50F51C6}"/>
              </a:ext>
            </a:extLst>
          </p:cNvPr>
          <p:cNvSpPr/>
          <p:nvPr/>
        </p:nvSpPr>
        <p:spPr>
          <a:xfrm>
            <a:off x="3924832" y="1691234"/>
            <a:ext cx="6791733" cy="49199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dirty="0">
                <a:solidFill>
                  <a:schemeClr val="tx1"/>
                </a:solidFill>
                <a:latin typeface="Calibri"/>
                <a:ea typeface="Calibri"/>
                <a:cs typeface="Calibri"/>
              </a:rPr>
              <a:t>Explanation</a:t>
            </a:r>
          </a:p>
        </p:txBody>
      </p:sp>
      <p:cxnSp>
        <p:nvCxnSpPr>
          <p:cNvPr id="55" name="Straight Connector 54">
            <a:extLst>
              <a:ext uri="{FF2B5EF4-FFF2-40B4-BE49-F238E27FC236}">
                <a16:creationId xmlns:a16="http://schemas.microsoft.com/office/drawing/2014/main" id="{BF782F7B-DEAD-EDF5-F145-FBD9396132A4}"/>
              </a:ext>
            </a:extLst>
          </p:cNvPr>
          <p:cNvCxnSpPr>
            <a:cxnSpLocks/>
          </p:cNvCxnSpPr>
          <p:nvPr/>
        </p:nvCxnSpPr>
        <p:spPr>
          <a:xfrm>
            <a:off x="3924832" y="2087497"/>
            <a:ext cx="679173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A82C9BE7-7DE8-0166-D942-61ACD6541BF0}"/>
              </a:ext>
            </a:extLst>
          </p:cNvPr>
          <p:cNvGrpSpPr/>
          <p:nvPr/>
        </p:nvGrpSpPr>
        <p:grpSpPr>
          <a:xfrm>
            <a:off x="1469050" y="2171891"/>
            <a:ext cx="9253901" cy="3623266"/>
            <a:chOff x="1469050" y="2171892"/>
            <a:chExt cx="9253901" cy="2851370"/>
          </a:xfrm>
        </p:grpSpPr>
        <p:sp>
          <p:nvSpPr>
            <p:cNvPr id="62" name="Rectangle 61">
              <a:extLst>
                <a:ext uri="{FF2B5EF4-FFF2-40B4-BE49-F238E27FC236}">
                  <a16:creationId xmlns:a16="http://schemas.microsoft.com/office/drawing/2014/main" id="{8DA5E039-08A3-E0F0-C79D-E47669B00A6D}"/>
                </a:ext>
              </a:extLst>
            </p:cNvPr>
            <p:cNvSpPr/>
            <p:nvPr/>
          </p:nvSpPr>
          <p:spPr>
            <a:xfrm>
              <a:off x="1469050" y="3178560"/>
              <a:ext cx="2208596" cy="838032"/>
            </a:xfrm>
            <a:prstGeom prst="rect">
              <a:avLst/>
            </a:prstGeom>
            <a:solidFill>
              <a:srgbClr val="EDF7F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tx1"/>
                  </a:solidFill>
                  <a:latin typeface="Calibri"/>
                  <a:ea typeface="Calibri"/>
                  <a:cs typeface="Calibri"/>
                </a:rPr>
                <a:t>Labels</a:t>
              </a:r>
              <a:endParaRPr lang="en-US" dirty="0">
                <a:solidFill>
                  <a:schemeClr val="tx1"/>
                </a:solidFill>
                <a:latin typeface="Calibri"/>
                <a:ea typeface="Calibri"/>
                <a:cs typeface="Calibri"/>
              </a:endParaRPr>
            </a:p>
          </p:txBody>
        </p:sp>
        <p:sp>
          <p:nvSpPr>
            <p:cNvPr id="63" name="Rectangle 62">
              <a:extLst>
                <a:ext uri="{FF2B5EF4-FFF2-40B4-BE49-F238E27FC236}">
                  <a16:creationId xmlns:a16="http://schemas.microsoft.com/office/drawing/2014/main" id="{8BB1542B-CC7F-4CB1-FACA-15E99244D093}"/>
                </a:ext>
              </a:extLst>
            </p:cNvPr>
            <p:cNvSpPr/>
            <p:nvPr/>
          </p:nvSpPr>
          <p:spPr>
            <a:xfrm>
              <a:off x="3939200" y="3258830"/>
              <a:ext cx="6783751" cy="6730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Wingdings" pitchFamily="2" charset="2"/>
                <a:buChar char="Ø"/>
              </a:pPr>
              <a:r>
                <a:rPr lang="en-GB" dirty="0">
                  <a:solidFill>
                    <a:schemeClr val="tx1"/>
                  </a:solidFill>
                  <a:latin typeface="Calibri" panose="020F0502020204030204" pitchFamily="34" charset="0"/>
                  <a:cs typeface="Calibri" panose="020F0502020204030204" pitchFamily="34" charset="0"/>
                </a:rPr>
                <a:t>Strong skew across the 9 industry labels</a:t>
              </a:r>
            </a:p>
            <a:p>
              <a:pPr marL="285750" indent="-285750">
                <a:buFont typeface="Wingdings" pitchFamily="2" charset="2"/>
                <a:buChar char="Ø"/>
              </a:pPr>
              <a:r>
                <a:rPr lang="en-GB" dirty="0">
                  <a:solidFill>
                    <a:schemeClr val="tx1"/>
                  </a:solidFill>
                  <a:latin typeface="Calibri" panose="020F0502020204030204" pitchFamily="34" charset="0"/>
                  <a:ea typeface="Calibri"/>
                  <a:cs typeface="Calibri" panose="020F0502020204030204" pitchFamily="34" charset="0"/>
                </a:rPr>
                <a:t>Some labels are correlated with each other</a:t>
              </a:r>
              <a:endParaRPr lang="en-US" dirty="0">
                <a:solidFill>
                  <a:schemeClr val="tx1"/>
                </a:solidFill>
                <a:latin typeface="Calibri" panose="020F0502020204030204" pitchFamily="34" charset="0"/>
                <a:ea typeface="Calibri"/>
                <a:cs typeface="Calibri" panose="020F0502020204030204" pitchFamily="34" charset="0"/>
              </a:endParaRPr>
            </a:p>
          </p:txBody>
        </p:sp>
        <p:sp>
          <p:nvSpPr>
            <p:cNvPr id="4" name="Rectangle 3">
              <a:extLst>
                <a:ext uri="{FF2B5EF4-FFF2-40B4-BE49-F238E27FC236}">
                  <a16:creationId xmlns:a16="http://schemas.microsoft.com/office/drawing/2014/main" id="{6BD60B3A-6687-17A4-FBAA-644071151C94}"/>
                </a:ext>
              </a:extLst>
            </p:cNvPr>
            <p:cNvSpPr/>
            <p:nvPr/>
          </p:nvSpPr>
          <p:spPr>
            <a:xfrm>
              <a:off x="1469051" y="2171892"/>
              <a:ext cx="2208595" cy="838038"/>
            </a:xfrm>
            <a:prstGeom prst="rect">
              <a:avLst/>
            </a:prstGeom>
            <a:solidFill>
              <a:srgbClr val="EDF7F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tx1"/>
                  </a:solidFill>
                  <a:latin typeface="Calibri"/>
                  <a:ea typeface="Calibri"/>
                  <a:cs typeface="Calibri"/>
                </a:rPr>
                <a:t>Sensitive attributes</a:t>
              </a:r>
              <a:endParaRPr lang="en-US" dirty="0"/>
            </a:p>
          </p:txBody>
        </p:sp>
        <p:sp>
          <p:nvSpPr>
            <p:cNvPr id="6" name="Rectangle 5">
              <a:extLst>
                <a:ext uri="{FF2B5EF4-FFF2-40B4-BE49-F238E27FC236}">
                  <a16:creationId xmlns:a16="http://schemas.microsoft.com/office/drawing/2014/main" id="{D553CFBE-1CD4-0EE3-FBB5-1677C9D9350D}"/>
                </a:ext>
              </a:extLst>
            </p:cNvPr>
            <p:cNvSpPr/>
            <p:nvPr/>
          </p:nvSpPr>
          <p:spPr>
            <a:xfrm>
              <a:off x="3939200" y="2336916"/>
              <a:ext cx="6783750" cy="6730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Wingdings" pitchFamily="2" charset="2"/>
                <a:buChar char="Ø"/>
              </a:pPr>
              <a:r>
                <a:rPr lang="en-GB" dirty="0">
                  <a:solidFill>
                    <a:schemeClr val="tx1"/>
                  </a:solidFill>
                  <a:latin typeface="Calibri" panose="020F0502020204030204" pitchFamily="34" charset="0"/>
                  <a:cs typeface="Calibri" panose="020F0502020204030204" pitchFamily="34" charset="0"/>
                </a:rPr>
                <a:t>Imbalanced sensitive and non-sensitive group sizes</a:t>
              </a:r>
            </a:p>
            <a:p>
              <a:endParaRPr lang="en-US" dirty="0">
                <a:solidFill>
                  <a:schemeClr val="tx1"/>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66B51B7C-B72E-76AF-C41E-50153B53626C}"/>
                </a:ext>
              </a:extLst>
            </p:cNvPr>
            <p:cNvSpPr/>
            <p:nvPr/>
          </p:nvSpPr>
          <p:spPr>
            <a:xfrm>
              <a:off x="1482428" y="4185231"/>
              <a:ext cx="2208596" cy="838031"/>
            </a:xfrm>
            <a:prstGeom prst="rect">
              <a:avLst/>
            </a:prstGeom>
            <a:solidFill>
              <a:srgbClr val="EDF7F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tx1"/>
                  </a:solidFill>
                  <a:latin typeface="Calibri"/>
                  <a:ea typeface="Calibri"/>
                  <a:cs typeface="Calibri"/>
                </a:rPr>
                <a:t>Features</a:t>
              </a:r>
              <a:endParaRPr lang="en-US" dirty="0"/>
            </a:p>
          </p:txBody>
        </p:sp>
        <p:sp>
          <p:nvSpPr>
            <p:cNvPr id="10" name="Rectangle 9">
              <a:extLst>
                <a:ext uri="{FF2B5EF4-FFF2-40B4-BE49-F238E27FC236}">
                  <a16:creationId xmlns:a16="http://schemas.microsoft.com/office/drawing/2014/main" id="{22435C07-D0D4-1CD4-336C-F34AE4E26ABF}"/>
                </a:ext>
              </a:extLst>
            </p:cNvPr>
            <p:cNvSpPr/>
            <p:nvPr/>
          </p:nvSpPr>
          <p:spPr>
            <a:xfrm>
              <a:off x="3924832" y="4309418"/>
              <a:ext cx="6783752" cy="6730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Wingdings" pitchFamily="2" charset="2"/>
                <a:buChar char="Ø"/>
              </a:pPr>
              <a:r>
                <a:rPr lang="en-GB" dirty="0">
                  <a:solidFill>
                    <a:schemeClr val="tx1"/>
                  </a:solidFill>
                  <a:latin typeface="Calibri" panose="020F0502020204030204" pitchFamily="34" charset="0"/>
                  <a:cs typeface="Calibri" panose="020F0502020204030204" pitchFamily="34" charset="0"/>
                </a:rPr>
                <a:t>Many features were bimodal, clustering at extremes with little density in the middle</a:t>
              </a:r>
            </a:p>
            <a:p>
              <a:pPr marL="285750" indent="-285750">
                <a:buFont typeface="Wingdings" pitchFamily="2" charset="2"/>
                <a:buChar char="Ø"/>
              </a:pPr>
              <a:r>
                <a:rPr lang="en-GB" dirty="0">
                  <a:solidFill>
                    <a:schemeClr val="tx1"/>
                  </a:solidFill>
                  <a:latin typeface="Calibri" panose="020F0502020204030204" pitchFamily="34" charset="0"/>
                  <a:cs typeface="Calibri" panose="020F0502020204030204" pitchFamily="34" charset="0"/>
                </a:rPr>
                <a:t>Correlations between engineered features (e.g. spending statistics) can create redundancy and instability in modelling</a:t>
              </a:r>
              <a:endParaRPr lang="en-US" dirty="0">
                <a:solidFill>
                  <a:schemeClr val="tx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77378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B1F0-5A35-DFBE-D8DE-89D3F05A2365}"/>
              </a:ext>
            </a:extLst>
          </p:cNvPr>
          <p:cNvSpPr>
            <a:spLocks noGrp="1"/>
          </p:cNvSpPr>
          <p:nvPr>
            <p:ph type="title"/>
          </p:nvPr>
        </p:nvSpPr>
        <p:spPr/>
        <p:txBody>
          <a:bodyPr>
            <a:normAutofit/>
          </a:bodyPr>
          <a:lstStyle/>
          <a:p>
            <a:r>
              <a:rPr lang="en-US" sz="4000" dirty="0">
                <a:latin typeface="Calibri" panose="020F0502020204030204" pitchFamily="34" charset="0"/>
                <a:cs typeface="Calibri" panose="020F0502020204030204" pitchFamily="34" charset="0"/>
              </a:rPr>
              <a:t>Proxy discrimination evidence</a:t>
            </a:r>
          </a:p>
        </p:txBody>
      </p:sp>
      <p:sp>
        <p:nvSpPr>
          <p:cNvPr id="6" name="Rectangle 5">
            <a:extLst>
              <a:ext uri="{FF2B5EF4-FFF2-40B4-BE49-F238E27FC236}">
                <a16:creationId xmlns:a16="http://schemas.microsoft.com/office/drawing/2014/main" id="{60C59486-D696-7391-4B70-4FEBD3EE3D44}"/>
              </a:ext>
            </a:extLst>
          </p:cNvPr>
          <p:cNvSpPr/>
          <p:nvPr/>
        </p:nvSpPr>
        <p:spPr>
          <a:xfrm>
            <a:off x="1319362" y="1885426"/>
            <a:ext cx="4254689" cy="32326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18" name="Rectangle 17">
            <a:extLst>
              <a:ext uri="{FF2B5EF4-FFF2-40B4-BE49-F238E27FC236}">
                <a16:creationId xmlns:a16="http://schemas.microsoft.com/office/drawing/2014/main" id="{3A677559-F6FA-49FE-A4F7-D50E8280BA67}"/>
              </a:ext>
            </a:extLst>
          </p:cNvPr>
          <p:cNvSpPr/>
          <p:nvPr/>
        </p:nvSpPr>
        <p:spPr>
          <a:xfrm>
            <a:off x="1551598" y="1859933"/>
            <a:ext cx="4701408" cy="34644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22" name="Rectangle 21">
            <a:extLst>
              <a:ext uri="{FF2B5EF4-FFF2-40B4-BE49-F238E27FC236}">
                <a16:creationId xmlns:a16="http://schemas.microsoft.com/office/drawing/2014/main" id="{5247B11E-5E9A-A5A7-B654-55AFC9ED11ED}"/>
              </a:ext>
            </a:extLst>
          </p:cNvPr>
          <p:cNvSpPr/>
          <p:nvPr/>
        </p:nvSpPr>
        <p:spPr>
          <a:xfrm>
            <a:off x="838200" y="1468354"/>
            <a:ext cx="10617200" cy="462764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23" name="Rectangle 22">
            <a:extLst>
              <a:ext uri="{FF2B5EF4-FFF2-40B4-BE49-F238E27FC236}">
                <a16:creationId xmlns:a16="http://schemas.microsoft.com/office/drawing/2014/main" id="{B1F6D575-F89B-7DD1-119A-1A03424D2517}"/>
              </a:ext>
            </a:extLst>
          </p:cNvPr>
          <p:cNvSpPr/>
          <p:nvPr/>
        </p:nvSpPr>
        <p:spPr>
          <a:xfrm>
            <a:off x="1170598" y="2175039"/>
            <a:ext cx="4701408" cy="34644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24" name="TextBox 8">
            <a:extLst>
              <a:ext uri="{FF2B5EF4-FFF2-40B4-BE49-F238E27FC236}">
                <a16:creationId xmlns:a16="http://schemas.microsoft.com/office/drawing/2014/main" id="{CE4C6914-395E-BB88-644C-31438BCB0C5F}"/>
              </a:ext>
            </a:extLst>
          </p:cNvPr>
          <p:cNvSpPr txBox="1"/>
          <p:nvPr/>
        </p:nvSpPr>
        <p:spPr>
          <a:xfrm>
            <a:off x="736600" y="1859933"/>
            <a:ext cx="5002994" cy="3530298"/>
          </a:xfrm>
          <a:prstGeom prst="rect">
            <a:avLst/>
          </a:prstGeom>
          <a:noFill/>
        </p:spPr>
        <p:txBody>
          <a:bodyPr rot="0" spcFirstLastPara="0" vert="horz" wrap="square" lIns="144000" tIns="108000" rIns="144000" bIns="1080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spcBef>
                <a:spcPts val="500"/>
              </a:spcBef>
            </a:pPr>
            <a:endParaRPr lang="en-GB" sz="1800" dirty="0">
              <a:solidFill>
                <a:schemeClr val="tx1"/>
              </a:solidFill>
              <a:latin typeface="Calibri"/>
              <a:ea typeface="Calibri"/>
              <a:cs typeface="Calibri"/>
            </a:endParaRPr>
          </a:p>
          <a:p>
            <a:pPr marL="742950" lvl="1" indent="-285750">
              <a:lnSpc>
                <a:spcPct val="90000"/>
              </a:lnSpc>
              <a:spcBef>
                <a:spcPts val="500"/>
              </a:spcBef>
              <a:buFont typeface="Wingdings" pitchFamily="2" charset="2"/>
              <a:buChar char="Ø"/>
            </a:pPr>
            <a:r>
              <a:rPr lang="en-GB" sz="1800" dirty="0">
                <a:solidFill>
                  <a:schemeClr val="tx1"/>
                </a:solidFill>
                <a:latin typeface="Calibri"/>
                <a:ea typeface="Calibri"/>
                <a:cs typeface="Calibri"/>
              </a:rPr>
              <a:t>We used ML classifiers to measure dependencies between features and sensitive attributes. </a:t>
            </a:r>
          </a:p>
          <a:p>
            <a:pPr marL="742950" lvl="1" indent="-285750">
              <a:lnSpc>
                <a:spcPct val="90000"/>
              </a:lnSpc>
              <a:spcBef>
                <a:spcPts val="500"/>
              </a:spcBef>
              <a:buFont typeface="Wingdings" pitchFamily="2" charset="2"/>
              <a:buChar char="Ø"/>
            </a:pPr>
            <a:endParaRPr lang="en-GB" sz="1800" dirty="0">
              <a:solidFill>
                <a:schemeClr val="tx1"/>
              </a:solidFill>
              <a:latin typeface="Calibri"/>
              <a:ea typeface="Calibri"/>
              <a:cs typeface="Calibri"/>
            </a:endParaRPr>
          </a:p>
          <a:p>
            <a:pPr marL="742950" lvl="1" indent="-285750">
              <a:lnSpc>
                <a:spcPct val="90000"/>
              </a:lnSpc>
              <a:spcBef>
                <a:spcPts val="500"/>
              </a:spcBef>
              <a:buFont typeface="Wingdings" pitchFamily="2" charset="2"/>
              <a:buChar char="Ø"/>
            </a:pPr>
            <a:r>
              <a:rPr lang="en-GB" sz="1800" dirty="0">
                <a:solidFill>
                  <a:schemeClr val="tx1"/>
                </a:solidFill>
                <a:latin typeface="Calibri"/>
                <a:ea typeface="Calibri"/>
                <a:cs typeface="Calibri"/>
              </a:rPr>
              <a:t>Age could be predicted with ~72% accuracy and gender with ~60% accuracy using only transactional features, </a:t>
            </a:r>
            <a:r>
              <a:rPr lang="en-GB" sz="1800" b="1" dirty="0">
                <a:solidFill>
                  <a:schemeClr val="tx1"/>
                </a:solidFill>
                <a:latin typeface="Calibri"/>
                <a:ea typeface="Calibri"/>
                <a:cs typeface="Calibri"/>
              </a:rPr>
              <a:t>proving leakage of sensitive attributes.</a:t>
            </a:r>
          </a:p>
          <a:p>
            <a:pPr lvl="1">
              <a:lnSpc>
                <a:spcPct val="90000"/>
              </a:lnSpc>
              <a:spcBef>
                <a:spcPts val="500"/>
              </a:spcBef>
            </a:pPr>
            <a:endParaRPr lang="en-GB" sz="1800" b="1" dirty="0">
              <a:solidFill>
                <a:schemeClr val="tx1"/>
              </a:solidFill>
              <a:latin typeface="Calibri"/>
              <a:ea typeface="Calibri"/>
              <a:cs typeface="Calibri"/>
            </a:endParaRPr>
          </a:p>
          <a:p>
            <a:pPr marL="742950" lvl="1" indent="-285750">
              <a:lnSpc>
                <a:spcPct val="90000"/>
              </a:lnSpc>
              <a:spcBef>
                <a:spcPts val="500"/>
              </a:spcBef>
              <a:buFont typeface="Wingdings" pitchFamily="2" charset="2"/>
              <a:buChar char="Ø"/>
            </a:pPr>
            <a:r>
              <a:rPr lang="en-GB" sz="1800" dirty="0">
                <a:solidFill>
                  <a:schemeClr val="tx1"/>
                </a:solidFill>
                <a:latin typeface="Calibri"/>
                <a:ea typeface="Calibri"/>
                <a:cs typeface="Calibri"/>
              </a:rPr>
              <a:t>SHAP analysis showed </a:t>
            </a:r>
            <a:r>
              <a:rPr lang="en-GB" sz="1800" b="1" dirty="0">
                <a:solidFill>
                  <a:schemeClr val="tx1"/>
                </a:solidFill>
                <a:latin typeface="Calibri"/>
                <a:ea typeface="Calibri"/>
                <a:cs typeface="Calibri"/>
              </a:rPr>
              <a:t>which features contributed most </a:t>
            </a:r>
            <a:r>
              <a:rPr lang="en-GB" sz="1800" dirty="0">
                <a:solidFill>
                  <a:schemeClr val="tx1"/>
                </a:solidFill>
                <a:latin typeface="Calibri"/>
                <a:ea typeface="Calibri"/>
                <a:cs typeface="Calibri"/>
              </a:rPr>
              <a:t>to this leakage.</a:t>
            </a:r>
          </a:p>
        </p:txBody>
      </p:sp>
      <p:pic>
        <p:nvPicPr>
          <p:cNvPr id="25" name="Picture 24">
            <a:extLst>
              <a:ext uri="{FF2B5EF4-FFF2-40B4-BE49-F238E27FC236}">
                <a16:creationId xmlns:a16="http://schemas.microsoft.com/office/drawing/2014/main" id="{0FB1A5DA-4A9D-3D83-E3B0-8A465C1B5DA1}"/>
              </a:ext>
            </a:extLst>
          </p:cNvPr>
          <p:cNvPicPr>
            <a:picLocks noChangeAspect="1"/>
          </p:cNvPicPr>
          <p:nvPr/>
        </p:nvPicPr>
        <p:blipFill>
          <a:blip r:embed="rId3"/>
          <a:stretch>
            <a:fillRect/>
          </a:stretch>
        </p:blipFill>
        <p:spPr>
          <a:xfrm>
            <a:off x="6306004" y="2173565"/>
            <a:ext cx="4946196" cy="3464490"/>
          </a:xfrm>
          <a:prstGeom prst="rect">
            <a:avLst/>
          </a:prstGeom>
        </p:spPr>
      </p:pic>
    </p:spTree>
    <p:extLst>
      <p:ext uri="{BB962C8B-B14F-4D97-AF65-F5344CB8AC3E}">
        <p14:creationId xmlns:p14="http://schemas.microsoft.com/office/powerpoint/2010/main" val="2373899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0D0C1-FCB6-C0D1-BEA8-FF35C0B301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D46BC5-3682-8E47-267E-155FA32C6040}"/>
              </a:ext>
            </a:extLst>
          </p:cNvPr>
          <p:cNvSpPr>
            <a:spLocks noGrp="1"/>
          </p:cNvSpPr>
          <p:nvPr>
            <p:ph type="title"/>
          </p:nvPr>
        </p:nvSpPr>
        <p:spPr/>
        <p:txBody>
          <a:bodyPr>
            <a:normAutofit/>
          </a:bodyPr>
          <a:lstStyle/>
          <a:p>
            <a:r>
              <a:rPr lang="en-US" sz="4000" dirty="0">
                <a:latin typeface="Calibri" panose="020F0502020204030204" pitchFamily="34" charset="0"/>
                <a:cs typeface="Calibri" panose="020F0502020204030204" pitchFamily="34" charset="0"/>
              </a:rPr>
              <a:t>Baseline model fairness findings</a:t>
            </a:r>
          </a:p>
        </p:txBody>
      </p:sp>
      <p:sp>
        <p:nvSpPr>
          <p:cNvPr id="6" name="Rectangle 5">
            <a:extLst>
              <a:ext uri="{FF2B5EF4-FFF2-40B4-BE49-F238E27FC236}">
                <a16:creationId xmlns:a16="http://schemas.microsoft.com/office/drawing/2014/main" id="{FAAC0F3C-0E22-BC29-7E05-AD30666F6443}"/>
              </a:ext>
            </a:extLst>
          </p:cNvPr>
          <p:cNvSpPr/>
          <p:nvPr/>
        </p:nvSpPr>
        <p:spPr>
          <a:xfrm>
            <a:off x="1319362" y="1885426"/>
            <a:ext cx="4254689" cy="32326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18" name="Rectangle 17">
            <a:extLst>
              <a:ext uri="{FF2B5EF4-FFF2-40B4-BE49-F238E27FC236}">
                <a16:creationId xmlns:a16="http://schemas.microsoft.com/office/drawing/2014/main" id="{72B78B47-D020-9483-5C4B-E72D1A5CD3D4}"/>
              </a:ext>
            </a:extLst>
          </p:cNvPr>
          <p:cNvSpPr/>
          <p:nvPr/>
        </p:nvSpPr>
        <p:spPr>
          <a:xfrm>
            <a:off x="1551598" y="1859933"/>
            <a:ext cx="4701408" cy="34644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22" name="Rectangle 21">
            <a:extLst>
              <a:ext uri="{FF2B5EF4-FFF2-40B4-BE49-F238E27FC236}">
                <a16:creationId xmlns:a16="http://schemas.microsoft.com/office/drawing/2014/main" id="{075749E5-8394-7A2B-0B89-106B27AB420F}"/>
              </a:ext>
            </a:extLst>
          </p:cNvPr>
          <p:cNvSpPr/>
          <p:nvPr/>
        </p:nvSpPr>
        <p:spPr>
          <a:xfrm>
            <a:off x="838200" y="1468353"/>
            <a:ext cx="10617200" cy="488494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23" name="Rectangle 22">
            <a:extLst>
              <a:ext uri="{FF2B5EF4-FFF2-40B4-BE49-F238E27FC236}">
                <a16:creationId xmlns:a16="http://schemas.microsoft.com/office/drawing/2014/main" id="{4E6E0B46-3BB4-8966-E08C-5330E99E2B29}"/>
              </a:ext>
            </a:extLst>
          </p:cNvPr>
          <p:cNvSpPr/>
          <p:nvPr/>
        </p:nvSpPr>
        <p:spPr>
          <a:xfrm>
            <a:off x="1270422" y="1763619"/>
            <a:ext cx="4701408" cy="43402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24" name="TextBox 8">
            <a:extLst>
              <a:ext uri="{FF2B5EF4-FFF2-40B4-BE49-F238E27FC236}">
                <a16:creationId xmlns:a16="http://schemas.microsoft.com/office/drawing/2014/main" id="{125CBAB1-3069-9CBE-23FA-DA77E65E1E90}"/>
              </a:ext>
            </a:extLst>
          </p:cNvPr>
          <p:cNvSpPr txBox="1"/>
          <p:nvPr/>
        </p:nvSpPr>
        <p:spPr>
          <a:xfrm>
            <a:off x="836424" y="1530825"/>
            <a:ext cx="5002994" cy="4534676"/>
          </a:xfrm>
          <a:prstGeom prst="rect">
            <a:avLst/>
          </a:prstGeom>
          <a:noFill/>
        </p:spPr>
        <p:txBody>
          <a:bodyPr rot="0" spcFirstLastPara="0" vert="horz" wrap="square" lIns="144000" tIns="108000" rIns="144000" bIns="1080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spcBef>
                <a:spcPts val="500"/>
              </a:spcBef>
            </a:pPr>
            <a:endParaRPr lang="en-GB" sz="1800" dirty="0">
              <a:solidFill>
                <a:schemeClr val="tx1"/>
              </a:solidFill>
              <a:latin typeface="Calibri"/>
              <a:ea typeface="Calibri"/>
              <a:cs typeface="Calibri"/>
            </a:endParaRPr>
          </a:p>
          <a:p>
            <a:pPr marL="742950" lvl="1" indent="-285750">
              <a:lnSpc>
                <a:spcPct val="90000"/>
              </a:lnSpc>
              <a:spcBef>
                <a:spcPts val="500"/>
              </a:spcBef>
              <a:buFont typeface="Wingdings" pitchFamily="2" charset="2"/>
              <a:buChar char="Ø"/>
            </a:pPr>
            <a:r>
              <a:rPr lang="en-GB" sz="1800" b="1" dirty="0">
                <a:solidFill>
                  <a:schemeClr val="tx1"/>
                </a:solidFill>
                <a:latin typeface="Calibri"/>
                <a:ea typeface="Calibri"/>
                <a:cs typeface="Calibri"/>
              </a:rPr>
              <a:t>Logistic regression models</a:t>
            </a:r>
            <a:r>
              <a:rPr lang="en-GB" sz="1800" dirty="0">
                <a:solidFill>
                  <a:schemeClr val="tx1"/>
                </a:solidFill>
                <a:latin typeface="Calibri"/>
                <a:ea typeface="Calibri"/>
                <a:cs typeface="Calibri"/>
              </a:rPr>
              <a:t>: consistent across groups but performed only marginally better than random.</a:t>
            </a:r>
          </a:p>
          <a:p>
            <a:pPr marL="742950" lvl="1" indent="-285750">
              <a:lnSpc>
                <a:spcPct val="90000"/>
              </a:lnSpc>
              <a:spcBef>
                <a:spcPts val="500"/>
              </a:spcBef>
              <a:buFont typeface="Wingdings" pitchFamily="2" charset="2"/>
              <a:buChar char="Ø"/>
            </a:pPr>
            <a:endParaRPr lang="en-GB" sz="1800" dirty="0">
              <a:solidFill>
                <a:schemeClr val="tx1"/>
              </a:solidFill>
              <a:latin typeface="Calibri"/>
              <a:ea typeface="Calibri"/>
              <a:cs typeface="Calibri"/>
            </a:endParaRPr>
          </a:p>
          <a:p>
            <a:pPr marL="742950" lvl="1" indent="-285750">
              <a:lnSpc>
                <a:spcPct val="90000"/>
              </a:lnSpc>
              <a:spcBef>
                <a:spcPts val="500"/>
              </a:spcBef>
              <a:buFont typeface="Wingdings" pitchFamily="2" charset="2"/>
              <a:buChar char="Ø"/>
            </a:pPr>
            <a:r>
              <a:rPr lang="en-GB" sz="1800" b="1" dirty="0" err="1">
                <a:solidFill>
                  <a:schemeClr val="tx1"/>
                </a:solidFill>
                <a:latin typeface="Calibri"/>
                <a:ea typeface="Calibri"/>
                <a:cs typeface="Calibri"/>
              </a:rPr>
              <a:t>XGBoost</a:t>
            </a:r>
            <a:r>
              <a:rPr lang="en-GB" sz="1800" b="1" dirty="0">
                <a:solidFill>
                  <a:schemeClr val="tx1"/>
                </a:solidFill>
                <a:latin typeface="Calibri"/>
                <a:ea typeface="Calibri"/>
                <a:cs typeface="Calibri"/>
              </a:rPr>
              <a:t> models: </a:t>
            </a:r>
            <a:r>
              <a:rPr lang="en-GB" sz="1800" dirty="0">
                <a:solidFill>
                  <a:schemeClr val="tx1"/>
                </a:solidFill>
                <a:latin typeface="Calibri"/>
                <a:ea typeface="Calibri"/>
                <a:cs typeface="Calibri"/>
              </a:rPr>
              <a:t>stronger recall, but disparities emerged when results were disaggregated by subgroup (gender, age, ethnicity).</a:t>
            </a:r>
          </a:p>
          <a:p>
            <a:pPr lvl="1">
              <a:lnSpc>
                <a:spcPct val="90000"/>
              </a:lnSpc>
              <a:spcBef>
                <a:spcPts val="500"/>
              </a:spcBef>
            </a:pPr>
            <a:endParaRPr lang="en-GB" sz="1800" dirty="0">
              <a:solidFill>
                <a:schemeClr val="tx1"/>
              </a:solidFill>
              <a:latin typeface="Calibri"/>
              <a:ea typeface="Calibri"/>
              <a:cs typeface="Calibri"/>
            </a:endParaRPr>
          </a:p>
          <a:p>
            <a:pPr marL="742950" lvl="1" indent="-285750">
              <a:lnSpc>
                <a:spcPct val="90000"/>
              </a:lnSpc>
              <a:spcBef>
                <a:spcPts val="500"/>
              </a:spcBef>
              <a:buFont typeface="Wingdings" pitchFamily="2" charset="2"/>
              <a:buChar char="Ø"/>
            </a:pPr>
            <a:r>
              <a:rPr lang="en-GB" sz="1800" dirty="0">
                <a:solidFill>
                  <a:schemeClr val="tx1"/>
                </a:solidFill>
                <a:latin typeface="Calibri"/>
                <a:ea typeface="Calibri"/>
                <a:cs typeface="Calibri"/>
              </a:rPr>
              <a:t>Subgroup heatmaps revealed</a:t>
            </a:r>
          </a:p>
          <a:p>
            <a:pPr marL="1200150" lvl="2" indent="-285750">
              <a:lnSpc>
                <a:spcPct val="90000"/>
              </a:lnSpc>
              <a:spcBef>
                <a:spcPts val="500"/>
              </a:spcBef>
              <a:buFont typeface="Wingdings" pitchFamily="2" charset="2"/>
              <a:buChar char="Ø"/>
            </a:pPr>
            <a:r>
              <a:rPr lang="en-GB" sz="1800" dirty="0">
                <a:solidFill>
                  <a:schemeClr val="tx1"/>
                </a:solidFill>
                <a:latin typeface="Calibri"/>
                <a:ea typeface="Calibri"/>
                <a:cs typeface="Calibri"/>
              </a:rPr>
              <a:t>subgroup disparities </a:t>
            </a:r>
            <a:r>
              <a:rPr lang="en-GB" sz="1800" b="1" dirty="0">
                <a:solidFill>
                  <a:schemeClr val="tx1"/>
                </a:solidFill>
                <a:latin typeface="Calibri"/>
                <a:ea typeface="Calibri"/>
                <a:cs typeface="Calibri"/>
              </a:rPr>
              <a:t>within a label.</a:t>
            </a:r>
          </a:p>
          <a:p>
            <a:pPr marL="1200150" lvl="2" indent="-285750">
              <a:lnSpc>
                <a:spcPct val="90000"/>
              </a:lnSpc>
              <a:spcBef>
                <a:spcPts val="500"/>
              </a:spcBef>
              <a:buFont typeface="Wingdings" pitchFamily="2" charset="2"/>
              <a:buChar char="Ø"/>
            </a:pPr>
            <a:r>
              <a:rPr lang="en-GB" sz="1800" dirty="0">
                <a:solidFill>
                  <a:schemeClr val="tx1"/>
                </a:solidFill>
                <a:latin typeface="Calibri"/>
                <a:ea typeface="Calibri"/>
                <a:cs typeface="Calibri"/>
              </a:rPr>
              <a:t>subgroup disparities </a:t>
            </a:r>
            <a:r>
              <a:rPr lang="en-GB" sz="1800" b="1" dirty="0">
                <a:solidFill>
                  <a:schemeClr val="tx1"/>
                </a:solidFill>
                <a:latin typeface="Calibri"/>
                <a:ea typeface="Calibri"/>
                <a:cs typeface="Calibri"/>
              </a:rPr>
              <a:t>across labels.</a:t>
            </a:r>
          </a:p>
          <a:p>
            <a:pPr marL="1200150" lvl="2" indent="-285750">
              <a:lnSpc>
                <a:spcPct val="90000"/>
              </a:lnSpc>
              <a:spcBef>
                <a:spcPts val="500"/>
              </a:spcBef>
              <a:buFont typeface="Wingdings" pitchFamily="2" charset="2"/>
              <a:buChar char="Ø"/>
            </a:pPr>
            <a:endParaRPr lang="en-GB" sz="1800" b="1" dirty="0">
              <a:solidFill>
                <a:schemeClr val="tx1"/>
              </a:solidFill>
              <a:latin typeface="Calibri"/>
              <a:ea typeface="Calibri"/>
              <a:cs typeface="Calibri"/>
            </a:endParaRPr>
          </a:p>
          <a:p>
            <a:pPr marL="1200150" lvl="2" indent="-285750">
              <a:lnSpc>
                <a:spcPct val="90000"/>
              </a:lnSpc>
              <a:spcBef>
                <a:spcPts val="500"/>
              </a:spcBef>
              <a:buFont typeface="Wingdings" pitchFamily="2" charset="2"/>
              <a:buChar char="Ø"/>
            </a:pPr>
            <a:endParaRPr lang="en-GB" sz="1800" b="1" dirty="0">
              <a:solidFill>
                <a:schemeClr val="tx1"/>
              </a:solidFill>
              <a:latin typeface="Calibri"/>
              <a:ea typeface="Calibri"/>
              <a:cs typeface="Calibri"/>
            </a:endParaRPr>
          </a:p>
        </p:txBody>
      </p:sp>
      <p:pic>
        <p:nvPicPr>
          <p:cNvPr id="3" name="Picture 2">
            <a:extLst>
              <a:ext uri="{FF2B5EF4-FFF2-40B4-BE49-F238E27FC236}">
                <a16:creationId xmlns:a16="http://schemas.microsoft.com/office/drawing/2014/main" id="{8EA5A391-492C-8B4E-90EF-964DE054A3AA}"/>
              </a:ext>
            </a:extLst>
          </p:cNvPr>
          <p:cNvPicPr>
            <a:picLocks noChangeAspect="1"/>
          </p:cNvPicPr>
          <p:nvPr/>
        </p:nvPicPr>
        <p:blipFill>
          <a:blip r:embed="rId3"/>
          <a:stretch>
            <a:fillRect/>
          </a:stretch>
        </p:blipFill>
        <p:spPr>
          <a:xfrm>
            <a:off x="6534182" y="1763619"/>
            <a:ext cx="4568369" cy="4356239"/>
          </a:xfrm>
          <a:prstGeom prst="rect">
            <a:avLst/>
          </a:prstGeom>
        </p:spPr>
      </p:pic>
    </p:spTree>
    <p:extLst>
      <p:ext uri="{BB962C8B-B14F-4D97-AF65-F5344CB8AC3E}">
        <p14:creationId xmlns:p14="http://schemas.microsoft.com/office/powerpoint/2010/main" val="1025411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C7427-5FE8-5737-BE73-CC653F6F0E6A}"/>
              </a:ext>
            </a:extLst>
          </p:cNvPr>
          <p:cNvSpPr>
            <a:spLocks noGrp="1"/>
          </p:cNvSpPr>
          <p:nvPr>
            <p:ph type="title"/>
          </p:nvPr>
        </p:nvSpPr>
        <p:spPr/>
        <p:txBody>
          <a:bodyPr>
            <a:normAutofit/>
          </a:bodyPr>
          <a:lstStyle/>
          <a:p>
            <a:r>
              <a:rPr lang="en-US" sz="4000" dirty="0">
                <a:latin typeface="Calibri" panose="020F0502020204030204" pitchFamily="34" charset="0"/>
                <a:cs typeface="Calibri" panose="020F0502020204030204" pitchFamily="34" charset="0"/>
              </a:rPr>
              <a:t>Key insights</a:t>
            </a:r>
          </a:p>
        </p:txBody>
      </p:sp>
      <p:grpSp>
        <p:nvGrpSpPr>
          <p:cNvPr id="28" name="Group 27">
            <a:extLst>
              <a:ext uri="{FF2B5EF4-FFF2-40B4-BE49-F238E27FC236}">
                <a16:creationId xmlns:a16="http://schemas.microsoft.com/office/drawing/2014/main" id="{0B6CD256-06DC-6D03-A91C-1550EFE002DC}"/>
              </a:ext>
            </a:extLst>
          </p:cNvPr>
          <p:cNvGrpSpPr/>
          <p:nvPr/>
        </p:nvGrpSpPr>
        <p:grpSpPr>
          <a:xfrm rot="5400000">
            <a:off x="3164940" y="-532799"/>
            <a:ext cx="4230587" cy="8677564"/>
            <a:chOff x="534037" y="1905794"/>
            <a:chExt cx="11123926" cy="3720304"/>
          </a:xfrm>
        </p:grpSpPr>
        <p:grpSp>
          <p:nvGrpSpPr>
            <p:cNvPr id="4" name="Group 3">
              <a:extLst>
                <a:ext uri="{FF2B5EF4-FFF2-40B4-BE49-F238E27FC236}">
                  <a16:creationId xmlns:a16="http://schemas.microsoft.com/office/drawing/2014/main" id="{6D5A3B17-0DC8-CAE4-90B1-94B1D4F164DB}"/>
                </a:ext>
              </a:extLst>
            </p:cNvPr>
            <p:cNvGrpSpPr/>
            <p:nvPr/>
          </p:nvGrpSpPr>
          <p:grpSpPr>
            <a:xfrm>
              <a:off x="534037" y="1905794"/>
              <a:ext cx="8216261" cy="3720304"/>
              <a:chOff x="356823" y="1778619"/>
              <a:chExt cx="8457522" cy="2871999"/>
            </a:xfrm>
          </p:grpSpPr>
          <p:sp>
            <p:nvSpPr>
              <p:cNvPr id="5" name="Google Shape;1173;p3">
                <a:extLst>
                  <a:ext uri="{FF2B5EF4-FFF2-40B4-BE49-F238E27FC236}">
                    <a16:creationId xmlns:a16="http://schemas.microsoft.com/office/drawing/2014/main" id="{61DF48B9-ED8E-F364-5F3B-9DD4F5B28AEF}"/>
                  </a:ext>
                </a:extLst>
              </p:cNvPr>
              <p:cNvSpPr/>
              <p:nvPr/>
            </p:nvSpPr>
            <p:spPr>
              <a:xfrm>
                <a:off x="457571" y="1923786"/>
                <a:ext cx="2601542" cy="2726832"/>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Arial"/>
                  <a:ea typeface="Arial"/>
                  <a:cs typeface="Arial"/>
                  <a:sym typeface="Arial"/>
                </a:endParaRPr>
              </a:p>
            </p:txBody>
          </p:sp>
          <p:sp>
            <p:nvSpPr>
              <p:cNvPr id="6" name="Google Shape;1173;p3">
                <a:extLst>
                  <a:ext uri="{FF2B5EF4-FFF2-40B4-BE49-F238E27FC236}">
                    <a16:creationId xmlns:a16="http://schemas.microsoft.com/office/drawing/2014/main" id="{0BA51999-7DB3-70ED-03B7-9F1CB768095D}"/>
                  </a:ext>
                </a:extLst>
              </p:cNvPr>
              <p:cNvSpPr/>
              <p:nvPr/>
            </p:nvSpPr>
            <p:spPr>
              <a:xfrm>
                <a:off x="356823" y="1781168"/>
                <a:ext cx="2586860" cy="2742307"/>
              </a:xfrm>
              <a:prstGeom prst="rect">
                <a:avLst/>
              </a:prstGeom>
              <a:solidFill>
                <a:schemeClr val="bg1"/>
              </a:solidFill>
              <a:ln>
                <a:noFill/>
              </a:ln>
              <a:effectLst>
                <a:outerShdw blurRad="50800" dist="38100" algn="l" rotWithShape="0">
                  <a:prstClr val="black">
                    <a:alpha val="25000"/>
                  </a:prstClr>
                </a:outerShdw>
              </a:effectLst>
            </p:spPr>
            <p:txBody>
              <a:bodyPr spcFirstLastPara="1" wrap="square" lIns="72000" tIns="576000" rIns="72000" bIns="720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spcBef>
                    <a:spcPts val="500"/>
                  </a:spcBef>
                </a:pPr>
                <a:endParaRPr lang="en-GB" sz="1800" dirty="0">
                  <a:latin typeface="Calibri"/>
                  <a:ea typeface="Calibri"/>
                  <a:cs typeface="Calibri"/>
                </a:endParaRPr>
              </a:p>
            </p:txBody>
          </p:sp>
          <p:sp>
            <p:nvSpPr>
              <p:cNvPr id="8" name="Google Shape;1173;p3">
                <a:extLst>
                  <a:ext uri="{FF2B5EF4-FFF2-40B4-BE49-F238E27FC236}">
                    <a16:creationId xmlns:a16="http://schemas.microsoft.com/office/drawing/2014/main" id="{E3B23F7F-ADA7-E518-FB26-F1D6AF43B7AC}"/>
                  </a:ext>
                </a:extLst>
              </p:cNvPr>
              <p:cNvSpPr/>
              <p:nvPr/>
            </p:nvSpPr>
            <p:spPr>
              <a:xfrm>
                <a:off x="3335187" y="1923786"/>
                <a:ext cx="2601542" cy="2726832"/>
              </a:xfrm>
              <a:prstGeom prst="rect">
                <a:avLst/>
              </a:pr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Arial"/>
                  <a:ea typeface="Arial"/>
                  <a:cs typeface="Arial"/>
                  <a:sym typeface="Arial"/>
                </a:endParaRPr>
              </a:p>
            </p:txBody>
          </p:sp>
          <p:sp>
            <p:nvSpPr>
              <p:cNvPr id="9" name="Google Shape;1173;p3">
                <a:extLst>
                  <a:ext uri="{FF2B5EF4-FFF2-40B4-BE49-F238E27FC236}">
                    <a16:creationId xmlns:a16="http://schemas.microsoft.com/office/drawing/2014/main" id="{4F9E60C3-255E-CEFC-C089-92C6D3F14459}"/>
                  </a:ext>
                </a:extLst>
              </p:cNvPr>
              <p:cNvSpPr/>
              <p:nvPr/>
            </p:nvSpPr>
            <p:spPr>
              <a:xfrm>
                <a:off x="3234438" y="1778619"/>
                <a:ext cx="2586860" cy="2742307"/>
              </a:xfrm>
              <a:prstGeom prst="rect">
                <a:avLst/>
              </a:prstGeom>
              <a:solidFill>
                <a:schemeClr val="bg1"/>
              </a:solidFill>
              <a:ln>
                <a:noFill/>
              </a:ln>
              <a:effectLst>
                <a:outerShdw blurRad="50800" dist="38100" algn="l" rotWithShape="0">
                  <a:prstClr val="black">
                    <a:alpha val="25000"/>
                  </a:prstClr>
                </a:outerShdw>
              </a:effectLst>
            </p:spPr>
            <p:txBody>
              <a:bodyPr spcFirstLastPara="1" wrap="square" lIns="72000" tIns="576000" rIns="72000" bIns="720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endParaRPr lang="en-GB" sz="1800" dirty="0">
                  <a:latin typeface="Calibri"/>
                  <a:ea typeface="Calibri"/>
                  <a:cs typeface="Calibri"/>
                </a:endParaRPr>
              </a:p>
            </p:txBody>
          </p:sp>
          <p:sp>
            <p:nvSpPr>
              <p:cNvPr id="11" name="Google Shape;1173;p3">
                <a:extLst>
                  <a:ext uri="{FF2B5EF4-FFF2-40B4-BE49-F238E27FC236}">
                    <a16:creationId xmlns:a16="http://schemas.microsoft.com/office/drawing/2014/main" id="{CA5AF897-8E64-CA5C-960E-F7B7A810DAA1}"/>
                  </a:ext>
                </a:extLst>
              </p:cNvPr>
              <p:cNvSpPr/>
              <p:nvPr/>
            </p:nvSpPr>
            <p:spPr>
              <a:xfrm>
                <a:off x="6212803" y="1921236"/>
                <a:ext cx="2601542" cy="2726832"/>
              </a:xfrm>
              <a:prstGeom prst="rect">
                <a:avLst/>
              </a:prstGeom>
              <a:solidFill>
                <a:srgbClr val="B975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Arial"/>
                  <a:ea typeface="Arial"/>
                  <a:cs typeface="Arial"/>
                  <a:sym typeface="Arial"/>
                </a:endParaRPr>
              </a:p>
            </p:txBody>
          </p:sp>
          <p:sp>
            <p:nvSpPr>
              <p:cNvPr id="12" name="Google Shape;1173;p3">
                <a:extLst>
                  <a:ext uri="{FF2B5EF4-FFF2-40B4-BE49-F238E27FC236}">
                    <a16:creationId xmlns:a16="http://schemas.microsoft.com/office/drawing/2014/main" id="{FF1161AB-EA1A-2DB3-1D40-2DFBE1DB1887}"/>
                  </a:ext>
                </a:extLst>
              </p:cNvPr>
              <p:cNvSpPr/>
              <p:nvPr/>
            </p:nvSpPr>
            <p:spPr>
              <a:xfrm>
                <a:off x="6112055" y="1778619"/>
                <a:ext cx="2586860" cy="2742307"/>
              </a:xfrm>
              <a:prstGeom prst="rect">
                <a:avLst/>
              </a:prstGeom>
              <a:solidFill>
                <a:schemeClr val="bg1"/>
              </a:solidFill>
              <a:ln>
                <a:noFill/>
              </a:ln>
              <a:effectLst>
                <a:outerShdw blurRad="50800" dist="38100" algn="l" rotWithShape="0">
                  <a:prstClr val="black">
                    <a:alpha val="25000"/>
                  </a:prstClr>
                </a:outerShdw>
              </a:effectLst>
            </p:spPr>
            <p:txBody>
              <a:bodyPr spcFirstLastPara="1" wrap="square" lIns="72000" tIns="576000" rIns="72000" bIns="720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endParaRPr lang="en-GB" sz="1800" dirty="0">
                  <a:latin typeface="Calibri"/>
                  <a:ea typeface="Calibri"/>
                  <a:cs typeface="Calibri"/>
                </a:endParaRPr>
              </a:p>
            </p:txBody>
          </p:sp>
        </p:grpSp>
        <p:sp>
          <p:nvSpPr>
            <p:cNvPr id="19" name="Google Shape;1173;p3">
              <a:extLst>
                <a:ext uri="{FF2B5EF4-FFF2-40B4-BE49-F238E27FC236}">
                  <a16:creationId xmlns:a16="http://schemas.microsoft.com/office/drawing/2014/main" id="{E2611078-D773-D0BD-DCCF-B4EE1E79D469}"/>
                </a:ext>
              </a:extLst>
            </p:cNvPr>
            <p:cNvSpPr/>
            <p:nvPr/>
          </p:nvSpPr>
          <p:spPr>
            <a:xfrm>
              <a:off x="9130633" y="2090537"/>
              <a:ext cx="2527330" cy="3532260"/>
            </a:xfrm>
            <a:prstGeom prst="rect">
              <a:avLst/>
            </a:prstGeom>
            <a:solidFill>
              <a:srgbClr val="93CCF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Arial"/>
                <a:ea typeface="Arial"/>
                <a:cs typeface="Arial"/>
                <a:sym typeface="Arial"/>
              </a:endParaRPr>
            </a:p>
          </p:txBody>
        </p:sp>
        <p:sp>
          <p:nvSpPr>
            <p:cNvPr id="20" name="Google Shape;1173;p3">
              <a:extLst>
                <a:ext uri="{FF2B5EF4-FFF2-40B4-BE49-F238E27FC236}">
                  <a16:creationId xmlns:a16="http://schemas.microsoft.com/office/drawing/2014/main" id="{85C117D3-80CE-B61D-8D3F-CDF59D9DDDCB}"/>
                </a:ext>
              </a:extLst>
            </p:cNvPr>
            <p:cNvSpPr/>
            <p:nvPr/>
          </p:nvSpPr>
          <p:spPr>
            <a:xfrm>
              <a:off x="9032759" y="1905794"/>
              <a:ext cx="2513066" cy="3552306"/>
            </a:xfrm>
            <a:prstGeom prst="rect">
              <a:avLst/>
            </a:prstGeom>
            <a:solidFill>
              <a:schemeClr val="bg1"/>
            </a:solidFill>
            <a:ln>
              <a:noFill/>
            </a:ln>
            <a:effectLst>
              <a:outerShdw blurRad="50800" dist="38100" algn="l" rotWithShape="0">
                <a:prstClr val="black">
                  <a:alpha val="25000"/>
                </a:prstClr>
              </a:outerShdw>
            </a:effectLst>
          </p:spPr>
          <p:txBody>
            <a:bodyPr spcFirstLastPara="1" wrap="square" lIns="72000" tIns="576000" rIns="72000" bIns="720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spcBef>
                  <a:spcPts val="500"/>
                </a:spcBef>
              </a:pPr>
              <a:endParaRPr lang="en-GB" sz="1800" b="1" dirty="0">
                <a:latin typeface="Calibri"/>
                <a:ea typeface="Calibri"/>
                <a:cs typeface="Calibri"/>
              </a:endParaRPr>
            </a:p>
          </p:txBody>
        </p:sp>
        <p:sp>
          <p:nvSpPr>
            <p:cNvPr id="22" name="TextBox 21">
              <a:extLst>
                <a:ext uri="{FF2B5EF4-FFF2-40B4-BE49-F238E27FC236}">
                  <a16:creationId xmlns:a16="http://schemas.microsoft.com/office/drawing/2014/main" id="{646CB73A-78E2-6658-1C07-275031C1DB6F}"/>
                </a:ext>
              </a:extLst>
            </p:cNvPr>
            <p:cNvSpPr txBox="1"/>
            <p:nvPr/>
          </p:nvSpPr>
          <p:spPr>
            <a:xfrm rot="16200000">
              <a:off x="468555" y="2647351"/>
              <a:ext cx="3277631" cy="2274211"/>
            </a:xfrm>
            <a:prstGeom prst="rect">
              <a:avLst/>
            </a:prstGeom>
            <a:noFill/>
          </p:spPr>
          <p:txBody>
            <a:bodyPr wrap="square" rtlCol="0">
              <a:spAutoFit/>
            </a:bodyPr>
            <a:lstStyle/>
            <a:p>
              <a:pPr>
                <a:spcAft>
                  <a:spcPts val="600"/>
                </a:spcAft>
              </a:pPr>
              <a:r>
                <a:rPr lang="en-GB" b="1" dirty="0">
                  <a:latin typeface="Calibri"/>
                  <a:ea typeface="Calibri"/>
                  <a:cs typeface="Calibri"/>
                </a:rPr>
                <a:t>Multi-label + intersectional setting </a:t>
              </a:r>
              <a:r>
                <a:rPr lang="en-GB" dirty="0">
                  <a:latin typeface="Calibri"/>
                  <a:ea typeface="Calibri"/>
                  <a:cs typeface="Calibri"/>
                </a:rPr>
                <a:t>adds unique difficulty: fairness varies not just across groups but across industry labels and group combinations.</a:t>
              </a:r>
            </a:p>
            <a:p>
              <a:endParaRPr lang="en-US" dirty="0"/>
            </a:p>
          </p:txBody>
        </p:sp>
        <p:sp>
          <p:nvSpPr>
            <p:cNvPr id="25" name="TextBox 24">
              <a:extLst>
                <a:ext uri="{FF2B5EF4-FFF2-40B4-BE49-F238E27FC236}">
                  <a16:creationId xmlns:a16="http://schemas.microsoft.com/office/drawing/2014/main" id="{40A7A1ED-766B-66DF-811E-1556E60F0817}"/>
                </a:ext>
              </a:extLst>
            </p:cNvPr>
            <p:cNvSpPr txBox="1"/>
            <p:nvPr/>
          </p:nvSpPr>
          <p:spPr>
            <a:xfrm rot="16200000">
              <a:off x="3026989" y="3087530"/>
              <a:ext cx="3107071" cy="1564411"/>
            </a:xfrm>
            <a:prstGeom prst="rect">
              <a:avLst/>
            </a:prstGeom>
            <a:noFill/>
          </p:spPr>
          <p:txBody>
            <a:bodyPr wrap="square" rtlCol="0">
              <a:spAutoFit/>
            </a:bodyPr>
            <a:lstStyle/>
            <a:p>
              <a:pPr>
                <a:spcAft>
                  <a:spcPts val="600"/>
                </a:spcAft>
              </a:pPr>
              <a:r>
                <a:rPr lang="en-GB" b="1" dirty="0">
                  <a:latin typeface="Calibri"/>
                  <a:ea typeface="Calibri"/>
                  <a:cs typeface="Calibri"/>
                </a:rPr>
                <a:t>Complex models </a:t>
              </a:r>
              <a:r>
                <a:rPr lang="en-GB" dirty="0">
                  <a:latin typeface="Calibri"/>
                  <a:ea typeface="Calibri"/>
                  <a:cs typeface="Calibri"/>
                </a:rPr>
                <a:t>(e.g. </a:t>
              </a:r>
              <a:r>
                <a:rPr lang="en-GB" dirty="0" err="1">
                  <a:latin typeface="Calibri"/>
                  <a:ea typeface="Calibri"/>
                  <a:cs typeface="Calibri"/>
                </a:rPr>
                <a:t>XGBoost</a:t>
              </a:r>
              <a:r>
                <a:rPr lang="en-GB" dirty="0">
                  <a:latin typeface="Calibri"/>
                  <a:ea typeface="Calibri"/>
                  <a:cs typeface="Calibri"/>
                </a:rPr>
                <a:t>) deliver better predictive performance but also amplify fairness risks.</a:t>
              </a:r>
            </a:p>
          </p:txBody>
        </p:sp>
        <p:sp>
          <p:nvSpPr>
            <p:cNvPr id="26" name="TextBox 25">
              <a:extLst>
                <a:ext uri="{FF2B5EF4-FFF2-40B4-BE49-F238E27FC236}">
                  <a16:creationId xmlns:a16="http://schemas.microsoft.com/office/drawing/2014/main" id="{34AB4262-A721-8932-AD8D-9E5EA13372E8}"/>
                </a:ext>
              </a:extLst>
            </p:cNvPr>
            <p:cNvSpPr txBox="1"/>
            <p:nvPr/>
          </p:nvSpPr>
          <p:spPr>
            <a:xfrm rot="16200000">
              <a:off x="5807349" y="2666605"/>
              <a:ext cx="3414062" cy="2099272"/>
            </a:xfrm>
            <a:prstGeom prst="rect">
              <a:avLst/>
            </a:prstGeom>
            <a:noFill/>
          </p:spPr>
          <p:txBody>
            <a:bodyPr wrap="square" rtlCol="0">
              <a:spAutoFit/>
            </a:bodyPr>
            <a:lstStyle/>
            <a:p>
              <a:r>
                <a:rPr lang="en-GB" b="1" dirty="0">
                  <a:latin typeface="Calibri" panose="020F0502020204030204" pitchFamily="34" charset="0"/>
                  <a:ea typeface="Calibri"/>
                  <a:cs typeface="Calibri" panose="020F0502020204030204" pitchFamily="34" charset="0"/>
                </a:rPr>
                <a:t>Labels are not independent</a:t>
              </a:r>
              <a:r>
                <a:rPr lang="en-GB" dirty="0">
                  <a:latin typeface="Calibri" panose="020F0502020204030204" pitchFamily="34" charset="0"/>
                  <a:ea typeface="Calibri"/>
                  <a:cs typeface="Calibri" panose="020F0502020204030204" pitchFamily="34" charset="0"/>
                </a:rPr>
                <a:t>. They </a:t>
              </a:r>
              <a:r>
                <a:rPr lang="en-GB" dirty="0">
                  <a:latin typeface="Calibri" panose="020F0502020204030204" pitchFamily="34" charset="0"/>
                  <a:cs typeface="Calibri" panose="020F0502020204030204" pitchFamily="34" charset="0"/>
                </a:rPr>
                <a:t>should be considered jointly in predictive modelling to avoid missing important patterns. </a:t>
              </a:r>
            </a:p>
            <a:p>
              <a:pPr>
                <a:spcAft>
                  <a:spcPts val="600"/>
                </a:spcAft>
              </a:pPr>
              <a:endParaRPr lang="en-GB" dirty="0">
                <a:latin typeface="Calibri" panose="020F0502020204030204" pitchFamily="34" charset="0"/>
                <a:ea typeface="Calibri"/>
                <a:cs typeface="Calibri" panose="020F0502020204030204" pitchFamily="34" charset="0"/>
              </a:endParaRPr>
            </a:p>
          </p:txBody>
        </p:sp>
        <p:sp>
          <p:nvSpPr>
            <p:cNvPr id="27" name="TextBox 26">
              <a:extLst>
                <a:ext uri="{FF2B5EF4-FFF2-40B4-BE49-F238E27FC236}">
                  <a16:creationId xmlns:a16="http://schemas.microsoft.com/office/drawing/2014/main" id="{A62F8FBC-CC2A-4E25-D36D-E20A520EF1FB}"/>
                </a:ext>
              </a:extLst>
            </p:cNvPr>
            <p:cNvSpPr txBox="1"/>
            <p:nvPr/>
          </p:nvSpPr>
          <p:spPr>
            <a:xfrm rot="16200000">
              <a:off x="8796203" y="3414551"/>
              <a:ext cx="2986173" cy="1430319"/>
            </a:xfrm>
            <a:prstGeom prst="rect">
              <a:avLst/>
            </a:prstGeom>
            <a:noFill/>
          </p:spPr>
          <p:txBody>
            <a:bodyPr wrap="square" rtlCol="0">
              <a:spAutoFit/>
            </a:bodyPr>
            <a:lstStyle/>
            <a:p>
              <a:pPr lvl="1">
                <a:lnSpc>
                  <a:spcPct val="90000"/>
                </a:lnSpc>
                <a:spcBef>
                  <a:spcPts val="500"/>
                </a:spcBef>
              </a:pPr>
              <a:r>
                <a:rPr lang="en-GB" b="1" dirty="0">
                  <a:latin typeface="Calibri"/>
                  <a:ea typeface="Calibri"/>
                  <a:cs typeface="Calibri"/>
                </a:rPr>
                <a:t>Evidence of bias </a:t>
              </a:r>
              <a:r>
                <a:rPr lang="en-GB" dirty="0">
                  <a:latin typeface="Calibri"/>
                  <a:ea typeface="Calibri"/>
                  <a:cs typeface="Calibri"/>
                </a:rPr>
                <a:t>in baseline models confirmed the </a:t>
              </a:r>
              <a:r>
                <a:rPr lang="en-GB" b="1" dirty="0">
                  <a:latin typeface="Calibri"/>
                  <a:ea typeface="Calibri"/>
                  <a:cs typeface="Calibri"/>
                </a:rPr>
                <a:t>need for active mitigation beyond fairness-through-unawareness.</a:t>
              </a:r>
            </a:p>
          </p:txBody>
        </p:sp>
      </p:grpSp>
    </p:spTree>
    <p:extLst>
      <p:ext uri="{BB962C8B-B14F-4D97-AF65-F5344CB8AC3E}">
        <p14:creationId xmlns:p14="http://schemas.microsoft.com/office/powerpoint/2010/main" val="508424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3CF00F-82D0-0DBA-75D5-1D01B4526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7E2393-4B1B-9086-2C72-2B78186B031E}"/>
              </a:ext>
            </a:extLst>
          </p:cNvPr>
          <p:cNvSpPr>
            <a:spLocks noGrp="1"/>
          </p:cNvSpPr>
          <p:nvPr>
            <p:ph type="title"/>
          </p:nvPr>
        </p:nvSpPr>
        <p:spPr>
          <a:xfrm>
            <a:off x="612648" y="548640"/>
            <a:ext cx="10945037" cy="1133856"/>
          </a:xfrm>
        </p:spPr>
        <p:txBody>
          <a:bodyPr anchor="t">
            <a:normAutofit/>
          </a:bodyPr>
          <a:lstStyle/>
          <a:p>
            <a:r>
              <a:rPr lang="en-GB" sz="4000" dirty="0">
                <a:latin typeface="Calibri"/>
                <a:ea typeface="Calibri"/>
                <a:cs typeface="Calibri"/>
              </a:rPr>
              <a:t>Agenda</a:t>
            </a:r>
          </a:p>
        </p:txBody>
      </p:sp>
      <p:graphicFrame>
        <p:nvGraphicFramePr>
          <p:cNvPr id="5" name="Content Placeholder 4">
            <a:extLst>
              <a:ext uri="{FF2B5EF4-FFF2-40B4-BE49-F238E27FC236}">
                <a16:creationId xmlns:a16="http://schemas.microsoft.com/office/drawing/2014/main" id="{EE11BD0F-20C6-68D0-E943-39719CE99190}"/>
              </a:ext>
            </a:extLst>
          </p:cNvPr>
          <p:cNvGraphicFramePr>
            <a:graphicFrameLocks noGrp="1"/>
          </p:cNvGraphicFramePr>
          <p:nvPr>
            <p:ph idx="1"/>
            <p:extLst>
              <p:ext uri="{D42A27DB-BD31-4B8C-83A1-F6EECF244321}">
                <p14:modId xmlns:p14="http://schemas.microsoft.com/office/powerpoint/2010/main" val="2453862022"/>
              </p:ext>
              <p:ext uri="{E7BDC344-281C-4309-B0C6-D0EE65EED2A8}">
                <p202:designPr xmlns:p202="http://schemas.microsoft.com/office/powerpoint/2020/02/main">
                  <p202:designTagLst>
                    <p202:designTag name="ARCH:1:CLS" val="StackedSequentialRowTable"/>
                  </p202:designTagLst>
                </p202:designPr>
              </p:ext>
            </p:extLst>
          </p:nvPr>
        </p:nvGraphicFramePr>
        <p:xfrm>
          <a:off x="1092917" y="1687144"/>
          <a:ext cx="9984501" cy="4369272"/>
        </p:xfrm>
        <a:graphic>
          <a:graphicData uri="http://schemas.openxmlformats.org/drawingml/2006/table">
            <a:tbl>
              <a:tblPr bandRow="1">
                <a:noFill/>
                <a:tableStyleId>{5C22544A-7EE6-4342-B048-85BDC9FD1C3A}</a:tableStyleId>
              </a:tblPr>
              <a:tblGrid>
                <a:gridCol w="2254698">
                  <a:extLst>
                    <a:ext uri="{9D8B030D-6E8A-4147-A177-3AD203B41FA5}">
                      <a16:colId xmlns:a16="http://schemas.microsoft.com/office/drawing/2014/main" val="2563219602"/>
                    </a:ext>
                  </a:extLst>
                </a:gridCol>
                <a:gridCol w="7729803">
                  <a:extLst>
                    <a:ext uri="{9D8B030D-6E8A-4147-A177-3AD203B41FA5}">
                      <a16:colId xmlns:a16="http://schemas.microsoft.com/office/drawing/2014/main" val="2849812808"/>
                    </a:ext>
                  </a:extLst>
                </a:gridCol>
              </a:tblGrid>
              <a:tr h="728212">
                <a:tc>
                  <a:txBody>
                    <a:bodyPr/>
                    <a:lstStyle/>
                    <a:p>
                      <a:pPr>
                        <a:buNone/>
                      </a:pPr>
                      <a:r>
                        <a:rPr lang="en-GB" sz="2400" b="1" cap="none" spc="0" dirty="0">
                          <a:solidFill>
                            <a:srgbClr val="215F9B"/>
                          </a:solidFill>
                          <a:latin typeface="Calibri"/>
                        </a:rPr>
                        <a:t>01</a:t>
                      </a:r>
                    </a:p>
                  </a:txBody>
                  <a:tcPr marL="141446" marR="141446" marT="141446" marB="141446" anchor="ctr">
                    <a:lnL w="12700" cmpd="sng">
                      <a:noFill/>
                      <a:prstDash val="solid"/>
                    </a:lnL>
                    <a:lnR w="12700" cmpd="sng">
                      <a:noFill/>
                      <a:prstDash val="solid"/>
                    </a:lnR>
                    <a:lnT w="6350" cap="flat" cmpd="sng" algn="ctr">
                      <a:noFill/>
                      <a:prstDash val="solid"/>
                    </a:lnT>
                    <a:lnB w="6350" cap="flat" cmpd="sng" algn="ctr">
                      <a:solidFill>
                        <a:schemeClr val="tx1"/>
                      </a:solidFill>
                      <a:prstDash val="solid"/>
                    </a:lnB>
                    <a:noFill/>
                  </a:tcPr>
                </a:tc>
                <a:tc>
                  <a:txBody>
                    <a:bodyPr/>
                    <a:lstStyle/>
                    <a:p>
                      <a:pPr lvl="0" algn="l">
                        <a:buNone/>
                      </a:pPr>
                      <a:r>
                        <a:rPr lang="en-GB" sz="2400" b="0" cap="none" spc="0" dirty="0">
                          <a:solidFill>
                            <a:schemeClr val="tx1"/>
                          </a:solidFill>
                          <a:latin typeface="Calibri"/>
                        </a:rPr>
                        <a:t>Introduction &amp; challenge overview</a:t>
                      </a:r>
                      <a:endParaRPr lang="en-US" sz="2400" dirty="0">
                        <a:latin typeface="Calibri"/>
                      </a:endParaRPr>
                    </a:p>
                  </a:txBody>
                  <a:tcPr marL="141446" marR="141446" marT="141446" marB="141446" anchor="ctr">
                    <a:lnL w="12700" cmpd="sng">
                      <a:noFill/>
                      <a:prstDash val="solid"/>
                    </a:lnL>
                    <a:lnR w="12700" cmpd="sng">
                      <a:noFill/>
                      <a:prstDash val="solid"/>
                    </a:lnR>
                    <a:lnT w="6350" cap="flat" cmpd="sng" algn="ctr">
                      <a:noFill/>
                      <a:prstDash val="solid"/>
                    </a:lnT>
                    <a:lnB w="6350" cap="flat" cmpd="sng" algn="ctr">
                      <a:solidFill>
                        <a:schemeClr val="tx1"/>
                      </a:solidFill>
                      <a:prstDash val="solid"/>
                    </a:lnB>
                    <a:noFill/>
                  </a:tcPr>
                </a:tc>
                <a:extLst>
                  <a:ext uri="{0D108BD9-81ED-4DB2-BD59-A6C34878D82A}">
                    <a16:rowId xmlns:a16="http://schemas.microsoft.com/office/drawing/2014/main" val="345702339"/>
                  </a:ext>
                </a:extLst>
              </a:tr>
              <a:tr h="728212">
                <a:tc>
                  <a:txBody>
                    <a:bodyPr/>
                    <a:lstStyle/>
                    <a:p>
                      <a:pPr>
                        <a:buNone/>
                      </a:pPr>
                      <a:r>
                        <a:rPr lang="en-GB" sz="2400" b="1" cap="none" spc="0" dirty="0">
                          <a:solidFill>
                            <a:schemeClr val="accent1"/>
                          </a:solidFill>
                          <a:latin typeface="Calibri"/>
                        </a:rPr>
                        <a:t>02</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lvl="0" algn="l">
                        <a:buNone/>
                      </a:pPr>
                      <a:r>
                        <a:rPr lang="en-GB" sz="2400" b="0" cap="none" spc="0" dirty="0">
                          <a:solidFill>
                            <a:schemeClr val="tx1"/>
                          </a:solidFill>
                          <a:latin typeface="Calibri"/>
                        </a:rPr>
                        <a:t>Fairness &amp; bias overview</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679415405"/>
                  </a:ext>
                </a:extLst>
              </a:tr>
              <a:tr h="728212">
                <a:tc>
                  <a:txBody>
                    <a:bodyPr/>
                    <a:lstStyle/>
                    <a:p>
                      <a:pPr>
                        <a:buNone/>
                      </a:pPr>
                      <a:r>
                        <a:rPr lang="en-GB" sz="2400" b="1" cap="none" spc="0" dirty="0">
                          <a:solidFill>
                            <a:schemeClr val="accent1"/>
                          </a:solidFill>
                          <a:latin typeface="Calibri"/>
                        </a:rPr>
                        <a:t>03</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cap="none" spc="0" dirty="0">
                          <a:solidFill>
                            <a:schemeClr val="tx1"/>
                          </a:solidFill>
                          <a:latin typeface="Calibri"/>
                        </a:rPr>
                        <a:t>Data analysis and bias findings</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3263592602"/>
                  </a:ext>
                </a:extLst>
              </a:tr>
              <a:tr h="728212">
                <a:tc>
                  <a:txBody>
                    <a:bodyPr/>
                    <a:lstStyle/>
                    <a:p>
                      <a:pPr>
                        <a:buNone/>
                      </a:pPr>
                      <a:r>
                        <a:rPr lang="en-GB" sz="2400" b="1" cap="none" spc="0" dirty="0">
                          <a:solidFill>
                            <a:schemeClr val="accent1"/>
                          </a:solidFill>
                          <a:latin typeface="Calibri"/>
                        </a:rPr>
                        <a:t>04</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lvl="0" algn="l">
                        <a:buNone/>
                      </a:pPr>
                      <a:r>
                        <a:rPr lang="en-GB" sz="2400" b="0" cap="none" spc="0" dirty="0">
                          <a:solidFill>
                            <a:schemeClr val="tx1"/>
                          </a:solidFill>
                          <a:latin typeface="Calibri"/>
                        </a:rPr>
                        <a:t>Fairness measurement framework</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1759725936"/>
                  </a:ext>
                </a:extLst>
              </a:tr>
              <a:tr h="728212">
                <a:tc>
                  <a:txBody>
                    <a:bodyPr/>
                    <a:lstStyle/>
                    <a:p>
                      <a:pPr>
                        <a:buNone/>
                      </a:pPr>
                      <a:r>
                        <a:rPr lang="en-GB" sz="2400" b="1" cap="none" spc="0" dirty="0">
                          <a:solidFill>
                            <a:schemeClr val="accent1"/>
                          </a:solidFill>
                          <a:latin typeface="Calibri"/>
                        </a:rPr>
                        <a:t>05</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lvl="0" algn="l">
                        <a:buNone/>
                      </a:pPr>
                      <a:r>
                        <a:rPr lang="en-GB" sz="2400" b="0" cap="none" spc="0" dirty="0">
                          <a:solidFill>
                            <a:schemeClr val="tx1"/>
                          </a:solidFill>
                          <a:latin typeface="Calibri"/>
                        </a:rPr>
                        <a:t>Bias mitigation: adversarial debiasing</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431778389"/>
                  </a:ext>
                </a:extLst>
              </a:tr>
              <a:tr h="728212">
                <a:tc>
                  <a:txBody>
                    <a:bodyPr/>
                    <a:lstStyle/>
                    <a:p>
                      <a:pPr lvl="0">
                        <a:buNone/>
                      </a:pPr>
                      <a:r>
                        <a:rPr lang="en-GB" sz="2400" b="1" cap="none" spc="0" dirty="0">
                          <a:solidFill>
                            <a:schemeClr val="accent1"/>
                          </a:solidFill>
                          <a:latin typeface="Calibri"/>
                        </a:rPr>
                        <a:t>06</a:t>
                      </a:r>
                    </a:p>
                  </a:txBody>
                  <a:tcPr marL="141446" marR="141446" marT="141446" marB="141446" anchor="ctr">
                    <a:lnL w="0">
                      <a:noFill/>
                    </a:lnL>
                    <a:lnR w="0">
                      <a:noFill/>
                    </a:lnR>
                    <a:lnT w="6350">
                      <a:solidFill>
                        <a:schemeClr val="tx1"/>
                      </a:solidFill>
                    </a:lnT>
                    <a:lnB w="0">
                      <a:noFill/>
                    </a:lnB>
                    <a:noFill/>
                  </a:tcPr>
                </a:tc>
                <a:tc>
                  <a:txBody>
                    <a:bodyPr/>
                    <a:lstStyle/>
                    <a:p>
                      <a:pPr lvl="0" algn="l">
                        <a:buNone/>
                      </a:pPr>
                      <a:r>
                        <a:rPr lang="en-GB" sz="2400" b="0" cap="none" spc="0" dirty="0">
                          <a:solidFill>
                            <a:schemeClr val="tx1"/>
                          </a:solidFill>
                          <a:latin typeface="Calibri"/>
                        </a:rPr>
                        <a:t>Conclusion and future work</a:t>
                      </a:r>
                    </a:p>
                  </a:txBody>
                  <a:tcPr marL="141446" marR="141446" marT="141446" marB="141446" anchor="ctr">
                    <a:lnL w="0">
                      <a:noFill/>
                    </a:lnL>
                    <a:lnR w="0">
                      <a:noFill/>
                    </a:lnR>
                    <a:lnT w="6350">
                      <a:solidFill>
                        <a:schemeClr val="tx1"/>
                      </a:solidFill>
                    </a:lnT>
                    <a:lnB w="0">
                      <a:noFill/>
                    </a:lnB>
                    <a:noFill/>
                  </a:tcPr>
                </a:tc>
                <a:extLst>
                  <a:ext uri="{0D108BD9-81ED-4DB2-BD59-A6C34878D82A}">
                    <a16:rowId xmlns:a16="http://schemas.microsoft.com/office/drawing/2014/main" val="1969415233"/>
                  </a:ext>
                </a:extLst>
              </a:tr>
            </a:tbl>
          </a:graphicData>
        </a:graphic>
      </p:graphicFrame>
    </p:spTree>
    <p:extLst>
      <p:ext uri="{BB962C8B-B14F-4D97-AF65-F5344CB8AC3E}">
        <p14:creationId xmlns:p14="http://schemas.microsoft.com/office/powerpoint/2010/main" val="1254463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3CCEF"/>
        </a:solidFill>
        <a:effectLst/>
      </p:bgPr>
    </p:bg>
    <p:spTree>
      <p:nvGrpSpPr>
        <p:cNvPr id="1" name="">
          <a:extLst>
            <a:ext uri="{FF2B5EF4-FFF2-40B4-BE49-F238E27FC236}">
              <a16:creationId xmlns:a16="http://schemas.microsoft.com/office/drawing/2014/main" id="{F83F38A3-0809-FD21-6825-11C05E50445E}"/>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033FF597-F822-5007-0BC4-2FE5549C6518}"/>
              </a:ext>
            </a:extLst>
          </p:cNvPr>
          <p:cNvGrpSpPr/>
          <p:nvPr/>
        </p:nvGrpSpPr>
        <p:grpSpPr>
          <a:xfrm>
            <a:off x="894973" y="1262763"/>
            <a:ext cx="2713038" cy="4637087"/>
            <a:chOff x="346075" y="268288"/>
            <a:chExt cx="2713038" cy="4637087"/>
          </a:xfrm>
        </p:grpSpPr>
        <p:sp>
          <p:nvSpPr>
            <p:cNvPr id="4" name="Rectangle 3">
              <a:extLst>
                <a:ext uri="{FF2B5EF4-FFF2-40B4-BE49-F238E27FC236}">
                  <a16:creationId xmlns:a16="http://schemas.microsoft.com/office/drawing/2014/main" id="{CFB5D63B-E916-A1A6-E862-62CA4D2FAC12}"/>
                </a:ext>
              </a:extLst>
            </p:cNvPr>
            <p:cNvSpPr/>
            <p:nvPr/>
          </p:nvSpPr>
          <p:spPr>
            <a:xfrm>
              <a:off x="496957" y="393590"/>
              <a:ext cx="2562156" cy="4511785"/>
            </a:xfrm>
            <a:prstGeom prst="rect">
              <a:avLst/>
            </a:prstGeom>
            <a:solidFill>
              <a:srgbClr val="215F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5" name="Rectangle 4">
              <a:extLst>
                <a:ext uri="{FF2B5EF4-FFF2-40B4-BE49-F238E27FC236}">
                  <a16:creationId xmlns:a16="http://schemas.microsoft.com/office/drawing/2014/main" id="{F4733751-6AA2-C801-F2E2-EBEAF2B7A428}"/>
                </a:ext>
              </a:extLst>
            </p:cNvPr>
            <p:cNvSpPr/>
            <p:nvPr/>
          </p:nvSpPr>
          <p:spPr>
            <a:xfrm>
              <a:off x="346075" y="268288"/>
              <a:ext cx="2562156" cy="2562156"/>
            </a:xfrm>
            <a:prstGeom prst="rect">
              <a:avLst/>
            </a:prstGeom>
            <a:solidFill>
              <a:schemeClr val="bg1"/>
            </a:solidFill>
            <a:ln>
              <a:noFill/>
            </a:ln>
            <a:effectLst>
              <a:outerShdw blurRad="50800" dist="381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grpSp>
      <p:sp>
        <p:nvSpPr>
          <p:cNvPr id="2" name="Title 1">
            <a:extLst>
              <a:ext uri="{FF2B5EF4-FFF2-40B4-BE49-F238E27FC236}">
                <a16:creationId xmlns:a16="http://schemas.microsoft.com/office/drawing/2014/main" id="{130420E1-7152-74F8-C17C-6D626F6D934B}"/>
              </a:ext>
            </a:extLst>
          </p:cNvPr>
          <p:cNvSpPr>
            <a:spLocks noGrp="1"/>
          </p:cNvSpPr>
          <p:nvPr>
            <p:ph type="title"/>
          </p:nvPr>
        </p:nvSpPr>
        <p:spPr>
          <a:xfrm>
            <a:off x="1135251" y="4246159"/>
            <a:ext cx="2663127" cy="1338478"/>
          </a:xfrm>
        </p:spPr>
        <p:txBody>
          <a:bodyPr>
            <a:normAutofit fontScale="90000"/>
          </a:bodyPr>
          <a:lstStyle/>
          <a:p>
            <a:r>
              <a:rPr lang="en-GB" sz="3600" dirty="0">
                <a:solidFill>
                  <a:schemeClr val="bg1"/>
                </a:solidFill>
                <a:latin typeface="Calibri" panose="020F0502020204030204" pitchFamily="34" charset="0"/>
                <a:cs typeface="Calibri" panose="020F0502020204030204" pitchFamily="34" charset="0"/>
              </a:rPr>
              <a:t>Fairness measurement framework</a:t>
            </a:r>
          </a:p>
        </p:txBody>
      </p:sp>
      <p:sp>
        <p:nvSpPr>
          <p:cNvPr id="7" name="Google Shape;1464;p16">
            <a:extLst>
              <a:ext uri="{FF2B5EF4-FFF2-40B4-BE49-F238E27FC236}">
                <a16:creationId xmlns:a16="http://schemas.microsoft.com/office/drawing/2014/main" id="{7A24C70C-87E3-D690-9BC9-EB86942E83E6}"/>
              </a:ext>
            </a:extLst>
          </p:cNvPr>
          <p:cNvSpPr txBox="1"/>
          <p:nvPr/>
        </p:nvSpPr>
        <p:spPr>
          <a:xfrm>
            <a:off x="894973" y="1262763"/>
            <a:ext cx="2562156" cy="256215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FFFFFF"/>
              </a:buClr>
              <a:buSzPts val="49500"/>
              <a:buFont typeface="Arial"/>
              <a:buNone/>
            </a:pPr>
            <a:r>
              <a:rPr lang="en" sz="12500" b="1" i="0" u="none" strike="noStrike" cap="none" dirty="0">
                <a:solidFill>
                  <a:schemeClr val="tx1"/>
                </a:solidFill>
                <a:latin typeface="Calibri" panose="020F0502020204030204" pitchFamily="34" charset="0"/>
                <a:cs typeface="Calibri" panose="020F0502020204030204" pitchFamily="34" charset="0"/>
              </a:rPr>
              <a:t>4</a:t>
            </a:r>
          </a:p>
        </p:txBody>
      </p:sp>
      <p:pic>
        <p:nvPicPr>
          <p:cNvPr id="3" name="Picture 2" descr="Generated image">
            <a:extLst>
              <a:ext uri="{FF2B5EF4-FFF2-40B4-BE49-F238E27FC236}">
                <a16:creationId xmlns:a16="http://schemas.microsoft.com/office/drawing/2014/main" id="{16F56D7D-8F67-FD57-187B-31C02916BC2C}"/>
              </a:ext>
            </a:extLst>
          </p:cNvPr>
          <p:cNvPicPr>
            <a:picLocks noChangeAspect="1"/>
          </p:cNvPicPr>
          <p:nvPr/>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3994813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20FDD-9337-F11D-306B-932BD2FC3F40}"/>
            </a:ext>
          </a:extLst>
        </p:cNvPr>
        <p:cNvGrpSpPr/>
        <p:nvPr/>
      </p:nvGrpSpPr>
      <p:grpSpPr>
        <a:xfrm>
          <a:off x="0" y="0"/>
          <a:ext cx="0" cy="0"/>
          <a:chOff x="0" y="0"/>
          <a:chExt cx="0" cy="0"/>
        </a:xfrm>
      </p:grpSpPr>
      <p:sp>
        <p:nvSpPr>
          <p:cNvPr id="3" name="Speech Bubble: Rectangle 2">
            <a:extLst>
              <a:ext uri="{FF2B5EF4-FFF2-40B4-BE49-F238E27FC236}">
                <a16:creationId xmlns:a16="http://schemas.microsoft.com/office/drawing/2014/main" id="{81C60A51-0A51-6229-B2AE-04821825B960}"/>
              </a:ext>
            </a:extLst>
          </p:cNvPr>
          <p:cNvSpPr/>
          <p:nvPr/>
        </p:nvSpPr>
        <p:spPr>
          <a:xfrm rot="5400000">
            <a:off x="8579680" y="2540221"/>
            <a:ext cx="2822849" cy="3051008"/>
          </a:xfrm>
          <a:prstGeom prst="wedgeRectCallout">
            <a:avLst/>
          </a:prstGeom>
          <a:solidFill>
            <a:srgbClr val="F9E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FA130CC-16A8-0D06-497E-C0657805D690}"/>
              </a:ext>
            </a:extLst>
          </p:cNvPr>
          <p:cNvSpPr>
            <a:spLocks noGrp="1"/>
          </p:cNvSpPr>
          <p:nvPr>
            <p:ph type="title"/>
          </p:nvPr>
        </p:nvSpPr>
        <p:spPr/>
        <p:txBody>
          <a:bodyPr>
            <a:normAutofit/>
          </a:bodyPr>
          <a:lstStyle/>
          <a:p>
            <a:r>
              <a:rPr lang="en-GB" sz="4000" dirty="0">
                <a:latin typeface="Calibri"/>
                <a:ea typeface="Calibri"/>
                <a:cs typeface="Calibri"/>
              </a:rPr>
              <a:t>Measuring fairness in ML</a:t>
            </a:r>
            <a:endParaRPr lang="en-US" sz="4000" dirty="0"/>
          </a:p>
        </p:txBody>
      </p:sp>
      <p:sp>
        <p:nvSpPr>
          <p:cNvPr id="6" name="Rectangle 5">
            <a:extLst>
              <a:ext uri="{FF2B5EF4-FFF2-40B4-BE49-F238E27FC236}">
                <a16:creationId xmlns:a16="http://schemas.microsoft.com/office/drawing/2014/main" id="{9F70E70D-F993-81F0-FE55-08513665B5C6}"/>
              </a:ext>
            </a:extLst>
          </p:cNvPr>
          <p:cNvSpPr/>
          <p:nvPr/>
        </p:nvSpPr>
        <p:spPr>
          <a:xfrm>
            <a:off x="976223" y="2654300"/>
            <a:ext cx="7024904" cy="2893599"/>
          </a:xfrm>
          <a:prstGeom prst="rect">
            <a:avLst/>
          </a:prstGeom>
          <a:solidFill>
            <a:srgbClr val="BEE4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10" name="TextBox 27">
            <a:extLst>
              <a:ext uri="{FF2B5EF4-FFF2-40B4-BE49-F238E27FC236}">
                <a16:creationId xmlns:a16="http://schemas.microsoft.com/office/drawing/2014/main" id="{5212F0BF-F445-C62E-7846-045F4122BBF4}"/>
              </a:ext>
            </a:extLst>
          </p:cNvPr>
          <p:cNvSpPr txBox="1"/>
          <p:nvPr/>
        </p:nvSpPr>
        <p:spPr>
          <a:xfrm>
            <a:off x="1136053" y="2879674"/>
            <a:ext cx="6865074" cy="2988098"/>
          </a:xfrm>
          <a:prstGeom prst="rect">
            <a:avLst/>
          </a:prstGeom>
          <a:noFill/>
        </p:spPr>
        <p:txBody>
          <a:bodyPr rot="0" spcFirstLastPara="0" vert="horz" wrap="square" lIns="144000" tIns="108000" rIns="144000" bIns="1080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Wingdings" pitchFamily="2" charset="2"/>
              <a:buChar char="Ø"/>
            </a:pPr>
            <a:r>
              <a:rPr lang="en-GB" sz="1800" b="1" dirty="0">
                <a:solidFill>
                  <a:schemeClr val="tx1"/>
                </a:solidFill>
                <a:latin typeface="Calibri" panose="020F0502020204030204" pitchFamily="34" charset="0"/>
                <a:cs typeface="Calibri" panose="020F0502020204030204" pitchFamily="34" charset="0"/>
              </a:rPr>
              <a:t>Group-level parity:</a:t>
            </a:r>
            <a:r>
              <a:rPr lang="en-GB" sz="1800" dirty="0">
                <a:solidFill>
                  <a:schemeClr val="tx1"/>
                </a:solidFill>
                <a:latin typeface="Calibri" panose="020F0502020204030204" pitchFamily="34" charset="0"/>
                <a:cs typeface="Calibri" panose="020F0502020204030204" pitchFamily="34" charset="0"/>
              </a:rPr>
              <a:t> Compare outcomes across groups (e.g. Demographic Parity, Disparate Impact).</a:t>
            </a:r>
          </a:p>
          <a:p>
            <a:pPr marL="285750" indent="-285750">
              <a:buFont typeface="Wingdings" pitchFamily="2" charset="2"/>
              <a:buChar char="Ø"/>
            </a:pPr>
            <a:endParaRPr lang="en-GB" sz="1800" dirty="0">
              <a:solidFill>
                <a:schemeClr val="tx1"/>
              </a:solidFill>
              <a:latin typeface="Calibri" panose="020F0502020204030204" pitchFamily="34" charset="0"/>
              <a:cs typeface="Calibri" panose="020F0502020204030204" pitchFamily="34" charset="0"/>
            </a:endParaRPr>
          </a:p>
          <a:p>
            <a:pPr marL="285750" indent="-285750">
              <a:buFont typeface="Wingdings" pitchFamily="2" charset="2"/>
              <a:buChar char="Ø"/>
            </a:pPr>
            <a:r>
              <a:rPr lang="en-GB" sz="1800" b="1" dirty="0">
                <a:solidFill>
                  <a:schemeClr val="tx1"/>
                </a:solidFill>
                <a:latin typeface="Calibri" panose="020F0502020204030204" pitchFamily="34" charset="0"/>
                <a:cs typeface="Calibri" panose="020F0502020204030204" pitchFamily="34" charset="0"/>
              </a:rPr>
              <a:t>Error balance:</a:t>
            </a:r>
            <a:r>
              <a:rPr lang="en-GB" sz="1800" dirty="0">
                <a:solidFill>
                  <a:schemeClr val="tx1"/>
                </a:solidFill>
                <a:latin typeface="Calibri" panose="020F0502020204030204" pitchFamily="34" charset="0"/>
                <a:cs typeface="Calibri" panose="020F0502020204030204" pitchFamily="34" charset="0"/>
              </a:rPr>
              <a:t> Ensure misclassification rates (false positives/negatives) are similar across groups.</a:t>
            </a:r>
          </a:p>
          <a:p>
            <a:pPr marL="285750" indent="-285750">
              <a:buFont typeface="Wingdings" pitchFamily="2" charset="2"/>
              <a:buChar char="Ø"/>
            </a:pPr>
            <a:endParaRPr lang="en-GB" sz="1800" dirty="0">
              <a:solidFill>
                <a:schemeClr val="tx1"/>
              </a:solidFill>
              <a:latin typeface="Calibri" panose="020F0502020204030204" pitchFamily="34" charset="0"/>
              <a:cs typeface="Calibri" panose="020F0502020204030204" pitchFamily="34" charset="0"/>
            </a:endParaRPr>
          </a:p>
          <a:p>
            <a:pPr marL="285750" indent="-285750">
              <a:buFont typeface="Wingdings" pitchFamily="2" charset="2"/>
              <a:buChar char="Ø"/>
            </a:pPr>
            <a:r>
              <a:rPr lang="en-GB" sz="1800" b="1" dirty="0">
                <a:solidFill>
                  <a:schemeClr val="tx1"/>
                </a:solidFill>
                <a:latin typeface="Calibri" panose="020F0502020204030204" pitchFamily="34" charset="0"/>
                <a:cs typeface="Calibri" panose="020F0502020204030204" pitchFamily="34" charset="0"/>
              </a:rPr>
              <a:t>Access to benefit:</a:t>
            </a:r>
            <a:r>
              <a:rPr lang="en-GB" sz="1800" dirty="0">
                <a:solidFill>
                  <a:schemeClr val="tx1"/>
                </a:solidFill>
                <a:latin typeface="Calibri" panose="020F0502020204030204" pitchFamily="34" charset="0"/>
                <a:cs typeface="Calibri" panose="020F0502020204030204" pitchFamily="34" charset="0"/>
              </a:rPr>
              <a:t> Check that qualified individuals get equal access to positive outcomes (Equality of Opportunity).</a:t>
            </a:r>
          </a:p>
          <a:p>
            <a:pPr marL="285750" indent="-285750">
              <a:buFont typeface="Wingdings" pitchFamily="2" charset="2"/>
              <a:buChar char="Ø"/>
            </a:pPr>
            <a:endParaRPr lang="en-GB" sz="1800" dirty="0">
              <a:solidFill>
                <a:schemeClr val="tx1"/>
              </a:solidFill>
              <a:latin typeface="Calibri" panose="020F0502020204030204" pitchFamily="34" charset="0"/>
              <a:cs typeface="Calibri" panose="020F0502020204030204" pitchFamily="34" charset="0"/>
            </a:endParaRPr>
          </a:p>
          <a:p>
            <a:pPr>
              <a:spcAft>
                <a:spcPts val="600"/>
              </a:spcAft>
            </a:pPr>
            <a:endParaRPr lang="en-US" sz="1800" dirty="0">
              <a:solidFill>
                <a:schemeClr val="tx1"/>
              </a:solidFill>
              <a:latin typeface="Calibri" panose="020F0502020204030204" pitchFamily="34" charset="0"/>
              <a:cs typeface="Calibri" panose="020F0502020204030204" pitchFamily="34" charset="0"/>
            </a:endParaRPr>
          </a:p>
        </p:txBody>
      </p:sp>
      <p:sp>
        <p:nvSpPr>
          <p:cNvPr id="5" name="TextBox 27">
            <a:extLst>
              <a:ext uri="{FF2B5EF4-FFF2-40B4-BE49-F238E27FC236}">
                <a16:creationId xmlns:a16="http://schemas.microsoft.com/office/drawing/2014/main" id="{FF2DBCEB-5975-EF17-B39A-3B1F04236439}"/>
              </a:ext>
            </a:extLst>
          </p:cNvPr>
          <p:cNvSpPr txBox="1"/>
          <p:nvPr/>
        </p:nvSpPr>
        <p:spPr>
          <a:xfrm>
            <a:off x="8459059" y="2460179"/>
            <a:ext cx="3061534" cy="3542096"/>
          </a:xfrm>
          <a:prstGeom prst="rect">
            <a:avLst/>
          </a:prstGeom>
          <a:noFill/>
        </p:spPr>
        <p:txBody>
          <a:bodyPr rot="0" spcFirstLastPara="0" vert="horz" wrap="square" lIns="144000" tIns="108000" rIns="144000" bIns="1080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1800" b="1" dirty="0">
              <a:solidFill>
                <a:schemeClr val="bg1"/>
              </a:solidFill>
              <a:latin typeface="Calibri" panose="020F0502020204030204" pitchFamily="34" charset="0"/>
              <a:cs typeface="Calibri" panose="020F0502020204030204" pitchFamily="34" charset="0"/>
            </a:endParaRPr>
          </a:p>
          <a:p>
            <a:r>
              <a:rPr lang="en-US" sz="1800" b="1" dirty="0">
                <a:solidFill>
                  <a:schemeClr val="tx1"/>
                </a:solidFill>
                <a:latin typeface="Calibri" panose="020F0502020204030204" pitchFamily="34" charset="0"/>
                <a:cs typeface="Calibri" panose="020F0502020204030204" pitchFamily="34" charset="0"/>
              </a:rPr>
              <a:t>“There is no single metric that guarantees fairness across the board.”</a:t>
            </a:r>
          </a:p>
          <a:p>
            <a:endParaRPr lang="en-US" sz="1800" dirty="0">
              <a:solidFill>
                <a:schemeClr val="tx1"/>
              </a:solidFill>
              <a:latin typeface="Calibri" panose="020F0502020204030204" pitchFamily="34" charset="0"/>
              <a:cs typeface="Calibri" panose="020F0502020204030204" pitchFamily="34" charset="0"/>
            </a:endParaRPr>
          </a:p>
          <a:p>
            <a:r>
              <a:rPr lang="en-US" sz="1800" dirty="0">
                <a:solidFill>
                  <a:schemeClr val="tx1"/>
                </a:solidFill>
                <a:latin typeface="Calibri" panose="020F0502020204030204" pitchFamily="34" charset="0"/>
                <a:cs typeface="Calibri" panose="020F0502020204030204" pitchFamily="34" charset="0"/>
              </a:rPr>
              <a:t>The impossibility of “fairness” means that even theoretically sound fairness criteria can contradict one another.*</a:t>
            </a:r>
          </a:p>
          <a:p>
            <a:endParaRPr lang="en-US" sz="1800" dirty="0">
              <a:solidFill>
                <a:schemeClr val="bg1"/>
              </a:solidFill>
              <a:latin typeface="Calibri" panose="020F0502020204030204" pitchFamily="34" charset="0"/>
              <a:cs typeface="Calibri" panose="020F0502020204030204" pitchFamily="34" charset="0"/>
            </a:endParaRPr>
          </a:p>
          <a:p>
            <a:endParaRPr lang="en-US" sz="1800" dirty="0">
              <a:solidFill>
                <a:schemeClr val="bg1"/>
              </a:solidFill>
              <a:latin typeface="Calibri" panose="020F0502020204030204" pitchFamily="34" charset="0"/>
              <a:cs typeface="Calibri" panose="020F0502020204030204" pitchFamily="34" charset="0"/>
            </a:endParaRPr>
          </a:p>
          <a:p>
            <a:pPr>
              <a:spcAft>
                <a:spcPts val="600"/>
              </a:spcAft>
            </a:pPr>
            <a:endParaRPr lang="en-US" sz="1800" dirty="0">
              <a:solidFill>
                <a:schemeClr val="bg1"/>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F3BEE02E-F64D-BE92-E990-AE498890259F}"/>
              </a:ext>
            </a:extLst>
          </p:cNvPr>
          <p:cNvSpPr/>
          <p:nvPr/>
        </p:nvSpPr>
        <p:spPr>
          <a:xfrm>
            <a:off x="989138" y="1515757"/>
            <a:ext cx="10531391" cy="720878"/>
          </a:xfrm>
          <a:prstGeom prst="rect">
            <a:avLst/>
          </a:prstGeom>
          <a:solidFill>
            <a:srgbClr val="EBF5F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sz="1800" i="1" dirty="0">
                <a:solidFill>
                  <a:schemeClr val="tx1"/>
                </a:solidFill>
                <a:latin typeface="Calibri"/>
                <a:ea typeface="+mn-lt"/>
                <a:cs typeface="+mn-lt"/>
              </a:rPr>
              <a:t>As f</a:t>
            </a:r>
            <a:r>
              <a:rPr lang="en-GB" sz="1800" i="1" baseline="0" dirty="0">
                <a:solidFill>
                  <a:schemeClr val="tx1"/>
                </a:solidFill>
                <a:latin typeface="Calibri"/>
                <a:ea typeface="+mn-lt"/>
                <a:cs typeface="+mn-lt"/>
              </a:rPr>
              <a:t>airness </a:t>
            </a:r>
            <a:r>
              <a:rPr lang="en-GB" sz="1800" i="1" dirty="0">
                <a:solidFill>
                  <a:schemeClr val="tx1"/>
                </a:solidFill>
                <a:latin typeface="Calibri"/>
                <a:ea typeface="+mn-lt"/>
                <a:cs typeface="+mn-lt"/>
              </a:rPr>
              <a:t>is not a single concept, it’s a set of trade-offs between definitions</a:t>
            </a:r>
            <a:r>
              <a:rPr lang="en-GB" sz="1800" i="1" baseline="0" dirty="0">
                <a:solidFill>
                  <a:schemeClr val="tx1"/>
                </a:solidFill>
                <a:latin typeface="Calibri"/>
                <a:ea typeface="+mn-lt"/>
                <a:cs typeface="+mn-lt"/>
              </a:rPr>
              <a:t>.</a:t>
            </a:r>
            <a:r>
              <a:rPr lang="en-GB" sz="1800" i="1" dirty="0">
                <a:solidFill>
                  <a:schemeClr val="tx1"/>
                </a:solidFill>
                <a:latin typeface="Calibri"/>
                <a:ea typeface="+mn-lt"/>
                <a:cs typeface="+mn-lt"/>
              </a:rPr>
              <a:t> </a:t>
            </a:r>
          </a:p>
          <a:p>
            <a:pPr algn="ctr"/>
            <a:r>
              <a:rPr lang="en-GB" sz="1800" i="1" dirty="0">
                <a:solidFill>
                  <a:schemeClr val="tx1"/>
                </a:solidFill>
                <a:latin typeface="Calibri"/>
                <a:ea typeface="+mn-lt"/>
                <a:cs typeface="+mn-lt"/>
              </a:rPr>
              <a:t>To assess how fair a model is, we use different metrics depending on what aspect of fairness we care about.</a:t>
            </a:r>
            <a:endParaRPr lang="en-GB" sz="1800" i="1" dirty="0">
              <a:solidFill>
                <a:schemeClr val="tx1"/>
              </a:solidFill>
              <a:latin typeface="Calibri"/>
              <a:ea typeface="Calibri"/>
              <a:cs typeface="Calibri"/>
            </a:endParaRPr>
          </a:p>
        </p:txBody>
      </p:sp>
      <p:sp>
        <p:nvSpPr>
          <p:cNvPr id="4" name="TextBox 3">
            <a:extLst>
              <a:ext uri="{FF2B5EF4-FFF2-40B4-BE49-F238E27FC236}">
                <a16:creationId xmlns:a16="http://schemas.microsoft.com/office/drawing/2014/main" id="{4101F1C7-6E04-590A-6BF2-E6AB30A5468D}"/>
              </a:ext>
            </a:extLst>
          </p:cNvPr>
          <p:cNvSpPr txBox="1"/>
          <p:nvPr/>
        </p:nvSpPr>
        <p:spPr>
          <a:xfrm>
            <a:off x="989138" y="6190938"/>
            <a:ext cx="7011989" cy="461665"/>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 Miconi, T. (2017). The impossibility of" fairness": a generalized impossibility result for decisions. </a:t>
            </a:r>
            <a:r>
              <a:rPr lang="en-GB" sz="1200" i="1" dirty="0" err="1">
                <a:latin typeface="Calibri" panose="020F0502020204030204" pitchFamily="34" charset="0"/>
                <a:cs typeface="Calibri" panose="020F0502020204030204" pitchFamily="34" charset="0"/>
              </a:rPr>
              <a:t>arXiv</a:t>
            </a:r>
            <a:r>
              <a:rPr lang="en-GB" sz="1200" i="1" dirty="0">
                <a:latin typeface="Calibri" panose="020F0502020204030204" pitchFamily="34" charset="0"/>
                <a:cs typeface="Calibri" panose="020F0502020204030204" pitchFamily="34" charset="0"/>
              </a:rPr>
              <a:t> preprint arXiv:1707.01195</a:t>
            </a:r>
            <a:r>
              <a:rPr lang="en-GB" sz="1200" dirty="0">
                <a:latin typeface="Calibri" panose="020F0502020204030204" pitchFamily="34" charset="0"/>
                <a:cs typeface="Calibri" panose="020F0502020204030204" pitchFamily="34" charset="0"/>
              </a:rPr>
              <a:t>.</a:t>
            </a:r>
            <a:endParaRPr lang="en-US" sz="1200"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41450332-A45C-2C39-7DCA-4FAA87A011B1}"/>
              </a:ext>
            </a:extLst>
          </p:cNvPr>
          <p:cNvSpPr/>
          <p:nvPr/>
        </p:nvSpPr>
        <p:spPr>
          <a:xfrm>
            <a:off x="675391" y="2467468"/>
            <a:ext cx="3076398" cy="412206"/>
          </a:xfrm>
          <a:prstGeom prst="rect">
            <a:avLst/>
          </a:prstGeom>
          <a:solidFill>
            <a:srgbClr val="93C47D"/>
          </a:solidFill>
          <a:ln>
            <a:noFill/>
          </a:ln>
          <a:effectLst>
            <a:outerShdw blurRad="50800" dist="381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sz="2000" b="1" dirty="0">
                <a:solidFill>
                  <a:schemeClr val="tx1"/>
                </a:solidFill>
                <a:latin typeface="Calibri" panose="020F0502020204030204" pitchFamily="34" charset="0"/>
                <a:cs typeface="Calibri" panose="020F0502020204030204" pitchFamily="34" charset="0"/>
              </a:rPr>
              <a:t>Fairness metric categories</a:t>
            </a:r>
          </a:p>
        </p:txBody>
      </p:sp>
    </p:spTree>
    <p:extLst>
      <p:ext uri="{BB962C8B-B14F-4D97-AF65-F5344CB8AC3E}">
        <p14:creationId xmlns:p14="http://schemas.microsoft.com/office/powerpoint/2010/main" val="64694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rows&#10;&#10;Description automatically generated">
            <a:extLst>
              <a:ext uri="{FF2B5EF4-FFF2-40B4-BE49-F238E27FC236}">
                <a16:creationId xmlns:a16="http://schemas.microsoft.com/office/drawing/2014/main" id="{BB3C25AA-461D-9D6F-A8F5-8B658EB9B901}"/>
              </a:ext>
            </a:extLst>
          </p:cNvPr>
          <p:cNvPicPr>
            <a:picLocks noChangeAspect="1"/>
          </p:cNvPicPr>
          <p:nvPr/>
        </p:nvPicPr>
        <p:blipFill>
          <a:blip r:embed="rId3"/>
          <a:stretch>
            <a:fillRect/>
          </a:stretch>
        </p:blipFill>
        <p:spPr>
          <a:xfrm>
            <a:off x="7497119" y="1803400"/>
            <a:ext cx="4296463" cy="3962324"/>
          </a:xfrm>
          <a:prstGeom prst="rect">
            <a:avLst/>
          </a:prstGeom>
          <a:ln>
            <a:solidFill>
              <a:schemeClr val="tx1">
                <a:lumMod val="65000"/>
                <a:lumOff val="35000"/>
              </a:schemeClr>
            </a:solidFill>
          </a:ln>
        </p:spPr>
      </p:pic>
      <p:sp>
        <p:nvSpPr>
          <p:cNvPr id="6" name="Title 1">
            <a:extLst>
              <a:ext uri="{FF2B5EF4-FFF2-40B4-BE49-F238E27FC236}">
                <a16:creationId xmlns:a16="http://schemas.microsoft.com/office/drawing/2014/main" id="{B095096D-2A75-1C13-FEA2-4FB7CFA326FA}"/>
              </a:ext>
            </a:extLst>
          </p:cNvPr>
          <p:cNvSpPr>
            <a:spLocks noGrp="1"/>
          </p:cNvSpPr>
          <p:nvPr>
            <p:ph type="title"/>
          </p:nvPr>
        </p:nvSpPr>
        <p:spPr>
          <a:xfrm>
            <a:off x="838200" y="365125"/>
            <a:ext cx="10515600" cy="1325563"/>
          </a:xfrm>
        </p:spPr>
        <p:txBody>
          <a:bodyPr>
            <a:normAutofit/>
          </a:bodyPr>
          <a:lstStyle/>
          <a:p>
            <a:r>
              <a:rPr lang="en-GB" sz="4000" dirty="0">
                <a:latin typeface="Calibri"/>
                <a:ea typeface="Calibri"/>
                <a:cs typeface="Calibri"/>
              </a:rPr>
              <a:t>Fairness metrics – demographic parity</a:t>
            </a:r>
          </a:p>
        </p:txBody>
      </p:sp>
      <p:sp>
        <p:nvSpPr>
          <p:cNvPr id="7" name="Content Placeholder 3">
            <a:extLst>
              <a:ext uri="{FF2B5EF4-FFF2-40B4-BE49-F238E27FC236}">
                <a16:creationId xmlns:a16="http://schemas.microsoft.com/office/drawing/2014/main" id="{70C64871-F65B-94B3-8EF7-4702B07BC9BF}"/>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56783" y="1550399"/>
            <a:ext cx="6485856" cy="375281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Arial" panose="020B0604020202020204" pitchFamily="34" charset="0"/>
              <a:buNone/>
            </a:pPr>
            <a:endParaRPr lang="en-GB" sz="2000" dirty="0">
              <a:latin typeface="Calibri"/>
              <a:ea typeface="Calibri"/>
              <a:cs typeface="Calibri"/>
            </a:endParaRPr>
          </a:p>
          <a:p>
            <a:pPr marL="0" lvl="1" indent="0">
              <a:buFont typeface="Arial" panose="020B0604020202020204" pitchFamily="34" charset="0"/>
              <a:buNone/>
            </a:pPr>
            <a:r>
              <a:rPr lang="en-GB" sz="1800" dirty="0">
                <a:latin typeface="Calibri"/>
                <a:ea typeface="Calibri"/>
                <a:cs typeface="Calibri"/>
              </a:rPr>
              <a:t>A classifier is DP fair if ensures that there is equality in the likelihood of positive predictions between the demographic groups.</a:t>
            </a:r>
          </a:p>
          <a:p>
            <a:pPr marL="0" lvl="1" indent="0">
              <a:buFont typeface="Arial" panose="020B0604020202020204" pitchFamily="34" charset="0"/>
              <a:buNone/>
            </a:pPr>
            <a:endParaRPr lang="en-GB" sz="1800" dirty="0">
              <a:latin typeface="Calibri"/>
              <a:ea typeface="Calibri"/>
              <a:cs typeface="Calibri"/>
            </a:endParaRPr>
          </a:p>
          <a:p>
            <a:pPr marL="0" lvl="1" indent="0">
              <a:buFont typeface="Arial" panose="020B0604020202020204" pitchFamily="34" charset="0"/>
              <a:buNone/>
            </a:pPr>
            <a:endParaRPr lang="en-GB" sz="1800" dirty="0">
              <a:latin typeface="Calibri"/>
              <a:ea typeface="Roboto"/>
              <a:cs typeface="Roboto"/>
            </a:endParaRPr>
          </a:p>
          <a:p>
            <a:pPr marL="0" lvl="1" indent="0">
              <a:buFont typeface="Arial" panose="020B0604020202020204" pitchFamily="34" charset="0"/>
              <a:buNone/>
            </a:pPr>
            <a:endParaRPr lang="en-GB" sz="1800" dirty="0">
              <a:solidFill>
                <a:srgbClr val="000000"/>
              </a:solidFill>
              <a:latin typeface="Calibri"/>
              <a:ea typeface="Roboto"/>
              <a:cs typeface="Roboto"/>
            </a:endParaRPr>
          </a:p>
          <a:p>
            <a:pPr marL="0" lvl="1" indent="0">
              <a:buFont typeface="Arial" panose="020B0604020202020204" pitchFamily="34" charset="0"/>
              <a:buNone/>
            </a:pPr>
            <a:r>
              <a:rPr lang="en-GB" sz="1800" i="1" dirty="0">
                <a:solidFill>
                  <a:srgbClr val="000000"/>
                </a:solidFill>
                <a:latin typeface="Calibri"/>
                <a:ea typeface="Roboto"/>
                <a:cs typeface="Roboto"/>
              </a:rPr>
              <a:t>Candidate pool split into two groups: Rejected Candidates and Accepted Candidates. Both the majority (blue) and minority (orange) groups have an acceptance rate of 20%.</a:t>
            </a:r>
            <a:endParaRPr lang="en-GB" sz="1800" dirty="0">
              <a:solidFill>
                <a:srgbClr val="000000"/>
              </a:solidFill>
              <a:latin typeface="Calibri"/>
              <a:ea typeface="Roboto"/>
              <a:cs typeface="Roboto"/>
            </a:endParaRPr>
          </a:p>
          <a:p>
            <a:pPr marL="0" lvl="1" indent="0">
              <a:buFont typeface="Arial" panose="020B0604020202020204" pitchFamily="34" charset="0"/>
              <a:buNone/>
            </a:pPr>
            <a:endParaRPr lang="en-GB" sz="1800" dirty="0">
              <a:latin typeface="Calibri"/>
              <a:ea typeface="Roboto"/>
              <a:cs typeface="Roboto"/>
            </a:endParaRPr>
          </a:p>
          <a:p>
            <a:pPr marL="0" lvl="1" indent="0">
              <a:buFont typeface="Arial" panose="020B0604020202020204" pitchFamily="34" charset="0"/>
              <a:buNone/>
            </a:pPr>
            <a:r>
              <a:rPr lang="en-GB" sz="1800" b="1" dirty="0">
                <a:latin typeface="Calibri"/>
                <a:ea typeface="Roboto"/>
                <a:cs typeface="Roboto"/>
              </a:rPr>
              <a:t>Drawback</a:t>
            </a:r>
            <a:r>
              <a:rPr lang="en-GB" sz="1800" dirty="0">
                <a:latin typeface="Calibri"/>
                <a:ea typeface="Roboto"/>
                <a:cs typeface="Roboto"/>
              </a:rPr>
              <a:t>: ???</a:t>
            </a:r>
          </a:p>
          <a:p>
            <a:pPr marL="0" lvl="1" indent="0">
              <a:buFont typeface="Arial" panose="020B0604020202020204" pitchFamily="34" charset="0"/>
              <a:buNone/>
            </a:pPr>
            <a:br>
              <a:rPr lang="en-GB" sz="1600" dirty="0">
                <a:latin typeface="Calibri"/>
                <a:ea typeface="Roboto"/>
                <a:cs typeface="Roboto"/>
              </a:rPr>
            </a:br>
            <a:endParaRPr lang="en-GB" sz="1600" dirty="0">
              <a:solidFill>
                <a:srgbClr val="000000"/>
              </a:solidFill>
              <a:latin typeface="Calibri"/>
              <a:ea typeface="Roboto"/>
              <a:cs typeface="Roboto"/>
            </a:endParaRPr>
          </a:p>
          <a:p>
            <a:pPr marL="0" indent="0">
              <a:spcBef>
                <a:spcPts val="2500"/>
              </a:spcBef>
              <a:buFont typeface="Arial" panose="020B0604020202020204" pitchFamily="34" charset="0"/>
              <a:buNone/>
            </a:pPr>
            <a:endParaRPr lang="en-GB" sz="1600" b="1" dirty="0">
              <a:latin typeface="Calibri"/>
              <a:ea typeface="Calibri"/>
              <a:cs typeface="Calibri"/>
            </a:endParaRPr>
          </a:p>
        </p:txBody>
      </p:sp>
      <p:pic>
        <p:nvPicPr>
          <p:cNvPr id="8" name="Picture 7" descr="A black and white math equation&#10;&#10;Description automatically generated">
            <a:extLst>
              <a:ext uri="{FF2B5EF4-FFF2-40B4-BE49-F238E27FC236}">
                <a16:creationId xmlns:a16="http://schemas.microsoft.com/office/drawing/2014/main" id="{255B3066-B387-3291-C992-646F36FE324B}"/>
              </a:ext>
            </a:extLst>
          </p:cNvPr>
          <p:cNvPicPr>
            <a:picLocks noChangeAspect="1"/>
          </p:cNvPicPr>
          <p:nvPr/>
        </p:nvPicPr>
        <p:blipFill>
          <a:blip r:embed="rId4"/>
          <a:srcRect l="25814" t="49591" r="13864" b="12930"/>
          <a:stretch>
            <a:fillRect/>
          </a:stretch>
        </p:blipFill>
        <p:spPr>
          <a:xfrm>
            <a:off x="1306286" y="2698337"/>
            <a:ext cx="4789714" cy="424543"/>
          </a:xfrm>
          <a:prstGeom prst="rect">
            <a:avLst/>
          </a:prstGeom>
          <a:ln>
            <a:solidFill>
              <a:schemeClr val="tx1">
                <a:lumMod val="65000"/>
                <a:lumOff val="35000"/>
              </a:schemeClr>
            </a:solidFill>
          </a:ln>
        </p:spPr>
      </p:pic>
      <p:sp>
        <p:nvSpPr>
          <p:cNvPr id="9" name="TextBox 8">
            <a:extLst>
              <a:ext uri="{FF2B5EF4-FFF2-40B4-BE49-F238E27FC236}">
                <a16:creationId xmlns:a16="http://schemas.microsoft.com/office/drawing/2014/main" id="{236315FB-1CAB-0D4C-5DBC-FB5ED6E7B26E}"/>
              </a:ext>
            </a:extLst>
          </p:cNvPr>
          <p:cNvSpPr txBox="1"/>
          <p:nvPr/>
        </p:nvSpPr>
        <p:spPr>
          <a:xfrm>
            <a:off x="837409" y="6310859"/>
            <a:ext cx="9161030" cy="461665"/>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Google. </a:t>
            </a:r>
            <a:r>
              <a:rPr lang="en-GB" sz="1200" i="1" dirty="0">
                <a:latin typeface="Calibri" panose="020F0502020204030204" pitchFamily="34" charset="0"/>
                <a:cs typeface="Calibri" panose="020F0502020204030204" pitchFamily="34" charset="0"/>
              </a:rPr>
              <a:t>Fairness: Demographic parity</a:t>
            </a:r>
            <a:r>
              <a:rPr lang="en-GB" sz="1200" dirty="0">
                <a:latin typeface="Calibri" panose="020F0502020204030204" pitchFamily="34" charset="0"/>
                <a:cs typeface="Calibri" panose="020F0502020204030204" pitchFamily="34" charset="0"/>
              </a:rPr>
              <a:t>. Google Developers – Machine Learning Crash Course. CC-BY 4.0. https://</a:t>
            </a:r>
            <a:r>
              <a:rPr lang="en-GB" sz="1200" dirty="0" err="1">
                <a:latin typeface="Calibri" panose="020F0502020204030204" pitchFamily="34" charset="0"/>
                <a:cs typeface="Calibri" panose="020F0502020204030204" pitchFamily="34" charset="0"/>
              </a:rPr>
              <a:t>developers.google.com</a:t>
            </a:r>
            <a:r>
              <a:rPr lang="en-GB" sz="1200" dirty="0">
                <a:latin typeface="Calibri" panose="020F0502020204030204" pitchFamily="34" charset="0"/>
                <a:cs typeface="Calibri" panose="020F0502020204030204" pitchFamily="34" charset="0"/>
              </a:rPr>
              <a:t>/machine-learning/crash-course/fairness/demographic-parity</a:t>
            </a:r>
          </a:p>
        </p:txBody>
      </p:sp>
      <p:pic>
        <p:nvPicPr>
          <p:cNvPr id="10" name="Picture 9">
            <a:extLst>
              <a:ext uri="{FF2B5EF4-FFF2-40B4-BE49-F238E27FC236}">
                <a16:creationId xmlns:a16="http://schemas.microsoft.com/office/drawing/2014/main" id="{0DE0B1FA-7887-8799-6935-FFBDA8440CD6}"/>
              </a:ext>
            </a:extLst>
          </p:cNvPr>
          <p:cNvPicPr>
            <a:picLocks noChangeAspect="1"/>
          </p:cNvPicPr>
          <p:nvPr/>
        </p:nvPicPr>
        <p:blipFill>
          <a:blip r:embed="rId5"/>
          <a:stretch>
            <a:fillRect/>
          </a:stretch>
        </p:blipFill>
        <p:spPr>
          <a:xfrm>
            <a:off x="7348522" y="1442244"/>
            <a:ext cx="4296462" cy="306890"/>
          </a:xfrm>
          <a:prstGeom prst="rect">
            <a:avLst/>
          </a:prstGeom>
        </p:spPr>
      </p:pic>
    </p:spTree>
    <p:extLst>
      <p:ext uri="{BB962C8B-B14F-4D97-AF65-F5344CB8AC3E}">
        <p14:creationId xmlns:p14="http://schemas.microsoft.com/office/powerpoint/2010/main" val="2979366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in rows&#10;&#10;Description automatically generated">
            <a:extLst>
              <a:ext uri="{FF2B5EF4-FFF2-40B4-BE49-F238E27FC236}">
                <a16:creationId xmlns:a16="http://schemas.microsoft.com/office/drawing/2014/main" id="{51F7E02D-BA0C-EC02-325D-A9B3A5D4E3C3}"/>
              </a:ext>
            </a:extLst>
          </p:cNvPr>
          <p:cNvPicPr>
            <a:picLocks noChangeAspect="1"/>
          </p:cNvPicPr>
          <p:nvPr/>
        </p:nvPicPr>
        <p:blipFill>
          <a:blip r:embed="rId3"/>
          <a:stretch>
            <a:fillRect/>
          </a:stretch>
        </p:blipFill>
        <p:spPr>
          <a:xfrm>
            <a:off x="7497119" y="1803400"/>
            <a:ext cx="4296463" cy="3962324"/>
          </a:xfrm>
          <a:prstGeom prst="rect">
            <a:avLst/>
          </a:prstGeom>
          <a:ln>
            <a:solidFill>
              <a:schemeClr val="tx1">
                <a:lumMod val="65000"/>
                <a:lumOff val="35000"/>
              </a:schemeClr>
            </a:solidFill>
          </a:ln>
        </p:spPr>
      </p:pic>
      <p:sp>
        <p:nvSpPr>
          <p:cNvPr id="12" name="Title 1">
            <a:extLst>
              <a:ext uri="{FF2B5EF4-FFF2-40B4-BE49-F238E27FC236}">
                <a16:creationId xmlns:a16="http://schemas.microsoft.com/office/drawing/2014/main" id="{4E09B976-D026-B523-2C71-94394BC3D18D}"/>
              </a:ext>
            </a:extLst>
          </p:cNvPr>
          <p:cNvSpPr>
            <a:spLocks noGrp="1"/>
          </p:cNvSpPr>
          <p:nvPr>
            <p:ph type="title"/>
          </p:nvPr>
        </p:nvSpPr>
        <p:spPr>
          <a:xfrm>
            <a:off x="838200" y="365125"/>
            <a:ext cx="10515600" cy="1325563"/>
          </a:xfrm>
        </p:spPr>
        <p:txBody>
          <a:bodyPr>
            <a:normAutofit/>
          </a:bodyPr>
          <a:lstStyle/>
          <a:p>
            <a:r>
              <a:rPr lang="en-GB" sz="4000" dirty="0">
                <a:latin typeface="Calibri"/>
                <a:ea typeface="Calibri"/>
                <a:cs typeface="Calibri"/>
              </a:rPr>
              <a:t>Fairness metrics – demographic parity</a:t>
            </a:r>
          </a:p>
        </p:txBody>
      </p:sp>
      <p:sp>
        <p:nvSpPr>
          <p:cNvPr id="13" name="Content Placeholder 3">
            <a:extLst>
              <a:ext uri="{FF2B5EF4-FFF2-40B4-BE49-F238E27FC236}">
                <a16:creationId xmlns:a16="http://schemas.microsoft.com/office/drawing/2014/main" id="{DED996F6-A2BF-53B3-EB21-38BA34C0F826}"/>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56783" y="1550399"/>
            <a:ext cx="6485856" cy="375281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Arial" panose="020B0604020202020204" pitchFamily="34" charset="0"/>
              <a:buNone/>
            </a:pPr>
            <a:endParaRPr lang="en-GB" sz="2000" dirty="0">
              <a:latin typeface="Calibri"/>
              <a:ea typeface="Calibri"/>
              <a:cs typeface="Calibri"/>
            </a:endParaRPr>
          </a:p>
          <a:p>
            <a:pPr marL="0" lvl="1" indent="0">
              <a:buFont typeface="Arial" panose="020B0604020202020204" pitchFamily="34" charset="0"/>
              <a:buNone/>
            </a:pPr>
            <a:r>
              <a:rPr lang="en-GB" sz="1800" dirty="0">
                <a:latin typeface="Calibri"/>
                <a:ea typeface="Calibri"/>
                <a:cs typeface="Calibri"/>
              </a:rPr>
              <a:t>A classifier is DP fair if ensures that there is equality in the likelihood of positive predictions between the demographic groups.</a:t>
            </a:r>
          </a:p>
          <a:p>
            <a:pPr marL="0" lvl="1" indent="0">
              <a:buFont typeface="Arial" panose="020B0604020202020204" pitchFamily="34" charset="0"/>
              <a:buNone/>
            </a:pPr>
            <a:endParaRPr lang="en-GB" sz="1800" dirty="0">
              <a:latin typeface="Calibri"/>
              <a:ea typeface="Roboto"/>
              <a:cs typeface="Roboto"/>
            </a:endParaRPr>
          </a:p>
          <a:p>
            <a:pPr marL="0" lvl="1" indent="0">
              <a:buFont typeface="Arial" panose="020B0604020202020204" pitchFamily="34" charset="0"/>
              <a:buNone/>
            </a:pPr>
            <a:endParaRPr lang="en-GB" sz="1800" dirty="0">
              <a:solidFill>
                <a:srgbClr val="000000"/>
              </a:solidFill>
              <a:latin typeface="Calibri"/>
              <a:ea typeface="Roboto"/>
              <a:cs typeface="Roboto"/>
            </a:endParaRPr>
          </a:p>
          <a:p>
            <a:pPr marL="0" lvl="1" indent="0">
              <a:buFont typeface="Arial" panose="020B0604020202020204" pitchFamily="34" charset="0"/>
              <a:buNone/>
            </a:pPr>
            <a:endParaRPr lang="en-GB" sz="1800" dirty="0">
              <a:solidFill>
                <a:srgbClr val="000000"/>
              </a:solidFill>
              <a:latin typeface="Calibri"/>
              <a:ea typeface="Roboto"/>
              <a:cs typeface="Roboto"/>
            </a:endParaRPr>
          </a:p>
          <a:p>
            <a:pPr marL="0" lvl="1" indent="0">
              <a:buFont typeface="Arial" panose="020B0604020202020204" pitchFamily="34" charset="0"/>
              <a:buNone/>
            </a:pPr>
            <a:r>
              <a:rPr lang="en-GB" sz="1800" i="1" dirty="0">
                <a:solidFill>
                  <a:srgbClr val="000000"/>
                </a:solidFill>
                <a:latin typeface="Calibri"/>
                <a:ea typeface="Roboto"/>
                <a:cs typeface="Roboto"/>
              </a:rPr>
              <a:t>Candidate pool split into two groups: Rejected Candidates and Accepted Candidates. Both the majority (blue) and minority (orange) groups have an acceptance rate of 20%.</a:t>
            </a:r>
            <a:endParaRPr lang="en-GB" sz="1800" dirty="0">
              <a:solidFill>
                <a:srgbClr val="000000"/>
              </a:solidFill>
              <a:latin typeface="Calibri"/>
              <a:ea typeface="Roboto"/>
              <a:cs typeface="Roboto"/>
            </a:endParaRPr>
          </a:p>
          <a:p>
            <a:pPr marL="0" lvl="1" indent="0">
              <a:buFont typeface="Arial" panose="020B0604020202020204" pitchFamily="34" charset="0"/>
              <a:buNone/>
            </a:pPr>
            <a:endParaRPr lang="en-GB" sz="1800" dirty="0">
              <a:latin typeface="Calibri"/>
              <a:ea typeface="Roboto"/>
              <a:cs typeface="Roboto"/>
            </a:endParaRPr>
          </a:p>
          <a:p>
            <a:pPr marL="0" lvl="1" indent="0">
              <a:buNone/>
            </a:pPr>
            <a:r>
              <a:rPr lang="en-GB" sz="1800" b="1" dirty="0">
                <a:latin typeface="Calibri"/>
                <a:ea typeface="Roboto"/>
                <a:cs typeface="Roboto"/>
              </a:rPr>
              <a:t>Drawback</a:t>
            </a:r>
            <a:r>
              <a:rPr lang="en-GB" sz="1800" dirty="0">
                <a:latin typeface="Calibri"/>
                <a:ea typeface="Roboto"/>
                <a:cs typeface="Roboto"/>
              </a:rPr>
              <a:t>: </a:t>
            </a:r>
            <a:r>
              <a:rPr lang="en-GB" sz="1800" dirty="0">
                <a:latin typeface="Calibri"/>
                <a:ea typeface="Calibri"/>
                <a:cs typeface="Calibri"/>
              </a:rPr>
              <a:t>It does not take the distribution of predictions for each demographic group (the number of students classified as </a:t>
            </a:r>
            <a:r>
              <a:rPr lang="en-GB" sz="1800" b="1" dirty="0">
                <a:latin typeface="Calibri"/>
                <a:ea typeface="Calibri"/>
                <a:cs typeface="Calibri"/>
              </a:rPr>
              <a:t>"qualified" vs. "unqualified"</a:t>
            </a:r>
            <a:r>
              <a:rPr lang="en-GB" sz="1800" dirty="0">
                <a:latin typeface="Calibri"/>
                <a:ea typeface="Calibri"/>
                <a:cs typeface="Calibri"/>
              </a:rPr>
              <a:t>) into account when evaluating how the 20 admissions slots should be allocated.</a:t>
            </a:r>
            <a:br>
              <a:rPr lang="en-GB" sz="1800" dirty="0">
                <a:latin typeface="Calibri"/>
                <a:ea typeface="Calibri"/>
                <a:cs typeface="Calibri"/>
              </a:rPr>
            </a:br>
            <a:endParaRPr lang="en-GB" sz="1800" dirty="0">
              <a:latin typeface="Calibri"/>
              <a:ea typeface="Roboto"/>
              <a:cs typeface="Roboto"/>
            </a:endParaRPr>
          </a:p>
          <a:p>
            <a:pPr marL="0" lvl="1" indent="0">
              <a:buFont typeface="Arial" panose="020B0604020202020204" pitchFamily="34" charset="0"/>
              <a:buNone/>
            </a:pPr>
            <a:br>
              <a:rPr lang="en-GB" sz="1600" dirty="0">
                <a:latin typeface="Calibri"/>
                <a:ea typeface="Roboto"/>
                <a:cs typeface="Roboto"/>
              </a:rPr>
            </a:br>
            <a:endParaRPr lang="en-GB" sz="1600" dirty="0">
              <a:solidFill>
                <a:srgbClr val="000000"/>
              </a:solidFill>
              <a:latin typeface="Calibri"/>
              <a:ea typeface="Roboto"/>
              <a:cs typeface="Roboto"/>
            </a:endParaRPr>
          </a:p>
          <a:p>
            <a:pPr marL="0" indent="0">
              <a:spcBef>
                <a:spcPts val="2500"/>
              </a:spcBef>
              <a:buFont typeface="Arial" panose="020B0604020202020204" pitchFamily="34" charset="0"/>
              <a:buNone/>
            </a:pPr>
            <a:endParaRPr lang="en-GB" sz="1600" b="1" dirty="0">
              <a:latin typeface="Calibri"/>
              <a:ea typeface="Calibri"/>
              <a:cs typeface="Calibri"/>
            </a:endParaRPr>
          </a:p>
        </p:txBody>
      </p:sp>
      <p:pic>
        <p:nvPicPr>
          <p:cNvPr id="14" name="Picture 13" descr="A black and white math equation&#10;&#10;Description automatically generated">
            <a:extLst>
              <a:ext uri="{FF2B5EF4-FFF2-40B4-BE49-F238E27FC236}">
                <a16:creationId xmlns:a16="http://schemas.microsoft.com/office/drawing/2014/main" id="{97B672D1-CECC-4F27-D40E-FE12112793F8}"/>
              </a:ext>
            </a:extLst>
          </p:cNvPr>
          <p:cNvPicPr>
            <a:picLocks noChangeAspect="1"/>
          </p:cNvPicPr>
          <p:nvPr/>
        </p:nvPicPr>
        <p:blipFill>
          <a:blip r:embed="rId4"/>
          <a:srcRect l="25814" t="49591" r="13864" b="12930"/>
          <a:stretch>
            <a:fillRect/>
          </a:stretch>
        </p:blipFill>
        <p:spPr>
          <a:xfrm>
            <a:off x="1306286" y="2698337"/>
            <a:ext cx="4789714" cy="424543"/>
          </a:xfrm>
          <a:prstGeom prst="rect">
            <a:avLst/>
          </a:prstGeom>
          <a:ln>
            <a:solidFill>
              <a:schemeClr val="tx1">
                <a:lumMod val="65000"/>
                <a:lumOff val="35000"/>
              </a:schemeClr>
            </a:solidFill>
          </a:ln>
        </p:spPr>
      </p:pic>
      <p:sp>
        <p:nvSpPr>
          <p:cNvPr id="15" name="TextBox 14">
            <a:extLst>
              <a:ext uri="{FF2B5EF4-FFF2-40B4-BE49-F238E27FC236}">
                <a16:creationId xmlns:a16="http://schemas.microsoft.com/office/drawing/2014/main" id="{4B0102E6-1DBC-A739-2822-37420623F09C}"/>
              </a:ext>
            </a:extLst>
          </p:cNvPr>
          <p:cNvSpPr txBox="1"/>
          <p:nvPr/>
        </p:nvSpPr>
        <p:spPr>
          <a:xfrm>
            <a:off x="837409" y="6310859"/>
            <a:ext cx="9161030" cy="461665"/>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Google. </a:t>
            </a:r>
            <a:r>
              <a:rPr lang="en-GB" sz="1200" i="1" dirty="0">
                <a:latin typeface="Calibri" panose="020F0502020204030204" pitchFamily="34" charset="0"/>
                <a:cs typeface="Calibri" panose="020F0502020204030204" pitchFamily="34" charset="0"/>
              </a:rPr>
              <a:t>Fairness: Demographic parity</a:t>
            </a:r>
            <a:r>
              <a:rPr lang="en-GB" sz="1200" dirty="0">
                <a:latin typeface="Calibri" panose="020F0502020204030204" pitchFamily="34" charset="0"/>
                <a:cs typeface="Calibri" panose="020F0502020204030204" pitchFamily="34" charset="0"/>
              </a:rPr>
              <a:t>. Google Developers – Machine Learning Crash Course. CC-BY 4.0. https://</a:t>
            </a:r>
            <a:r>
              <a:rPr lang="en-GB" sz="1200" dirty="0" err="1">
                <a:latin typeface="Calibri" panose="020F0502020204030204" pitchFamily="34" charset="0"/>
                <a:cs typeface="Calibri" panose="020F0502020204030204" pitchFamily="34" charset="0"/>
              </a:rPr>
              <a:t>developers.google.com</a:t>
            </a:r>
            <a:r>
              <a:rPr lang="en-GB" sz="1200" dirty="0">
                <a:latin typeface="Calibri" panose="020F0502020204030204" pitchFamily="34" charset="0"/>
                <a:cs typeface="Calibri" panose="020F0502020204030204" pitchFamily="34" charset="0"/>
              </a:rPr>
              <a:t>/machine-learning/crash-course/fairness/demographic-parity</a:t>
            </a:r>
          </a:p>
        </p:txBody>
      </p:sp>
      <p:pic>
        <p:nvPicPr>
          <p:cNvPr id="16" name="Picture 15">
            <a:extLst>
              <a:ext uri="{FF2B5EF4-FFF2-40B4-BE49-F238E27FC236}">
                <a16:creationId xmlns:a16="http://schemas.microsoft.com/office/drawing/2014/main" id="{003C4D76-93E0-0ED7-8366-A3D149959C0B}"/>
              </a:ext>
            </a:extLst>
          </p:cNvPr>
          <p:cNvPicPr>
            <a:picLocks noChangeAspect="1"/>
          </p:cNvPicPr>
          <p:nvPr/>
        </p:nvPicPr>
        <p:blipFill>
          <a:blip r:embed="rId5"/>
          <a:stretch>
            <a:fillRect/>
          </a:stretch>
        </p:blipFill>
        <p:spPr>
          <a:xfrm>
            <a:off x="7342639" y="1442244"/>
            <a:ext cx="4267200" cy="304800"/>
          </a:xfrm>
          <a:prstGeom prst="rect">
            <a:avLst/>
          </a:prstGeom>
        </p:spPr>
      </p:pic>
    </p:spTree>
    <p:extLst>
      <p:ext uri="{BB962C8B-B14F-4D97-AF65-F5344CB8AC3E}">
        <p14:creationId xmlns:p14="http://schemas.microsoft.com/office/powerpoint/2010/main" val="3363311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72EE5764-7E63-BE6C-C0E4-3B3797E23E29}"/>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7409" y="1854975"/>
            <a:ext cx="6279212" cy="37592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Arial" panose="020B0604020202020204" pitchFamily="34" charset="0"/>
              <a:buNone/>
            </a:pPr>
            <a:r>
              <a:rPr lang="en-GB" sz="1800">
                <a:latin typeface="Calibri"/>
                <a:ea typeface="Calibri"/>
                <a:cs typeface="Calibri"/>
              </a:rPr>
              <a:t>It ensures that the </a:t>
            </a:r>
            <a:r>
              <a:rPr lang="en-GB" sz="1800" b="1">
                <a:latin typeface="Calibri"/>
                <a:ea typeface="Calibri"/>
                <a:cs typeface="Calibri"/>
              </a:rPr>
              <a:t>true positive rate </a:t>
            </a:r>
            <a:r>
              <a:rPr lang="en-GB" sz="1800">
                <a:latin typeface="Calibri"/>
                <a:ea typeface="Calibri"/>
                <a:cs typeface="Calibri"/>
              </a:rPr>
              <a:t>between the demographic groups are equal.</a:t>
            </a:r>
          </a:p>
          <a:p>
            <a:pPr marL="0" lvl="1" indent="0">
              <a:buFont typeface="Arial" panose="020B0604020202020204" pitchFamily="34" charset="0"/>
              <a:buNone/>
            </a:pPr>
            <a:endParaRPr lang="en-GB" sz="1800">
              <a:latin typeface="Calibri"/>
              <a:ea typeface="Calibri"/>
              <a:cs typeface="Calibri"/>
            </a:endParaRPr>
          </a:p>
          <a:p>
            <a:pPr marL="0" lvl="1" indent="0">
              <a:buFont typeface="Arial" panose="020B0604020202020204" pitchFamily="34" charset="0"/>
              <a:buNone/>
            </a:pPr>
            <a:endParaRPr lang="en-GB" sz="1800">
              <a:solidFill>
                <a:srgbClr val="000000"/>
              </a:solidFill>
              <a:latin typeface="Calibri"/>
              <a:ea typeface="Calibri"/>
              <a:cs typeface="Calibri"/>
            </a:endParaRPr>
          </a:p>
          <a:p>
            <a:pPr marL="0" lvl="1" indent="0">
              <a:buFont typeface="Arial" panose="020B0604020202020204" pitchFamily="34" charset="0"/>
              <a:buNone/>
            </a:pPr>
            <a:endParaRPr lang="en-GB" sz="1800">
              <a:solidFill>
                <a:srgbClr val="000000"/>
              </a:solidFill>
              <a:latin typeface="Calibri"/>
              <a:ea typeface="Calibri"/>
              <a:cs typeface="Calibri"/>
            </a:endParaRPr>
          </a:p>
          <a:p>
            <a:pPr marL="0" lvl="1" indent="0">
              <a:buFont typeface="Arial" panose="020B0604020202020204" pitchFamily="34" charset="0"/>
              <a:buNone/>
            </a:pPr>
            <a:endParaRPr lang="en-GB" sz="1800">
              <a:solidFill>
                <a:srgbClr val="000000"/>
              </a:solidFill>
              <a:latin typeface="Calibri"/>
              <a:ea typeface="Calibri"/>
              <a:cs typeface="Calibri"/>
            </a:endParaRPr>
          </a:p>
          <a:p>
            <a:pPr marL="0" lvl="1" indent="0">
              <a:buFont typeface="Arial" panose="020B0604020202020204" pitchFamily="34" charset="0"/>
              <a:buNone/>
            </a:pPr>
            <a:r>
              <a:rPr lang="en-GB" sz="1800" i="1">
                <a:solidFill>
                  <a:srgbClr val="000000"/>
                </a:solidFill>
                <a:latin typeface="Calibri"/>
                <a:ea typeface="Calibri"/>
                <a:cs typeface="Calibri"/>
              </a:rPr>
              <a:t>Breakdown of Rejected and Accepted candidates, with all </a:t>
            </a:r>
            <a:r>
              <a:rPr lang="en-GB" sz="1800" b="1" i="1">
                <a:solidFill>
                  <a:srgbClr val="000000"/>
                </a:solidFill>
                <a:latin typeface="Calibri"/>
                <a:ea typeface="Calibri"/>
                <a:cs typeface="Calibri"/>
              </a:rPr>
              <a:t>qualified</a:t>
            </a:r>
            <a:r>
              <a:rPr lang="en-GB" sz="1800" i="1">
                <a:solidFill>
                  <a:srgbClr val="000000"/>
                </a:solidFill>
                <a:latin typeface="Calibri"/>
                <a:ea typeface="Calibri"/>
                <a:cs typeface="Calibri"/>
              </a:rPr>
              <a:t> students in both the majority and minority groups </a:t>
            </a:r>
            <a:r>
              <a:rPr lang="en-GB" sz="1800" b="1" i="1">
                <a:solidFill>
                  <a:srgbClr val="000000"/>
                </a:solidFill>
                <a:latin typeface="Calibri"/>
                <a:ea typeface="Calibri"/>
                <a:cs typeface="Calibri"/>
              </a:rPr>
              <a:t>shaded in green</a:t>
            </a:r>
            <a:r>
              <a:rPr lang="en-GB" sz="1800" i="1">
                <a:solidFill>
                  <a:srgbClr val="000000"/>
                </a:solidFill>
                <a:latin typeface="Calibri"/>
                <a:ea typeface="Calibri"/>
                <a:cs typeface="Calibri"/>
              </a:rPr>
              <a:t>. </a:t>
            </a:r>
          </a:p>
          <a:p>
            <a:pPr marL="285750" lvl="1" indent="-285750">
              <a:buFont typeface="Wingdings" pitchFamily="2" charset="2"/>
              <a:buChar char="Ø"/>
            </a:pPr>
            <a:r>
              <a:rPr lang="en-GB" sz="1800">
                <a:solidFill>
                  <a:srgbClr val="000000"/>
                </a:solidFill>
                <a:latin typeface="Calibri"/>
                <a:ea typeface="Calibri"/>
                <a:cs typeface="Calibri"/>
              </a:rPr>
              <a:t>Of the 35 qualified majority-group students, 14 were accepted. </a:t>
            </a:r>
          </a:p>
          <a:p>
            <a:pPr marL="285750" lvl="1" indent="-285750">
              <a:buFont typeface="Wingdings" pitchFamily="2" charset="2"/>
              <a:buChar char="Ø"/>
            </a:pPr>
            <a:r>
              <a:rPr lang="en-GB" sz="1800">
                <a:solidFill>
                  <a:srgbClr val="000000"/>
                </a:solidFill>
                <a:latin typeface="Calibri"/>
                <a:ea typeface="Calibri"/>
                <a:cs typeface="Calibri"/>
              </a:rPr>
              <a:t>Of the 15 qualified minority-group students, 6 were accepted.</a:t>
            </a:r>
          </a:p>
          <a:p>
            <a:pPr marL="285750" lvl="1" indent="-285750">
              <a:buFont typeface="Wingdings" pitchFamily="2" charset="2"/>
              <a:buChar char="Ø"/>
            </a:pPr>
            <a:r>
              <a:rPr lang="en-GB" sz="1800">
                <a:solidFill>
                  <a:srgbClr val="000000"/>
                </a:solidFill>
                <a:latin typeface="Calibri"/>
                <a:ea typeface="Calibri"/>
                <a:cs typeface="Calibri"/>
              </a:rPr>
              <a:t>Both groups thus have an acceptance rate of 40% for qualified students.</a:t>
            </a:r>
          </a:p>
          <a:p>
            <a:pPr marL="0" lvl="1" indent="0">
              <a:buFont typeface="Arial" panose="020B0604020202020204" pitchFamily="34" charset="0"/>
              <a:buNone/>
            </a:pPr>
            <a:endParaRPr lang="en-GB" sz="1600">
              <a:latin typeface="Calibri"/>
              <a:ea typeface="Calibri"/>
              <a:cs typeface="Calibri"/>
            </a:endParaRPr>
          </a:p>
          <a:p>
            <a:pPr marL="0" lvl="1" indent="0">
              <a:buFont typeface="Arial" panose="020B0604020202020204" pitchFamily="34" charset="0"/>
              <a:buNone/>
            </a:pPr>
            <a:br>
              <a:rPr lang="en-GB" sz="1600">
                <a:latin typeface="Calibri"/>
                <a:ea typeface="Roboto"/>
                <a:cs typeface="Roboto"/>
              </a:rPr>
            </a:br>
            <a:endParaRPr lang="en-GB" sz="1600">
              <a:latin typeface="Calibri"/>
              <a:ea typeface="Roboto"/>
              <a:cs typeface="Roboto"/>
            </a:endParaRPr>
          </a:p>
          <a:p>
            <a:pPr marL="0" lvl="1" indent="0">
              <a:buFont typeface="Arial" panose="020B0604020202020204" pitchFamily="34" charset="0"/>
              <a:buNone/>
            </a:pPr>
            <a:br>
              <a:rPr lang="en-GB" sz="1600">
                <a:latin typeface="Calibri"/>
                <a:ea typeface="Roboto"/>
                <a:cs typeface="Roboto"/>
              </a:rPr>
            </a:br>
            <a:endParaRPr lang="en-GB" sz="1600">
              <a:solidFill>
                <a:srgbClr val="000000"/>
              </a:solidFill>
              <a:latin typeface="Calibri"/>
              <a:ea typeface="Roboto"/>
              <a:cs typeface="Roboto"/>
            </a:endParaRPr>
          </a:p>
          <a:p>
            <a:pPr marL="0" indent="0">
              <a:spcBef>
                <a:spcPts val="2500"/>
              </a:spcBef>
              <a:buFont typeface="Arial" panose="020B0604020202020204" pitchFamily="34" charset="0"/>
              <a:buNone/>
            </a:pPr>
            <a:endParaRPr lang="en-GB" sz="1600" b="1" dirty="0">
              <a:latin typeface="Calibri"/>
              <a:ea typeface="Calibri"/>
              <a:cs typeface="Calibri"/>
            </a:endParaRPr>
          </a:p>
        </p:txBody>
      </p:sp>
      <p:sp>
        <p:nvSpPr>
          <p:cNvPr id="11" name="Title 1">
            <a:extLst>
              <a:ext uri="{FF2B5EF4-FFF2-40B4-BE49-F238E27FC236}">
                <a16:creationId xmlns:a16="http://schemas.microsoft.com/office/drawing/2014/main" id="{DD152469-2FE8-CF9A-E758-89FC368C3FC1}"/>
              </a:ext>
            </a:extLst>
          </p:cNvPr>
          <p:cNvSpPr>
            <a:spLocks noGrp="1"/>
          </p:cNvSpPr>
          <p:nvPr>
            <p:ph type="title"/>
          </p:nvPr>
        </p:nvSpPr>
        <p:spPr>
          <a:xfrm>
            <a:off x="838200" y="365125"/>
            <a:ext cx="10515600" cy="1325563"/>
          </a:xfrm>
        </p:spPr>
        <p:txBody>
          <a:bodyPr>
            <a:normAutofit/>
          </a:bodyPr>
          <a:lstStyle/>
          <a:p>
            <a:r>
              <a:rPr lang="en-GB" sz="4000" dirty="0">
                <a:latin typeface="Calibri"/>
                <a:ea typeface="Calibri"/>
                <a:cs typeface="Calibri"/>
              </a:rPr>
              <a:t>Fairness metrics – equality of opportunity</a:t>
            </a:r>
          </a:p>
        </p:txBody>
      </p:sp>
      <p:pic>
        <p:nvPicPr>
          <p:cNvPr id="12" name="Content Placeholder 8" descr="A group of people with different colors&#10;&#10;Description automatically generated">
            <a:extLst>
              <a:ext uri="{FF2B5EF4-FFF2-40B4-BE49-F238E27FC236}">
                <a16:creationId xmlns:a16="http://schemas.microsoft.com/office/drawing/2014/main" id="{08A929F2-E53B-291A-3D9A-73A9A9BE84EF}"/>
              </a:ext>
            </a:extLst>
          </p:cNvPr>
          <p:cNvPicPr>
            <a:picLocks noGrp="1" noChangeAspect="1"/>
          </p:cNvPicPr>
          <p:nvPr>
            <p:ph sz="half" idx="1"/>
          </p:nvPr>
        </p:nvPicPr>
        <p:blipFill>
          <a:blip r:embed="rId3"/>
          <a:srcRect t="8038"/>
          <a:stretch>
            <a:fillRect/>
          </a:stretch>
        </p:blipFill>
        <p:spPr>
          <a:xfrm>
            <a:off x="7507136" y="1854974"/>
            <a:ext cx="4303946" cy="3759269"/>
          </a:xfrm>
          <a:ln>
            <a:solidFill>
              <a:schemeClr val="tx1"/>
            </a:solidFill>
          </a:ln>
        </p:spPr>
      </p:pic>
      <p:pic>
        <p:nvPicPr>
          <p:cNvPr id="13" name="Picture 12" descr="A math equation with black text&#10;&#10;Description automatically generated">
            <a:extLst>
              <a:ext uri="{FF2B5EF4-FFF2-40B4-BE49-F238E27FC236}">
                <a16:creationId xmlns:a16="http://schemas.microsoft.com/office/drawing/2014/main" id="{B66E2B06-A68C-995B-7525-69986738D63F}"/>
              </a:ext>
            </a:extLst>
          </p:cNvPr>
          <p:cNvPicPr>
            <a:picLocks noChangeAspect="1"/>
          </p:cNvPicPr>
          <p:nvPr/>
        </p:nvPicPr>
        <p:blipFill>
          <a:blip r:embed="rId4"/>
          <a:srcRect t="31524" b="610"/>
          <a:stretch>
            <a:fillRect/>
          </a:stretch>
        </p:blipFill>
        <p:spPr>
          <a:xfrm>
            <a:off x="1112241" y="2570479"/>
            <a:ext cx="5729547" cy="858521"/>
          </a:xfrm>
          <a:prstGeom prst="rect">
            <a:avLst/>
          </a:prstGeom>
          <a:ln>
            <a:solidFill>
              <a:schemeClr val="tx1">
                <a:lumMod val="65000"/>
                <a:lumOff val="35000"/>
              </a:schemeClr>
            </a:solidFill>
          </a:ln>
        </p:spPr>
      </p:pic>
      <p:sp>
        <p:nvSpPr>
          <p:cNvPr id="14" name="TextBox 13">
            <a:extLst>
              <a:ext uri="{FF2B5EF4-FFF2-40B4-BE49-F238E27FC236}">
                <a16:creationId xmlns:a16="http://schemas.microsoft.com/office/drawing/2014/main" id="{02108D16-2EC3-FBB4-FFD7-9D6E71E2C0F5}"/>
              </a:ext>
            </a:extLst>
          </p:cNvPr>
          <p:cNvSpPr txBox="1"/>
          <p:nvPr/>
        </p:nvSpPr>
        <p:spPr>
          <a:xfrm>
            <a:off x="837409" y="6310859"/>
            <a:ext cx="9995692" cy="461665"/>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Google. </a:t>
            </a:r>
            <a:r>
              <a:rPr lang="en-GB" sz="1200" i="1" dirty="0">
                <a:latin typeface="Calibri" panose="020F0502020204030204" pitchFamily="34" charset="0"/>
                <a:cs typeface="Calibri" panose="020F0502020204030204" pitchFamily="34" charset="0"/>
              </a:rPr>
              <a:t>Fairness: Equality of opportunity</a:t>
            </a:r>
            <a:r>
              <a:rPr lang="en-GB" sz="1200" dirty="0">
                <a:latin typeface="Calibri" panose="020F0502020204030204" pitchFamily="34" charset="0"/>
                <a:cs typeface="Calibri" panose="020F0502020204030204" pitchFamily="34" charset="0"/>
              </a:rPr>
              <a:t>. Google Developers – Machine Learning Crash Course. CC-BY 4.0. https://</a:t>
            </a:r>
            <a:r>
              <a:rPr lang="en-GB" sz="1200" dirty="0" err="1">
                <a:latin typeface="Calibri" panose="020F0502020204030204" pitchFamily="34" charset="0"/>
                <a:cs typeface="Calibri" panose="020F0502020204030204" pitchFamily="34" charset="0"/>
              </a:rPr>
              <a:t>developers.google.com</a:t>
            </a:r>
            <a:r>
              <a:rPr lang="en-GB" sz="1200" dirty="0">
                <a:latin typeface="Calibri" panose="020F0502020204030204" pitchFamily="34" charset="0"/>
                <a:cs typeface="Calibri" panose="020F0502020204030204" pitchFamily="34" charset="0"/>
              </a:rPr>
              <a:t>/machine-learning/crash-course/fairness/equality-of-opportunity</a:t>
            </a:r>
          </a:p>
        </p:txBody>
      </p:sp>
      <p:pic>
        <p:nvPicPr>
          <p:cNvPr id="15" name="Picture 14">
            <a:extLst>
              <a:ext uri="{FF2B5EF4-FFF2-40B4-BE49-F238E27FC236}">
                <a16:creationId xmlns:a16="http://schemas.microsoft.com/office/drawing/2014/main" id="{24CD2AFA-6EA2-D291-484D-E41B4002C70E}"/>
              </a:ext>
            </a:extLst>
          </p:cNvPr>
          <p:cNvPicPr>
            <a:picLocks noChangeAspect="1"/>
          </p:cNvPicPr>
          <p:nvPr/>
        </p:nvPicPr>
        <p:blipFill>
          <a:blip r:embed="rId5"/>
          <a:stretch>
            <a:fillRect/>
          </a:stretch>
        </p:blipFill>
        <p:spPr>
          <a:xfrm>
            <a:off x="7342639" y="1442244"/>
            <a:ext cx="4267200" cy="304800"/>
          </a:xfrm>
          <a:prstGeom prst="rect">
            <a:avLst/>
          </a:prstGeom>
        </p:spPr>
      </p:pic>
    </p:spTree>
    <p:extLst>
      <p:ext uri="{BB962C8B-B14F-4D97-AF65-F5344CB8AC3E}">
        <p14:creationId xmlns:p14="http://schemas.microsoft.com/office/powerpoint/2010/main" val="235677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62DF-6AF7-D6A1-DAB4-193352CC0F56}"/>
              </a:ext>
            </a:extLst>
          </p:cNvPr>
          <p:cNvSpPr>
            <a:spLocks noGrp="1"/>
          </p:cNvSpPr>
          <p:nvPr>
            <p:ph type="title"/>
          </p:nvPr>
        </p:nvSpPr>
        <p:spPr/>
        <p:txBody>
          <a:bodyPr>
            <a:normAutofit/>
          </a:bodyPr>
          <a:lstStyle/>
          <a:p>
            <a:r>
              <a:rPr lang="en-GB" sz="4000" dirty="0">
                <a:latin typeface="Calibri"/>
                <a:ea typeface="Calibri"/>
                <a:cs typeface="Calibri"/>
              </a:rPr>
              <a:t>Measurement framework</a:t>
            </a:r>
          </a:p>
        </p:txBody>
      </p:sp>
      <p:grpSp>
        <p:nvGrpSpPr>
          <p:cNvPr id="27" name="Group 26">
            <a:extLst>
              <a:ext uri="{FF2B5EF4-FFF2-40B4-BE49-F238E27FC236}">
                <a16:creationId xmlns:a16="http://schemas.microsoft.com/office/drawing/2014/main" id="{F3EFC2DF-9F50-A6E7-1F9E-1EC1B71EC087}"/>
              </a:ext>
            </a:extLst>
          </p:cNvPr>
          <p:cNvGrpSpPr/>
          <p:nvPr/>
        </p:nvGrpSpPr>
        <p:grpSpPr>
          <a:xfrm>
            <a:off x="1398839" y="1543184"/>
            <a:ext cx="10320784" cy="3373052"/>
            <a:chOff x="1398839" y="1543184"/>
            <a:chExt cx="10320784" cy="3373052"/>
          </a:xfrm>
        </p:grpSpPr>
        <p:grpSp>
          <p:nvGrpSpPr>
            <p:cNvPr id="11" name="Group 10">
              <a:extLst>
                <a:ext uri="{FF2B5EF4-FFF2-40B4-BE49-F238E27FC236}">
                  <a16:creationId xmlns:a16="http://schemas.microsoft.com/office/drawing/2014/main" id="{EEC1FBF5-C6DB-0A91-AB08-E0144412F72E}"/>
                </a:ext>
              </a:extLst>
            </p:cNvPr>
            <p:cNvGrpSpPr/>
            <p:nvPr/>
          </p:nvGrpSpPr>
          <p:grpSpPr>
            <a:xfrm>
              <a:off x="1398839" y="1543184"/>
              <a:ext cx="9636278" cy="3373052"/>
              <a:chOff x="2763217" y="1472151"/>
              <a:chExt cx="7410051" cy="3448089"/>
            </a:xfrm>
          </p:grpSpPr>
          <p:sp>
            <p:nvSpPr>
              <p:cNvPr id="3" name="Rectangle 2">
                <a:extLst>
                  <a:ext uri="{FF2B5EF4-FFF2-40B4-BE49-F238E27FC236}">
                    <a16:creationId xmlns:a16="http://schemas.microsoft.com/office/drawing/2014/main" id="{71BEA9EA-88B1-4267-B052-84A8ACC66FB8}"/>
                  </a:ext>
                </a:extLst>
              </p:cNvPr>
              <p:cNvSpPr/>
              <p:nvPr/>
            </p:nvSpPr>
            <p:spPr>
              <a:xfrm>
                <a:off x="2766330" y="1472151"/>
                <a:ext cx="2272556" cy="337757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4" name="Rectangle 3">
                <a:extLst>
                  <a:ext uri="{FF2B5EF4-FFF2-40B4-BE49-F238E27FC236}">
                    <a16:creationId xmlns:a16="http://schemas.microsoft.com/office/drawing/2014/main" id="{38920FD7-3805-2743-C9BE-28FD02688556}"/>
                  </a:ext>
                </a:extLst>
              </p:cNvPr>
              <p:cNvSpPr/>
              <p:nvPr/>
            </p:nvSpPr>
            <p:spPr>
              <a:xfrm>
                <a:off x="5142161" y="1472151"/>
                <a:ext cx="2524857" cy="335776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7" name="Rectangle 6">
                <a:extLst>
                  <a:ext uri="{FF2B5EF4-FFF2-40B4-BE49-F238E27FC236}">
                    <a16:creationId xmlns:a16="http://schemas.microsoft.com/office/drawing/2014/main" id="{40F9C460-2426-4F99-AAE7-BFDCC23C5ED9}"/>
                  </a:ext>
                </a:extLst>
              </p:cNvPr>
              <p:cNvSpPr/>
              <p:nvPr/>
            </p:nvSpPr>
            <p:spPr>
              <a:xfrm>
                <a:off x="7770293" y="1472151"/>
                <a:ext cx="2402975" cy="339077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8" name="Rectangle 7">
                <a:extLst>
                  <a:ext uri="{FF2B5EF4-FFF2-40B4-BE49-F238E27FC236}">
                    <a16:creationId xmlns:a16="http://schemas.microsoft.com/office/drawing/2014/main" id="{8648E4E4-1B34-9573-A0F6-6151448A008B}"/>
                  </a:ext>
                </a:extLst>
              </p:cNvPr>
              <p:cNvSpPr/>
              <p:nvPr/>
            </p:nvSpPr>
            <p:spPr>
              <a:xfrm>
                <a:off x="2774924" y="2168235"/>
                <a:ext cx="7388412" cy="809560"/>
              </a:xfrm>
              <a:prstGeom prst="rect">
                <a:avLst/>
              </a:prstGeom>
              <a:solidFill>
                <a:srgbClr val="3392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9" name="Rectangle 8">
                <a:extLst>
                  <a:ext uri="{FF2B5EF4-FFF2-40B4-BE49-F238E27FC236}">
                    <a16:creationId xmlns:a16="http://schemas.microsoft.com/office/drawing/2014/main" id="{A04ACD3E-55F0-94C9-5A47-05B18A35D08D}"/>
                  </a:ext>
                </a:extLst>
              </p:cNvPr>
              <p:cNvSpPr/>
              <p:nvPr/>
            </p:nvSpPr>
            <p:spPr>
              <a:xfrm>
                <a:off x="2763217" y="3151471"/>
                <a:ext cx="7400119" cy="795951"/>
              </a:xfrm>
              <a:prstGeom prst="rect">
                <a:avLst/>
              </a:prstGeom>
              <a:solidFill>
                <a:srgbClr val="93CC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10" name="Rectangle 9">
                <a:extLst>
                  <a:ext uri="{FF2B5EF4-FFF2-40B4-BE49-F238E27FC236}">
                    <a16:creationId xmlns:a16="http://schemas.microsoft.com/office/drawing/2014/main" id="{E2A6F41B-7BE1-7D05-82CA-E368C7E655E4}"/>
                  </a:ext>
                </a:extLst>
              </p:cNvPr>
              <p:cNvSpPr/>
              <p:nvPr/>
            </p:nvSpPr>
            <p:spPr>
              <a:xfrm>
                <a:off x="2763217" y="4139710"/>
                <a:ext cx="7400119" cy="780530"/>
              </a:xfrm>
              <a:prstGeom prst="rect">
                <a:avLst/>
              </a:prstGeom>
              <a:solidFill>
                <a:srgbClr val="93C4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grpSp>
        <p:grpSp>
          <p:nvGrpSpPr>
            <p:cNvPr id="24" name="Group 23">
              <a:extLst>
                <a:ext uri="{FF2B5EF4-FFF2-40B4-BE49-F238E27FC236}">
                  <a16:creationId xmlns:a16="http://schemas.microsoft.com/office/drawing/2014/main" id="{F604AE31-A55C-4871-3F9A-447FD3C4F2B1}"/>
                </a:ext>
              </a:extLst>
            </p:cNvPr>
            <p:cNvGrpSpPr/>
            <p:nvPr/>
          </p:nvGrpSpPr>
          <p:grpSpPr>
            <a:xfrm>
              <a:off x="2480701" y="1581930"/>
              <a:ext cx="9238922" cy="3318326"/>
              <a:chOff x="1428108" y="1058863"/>
              <a:chExt cx="7749538" cy="3419153"/>
            </a:xfrm>
          </p:grpSpPr>
          <p:sp>
            <p:nvSpPr>
              <p:cNvPr id="12" name="TextBox 40">
                <a:extLst>
                  <a:ext uri="{FF2B5EF4-FFF2-40B4-BE49-F238E27FC236}">
                    <a16:creationId xmlns:a16="http://schemas.microsoft.com/office/drawing/2014/main" id="{48A5F460-611D-04F1-9FC0-752E9DF640F2}"/>
                  </a:ext>
                </a:extLst>
              </p:cNvPr>
              <p:cNvSpPr txBox="1"/>
              <p:nvPr/>
            </p:nvSpPr>
            <p:spPr>
              <a:xfrm>
                <a:off x="1428109" y="1058863"/>
                <a:ext cx="2267592" cy="456453"/>
              </a:xfrm>
              <a:prstGeom prst="rect">
                <a:avLst/>
              </a:prstGeom>
              <a:noFill/>
              <a:ln w="12700">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Calibri"/>
                  </a:rPr>
                  <a:t>Metric</a:t>
                </a:r>
              </a:p>
            </p:txBody>
          </p:sp>
          <p:sp>
            <p:nvSpPr>
              <p:cNvPr id="13" name="TextBox 14">
                <a:extLst>
                  <a:ext uri="{FF2B5EF4-FFF2-40B4-BE49-F238E27FC236}">
                    <a16:creationId xmlns:a16="http://schemas.microsoft.com/office/drawing/2014/main" id="{741627B9-D522-8E79-9FE0-864104497973}"/>
                  </a:ext>
                </a:extLst>
              </p:cNvPr>
              <p:cNvSpPr txBox="1"/>
              <p:nvPr/>
            </p:nvSpPr>
            <p:spPr>
              <a:xfrm>
                <a:off x="3867063" y="1058863"/>
                <a:ext cx="2521769" cy="456453"/>
              </a:xfrm>
              <a:prstGeom prst="rect">
                <a:avLst/>
              </a:prstGeom>
              <a:noFill/>
              <a:ln w="12700">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Calibri"/>
                  </a:rPr>
                  <a:t>Description</a:t>
                </a:r>
              </a:p>
            </p:txBody>
          </p:sp>
          <p:sp>
            <p:nvSpPr>
              <p:cNvPr id="14" name="TextBox 15">
                <a:extLst>
                  <a:ext uri="{FF2B5EF4-FFF2-40B4-BE49-F238E27FC236}">
                    <a16:creationId xmlns:a16="http://schemas.microsoft.com/office/drawing/2014/main" id="{AF3FAFC2-B37C-92A0-A0C7-D5E11E56769D}"/>
                  </a:ext>
                </a:extLst>
              </p:cNvPr>
              <p:cNvSpPr txBox="1"/>
              <p:nvPr/>
            </p:nvSpPr>
            <p:spPr>
              <a:xfrm>
                <a:off x="6784603" y="1058863"/>
                <a:ext cx="2393043" cy="456453"/>
              </a:xfrm>
              <a:prstGeom prst="rect">
                <a:avLst/>
              </a:prstGeom>
              <a:noFill/>
              <a:ln w="12700">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Calibri"/>
                  </a:rPr>
                  <a:t>Use case</a:t>
                </a:r>
              </a:p>
            </p:txBody>
          </p:sp>
          <p:sp>
            <p:nvSpPr>
              <p:cNvPr id="15" name="TextBox 26">
                <a:extLst>
                  <a:ext uri="{FF2B5EF4-FFF2-40B4-BE49-F238E27FC236}">
                    <a16:creationId xmlns:a16="http://schemas.microsoft.com/office/drawing/2014/main" id="{2576EE52-980D-EB06-D9B5-4D781DD1DA3F}"/>
                  </a:ext>
                </a:extLst>
              </p:cNvPr>
              <p:cNvSpPr txBox="1"/>
              <p:nvPr/>
            </p:nvSpPr>
            <p:spPr>
              <a:xfrm>
                <a:off x="1428108" y="1755573"/>
                <a:ext cx="2393043" cy="602543"/>
              </a:xfrm>
              <a:prstGeom prst="rect">
                <a:avLst/>
              </a:prstGeom>
              <a:noFill/>
              <a:ln w="12700">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dirty="0">
                    <a:solidFill>
                      <a:schemeClr val="bg1"/>
                    </a:solidFill>
                    <a:latin typeface="Calibri"/>
                  </a:rPr>
                  <a:t>Equality of </a:t>
                </a:r>
              </a:p>
              <a:p>
                <a:r>
                  <a:rPr lang="en-US" sz="1600" b="1" dirty="0">
                    <a:solidFill>
                      <a:schemeClr val="bg1"/>
                    </a:solidFill>
                    <a:latin typeface="Calibri"/>
                  </a:rPr>
                  <a:t>Opportunity (EO)</a:t>
                </a:r>
                <a:endParaRPr lang="en-US" sz="1600" dirty="0">
                  <a:solidFill>
                    <a:schemeClr val="bg1"/>
                  </a:solidFill>
                  <a:latin typeface="Calibri"/>
                </a:endParaRPr>
              </a:p>
            </p:txBody>
          </p:sp>
          <p:sp>
            <p:nvSpPr>
              <p:cNvPr id="16" name="TextBox 29">
                <a:extLst>
                  <a:ext uri="{FF2B5EF4-FFF2-40B4-BE49-F238E27FC236}">
                    <a16:creationId xmlns:a16="http://schemas.microsoft.com/office/drawing/2014/main" id="{A6EE3B95-E492-2ACC-AE96-816708204F6C}"/>
                  </a:ext>
                </a:extLst>
              </p:cNvPr>
              <p:cNvSpPr txBox="1"/>
              <p:nvPr/>
            </p:nvSpPr>
            <p:spPr>
              <a:xfrm>
                <a:off x="3115587" y="1740698"/>
                <a:ext cx="2606916" cy="602543"/>
              </a:xfrm>
              <a:prstGeom prst="rect">
                <a:avLst/>
              </a:prstGeom>
              <a:noFill/>
              <a:ln w="12700">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600" dirty="0">
                    <a:solidFill>
                      <a:schemeClr val="bg1"/>
                    </a:solidFill>
                    <a:latin typeface="Calibri"/>
                    <a:ea typeface="Calibri"/>
                    <a:cs typeface="Calibri"/>
                  </a:rPr>
                  <a:t>Equal true positive rates (TPR) across groups</a:t>
                </a:r>
              </a:p>
            </p:txBody>
          </p:sp>
          <p:sp>
            <p:nvSpPr>
              <p:cNvPr id="17" name="TextBox 30">
                <a:extLst>
                  <a:ext uri="{FF2B5EF4-FFF2-40B4-BE49-F238E27FC236}">
                    <a16:creationId xmlns:a16="http://schemas.microsoft.com/office/drawing/2014/main" id="{CED1DE83-1EF2-CA8A-E7D3-B00F6684B10E}"/>
                  </a:ext>
                </a:extLst>
              </p:cNvPr>
              <p:cNvSpPr txBox="1"/>
              <p:nvPr/>
            </p:nvSpPr>
            <p:spPr>
              <a:xfrm>
                <a:off x="6004612" y="1695688"/>
                <a:ext cx="3173033" cy="856247"/>
              </a:xfrm>
              <a:prstGeom prst="rect">
                <a:avLst/>
              </a:prstGeom>
              <a:noFill/>
              <a:ln w="12700">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600" dirty="0">
                    <a:solidFill>
                      <a:schemeClr val="bg1"/>
                    </a:solidFill>
                    <a:latin typeface="Calibri"/>
                    <a:ea typeface="Calibri"/>
                    <a:cs typeface="Calibri"/>
                  </a:rPr>
                  <a:t>Ensuring </a:t>
                </a:r>
                <a:r>
                  <a:rPr lang="en-GB" sz="1600" b="1" dirty="0">
                    <a:solidFill>
                      <a:schemeClr val="bg1"/>
                    </a:solidFill>
                    <a:latin typeface="Calibri"/>
                    <a:ea typeface="Calibri"/>
                    <a:cs typeface="Calibri"/>
                  </a:rPr>
                  <a:t>equal access to </a:t>
                </a:r>
                <a:endParaRPr lang="en-US" dirty="0">
                  <a:solidFill>
                    <a:schemeClr val="bg1"/>
                  </a:solidFill>
                  <a:ea typeface="Calibri"/>
                </a:endParaRPr>
              </a:p>
              <a:p>
                <a:r>
                  <a:rPr lang="en-GB" sz="1600" b="1" dirty="0">
                    <a:solidFill>
                      <a:schemeClr val="bg1"/>
                    </a:solidFill>
                    <a:latin typeface="Calibri"/>
                    <a:ea typeface="Calibri"/>
                    <a:cs typeface="Calibri"/>
                  </a:rPr>
                  <a:t>opportunities</a:t>
                </a:r>
                <a:r>
                  <a:rPr lang="en-GB" sz="1600" dirty="0">
                    <a:solidFill>
                      <a:schemeClr val="bg1"/>
                    </a:solidFill>
                    <a:latin typeface="Calibri"/>
                    <a:ea typeface="Calibri"/>
                    <a:cs typeface="Calibri"/>
                  </a:rPr>
                  <a:t> (e.g. campaign </a:t>
                </a:r>
              </a:p>
              <a:p>
                <a:r>
                  <a:rPr lang="en-GB" sz="1600" dirty="0">
                    <a:solidFill>
                      <a:schemeClr val="bg1"/>
                    </a:solidFill>
                    <a:latin typeface="Calibri"/>
                    <a:ea typeface="Calibri"/>
                    <a:cs typeface="Calibri"/>
                  </a:rPr>
                  <a:t>eligibility)</a:t>
                </a:r>
                <a:endParaRPr lang="en-US" dirty="0">
                  <a:solidFill>
                    <a:schemeClr val="bg1"/>
                  </a:solidFill>
                </a:endParaRPr>
              </a:p>
            </p:txBody>
          </p:sp>
          <p:sp>
            <p:nvSpPr>
              <p:cNvPr id="18" name="TextBox 31">
                <a:extLst>
                  <a:ext uri="{FF2B5EF4-FFF2-40B4-BE49-F238E27FC236}">
                    <a16:creationId xmlns:a16="http://schemas.microsoft.com/office/drawing/2014/main" id="{0F671745-36E4-FA91-5211-864F412C5591}"/>
                  </a:ext>
                </a:extLst>
              </p:cNvPr>
              <p:cNvSpPr txBox="1"/>
              <p:nvPr/>
            </p:nvSpPr>
            <p:spPr>
              <a:xfrm>
                <a:off x="1428108" y="2782710"/>
                <a:ext cx="2393043" cy="602543"/>
              </a:xfrm>
              <a:prstGeom prst="rect">
                <a:avLst/>
              </a:prstGeom>
              <a:noFill/>
              <a:ln w="12700">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dirty="0">
                    <a:solidFill>
                      <a:schemeClr val="tx1"/>
                    </a:solidFill>
                    <a:latin typeface="Calibri"/>
                  </a:rPr>
                  <a:t>Disparate</a:t>
                </a:r>
                <a:endParaRPr lang="en-US" sz="1600">
                  <a:solidFill>
                    <a:schemeClr val="tx1"/>
                  </a:solidFill>
                  <a:latin typeface="Calibri"/>
                </a:endParaRPr>
              </a:p>
              <a:p>
                <a:r>
                  <a:rPr lang="en-US" sz="1600" b="1" dirty="0">
                    <a:solidFill>
                      <a:schemeClr val="tx1"/>
                    </a:solidFill>
                    <a:latin typeface="Calibri"/>
                  </a:rPr>
                  <a:t>Impact (DI)</a:t>
                </a:r>
                <a:endParaRPr lang="en-US" sz="1600" dirty="0">
                  <a:solidFill>
                    <a:schemeClr val="tx1"/>
                  </a:solidFill>
                  <a:latin typeface="Calibri"/>
                </a:endParaRPr>
              </a:p>
            </p:txBody>
          </p:sp>
          <p:sp>
            <p:nvSpPr>
              <p:cNvPr id="19" name="TextBox 33">
                <a:extLst>
                  <a:ext uri="{FF2B5EF4-FFF2-40B4-BE49-F238E27FC236}">
                    <a16:creationId xmlns:a16="http://schemas.microsoft.com/office/drawing/2014/main" id="{EE038251-3880-388C-AAD0-DF52FCA71A73}"/>
                  </a:ext>
                </a:extLst>
              </p:cNvPr>
              <p:cNvSpPr txBox="1"/>
              <p:nvPr/>
            </p:nvSpPr>
            <p:spPr>
              <a:xfrm>
                <a:off x="3115587" y="2784735"/>
                <a:ext cx="2802666" cy="856247"/>
              </a:xfrm>
              <a:prstGeom prst="rect">
                <a:avLst/>
              </a:prstGeom>
              <a:noFill/>
              <a:ln w="12700">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600" dirty="0">
                    <a:latin typeface="Calibri"/>
                    <a:ea typeface="Calibri"/>
                    <a:cs typeface="Calibri"/>
                  </a:rPr>
                  <a:t>Ratio of positive outcomes in sensitive group to non-sensitive group</a:t>
                </a:r>
              </a:p>
              <a:p>
                <a:endParaRPr lang="en-GB" sz="1600" dirty="0">
                  <a:solidFill>
                    <a:schemeClr val="bg1"/>
                  </a:solidFill>
                  <a:latin typeface="Calibri"/>
                </a:endParaRPr>
              </a:p>
            </p:txBody>
          </p:sp>
          <p:sp>
            <p:nvSpPr>
              <p:cNvPr id="20" name="TextBox 34">
                <a:extLst>
                  <a:ext uri="{FF2B5EF4-FFF2-40B4-BE49-F238E27FC236}">
                    <a16:creationId xmlns:a16="http://schemas.microsoft.com/office/drawing/2014/main" id="{9118F4E2-07CC-F710-29B7-C4B982E1E25A}"/>
                  </a:ext>
                </a:extLst>
              </p:cNvPr>
              <p:cNvSpPr txBox="1"/>
              <p:nvPr/>
            </p:nvSpPr>
            <p:spPr>
              <a:xfrm>
                <a:off x="6004612" y="2794477"/>
                <a:ext cx="2393043" cy="667122"/>
              </a:xfrm>
              <a:prstGeom prst="rect">
                <a:avLst/>
              </a:prstGeom>
              <a:noFill/>
              <a:ln w="12700">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600" dirty="0">
                    <a:latin typeface="Calibri"/>
                    <a:ea typeface="Calibri"/>
                    <a:cs typeface="Calibri"/>
                  </a:rPr>
                  <a:t>Measuring </a:t>
                </a:r>
                <a:r>
                  <a:rPr lang="en-GB" sz="1600" b="1" dirty="0">
                    <a:latin typeface="Calibri"/>
                    <a:ea typeface="Calibri"/>
                    <a:cs typeface="Calibri"/>
                  </a:rPr>
                  <a:t>overall systemic bias</a:t>
                </a:r>
                <a:r>
                  <a:rPr lang="en-GB" sz="1600" dirty="0">
                    <a:latin typeface="Calibri"/>
                    <a:ea typeface="Calibri"/>
                    <a:cs typeface="Calibri"/>
                  </a:rPr>
                  <a:t> in output distribution</a:t>
                </a:r>
                <a:endParaRPr lang="en-US" dirty="0"/>
              </a:p>
            </p:txBody>
          </p:sp>
          <p:sp>
            <p:nvSpPr>
              <p:cNvPr id="21" name="TextBox 35">
                <a:extLst>
                  <a:ext uri="{FF2B5EF4-FFF2-40B4-BE49-F238E27FC236}">
                    <a16:creationId xmlns:a16="http://schemas.microsoft.com/office/drawing/2014/main" id="{02515C59-8D28-2528-67EB-B8A365E79E58}"/>
                  </a:ext>
                </a:extLst>
              </p:cNvPr>
              <p:cNvSpPr txBox="1"/>
              <p:nvPr/>
            </p:nvSpPr>
            <p:spPr>
              <a:xfrm>
                <a:off x="1428108" y="3784278"/>
                <a:ext cx="2393043" cy="602543"/>
              </a:xfrm>
              <a:prstGeom prst="rect">
                <a:avLst/>
              </a:prstGeom>
              <a:noFill/>
              <a:ln w="12700">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dirty="0">
                    <a:solidFill>
                      <a:schemeClr val="tx1"/>
                    </a:solidFill>
                    <a:latin typeface="Calibri"/>
                  </a:rPr>
                  <a:t>Demographic </a:t>
                </a:r>
                <a:endParaRPr lang="en-US" sz="1600">
                  <a:solidFill>
                    <a:schemeClr val="tx1"/>
                  </a:solidFill>
                  <a:latin typeface="Calibri"/>
                </a:endParaRPr>
              </a:p>
              <a:p>
                <a:r>
                  <a:rPr lang="en-US" sz="1600" b="1" dirty="0">
                    <a:solidFill>
                      <a:schemeClr val="tx1"/>
                    </a:solidFill>
                    <a:latin typeface="Calibri"/>
                  </a:rPr>
                  <a:t>Parity (DP)</a:t>
                </a:r>
                <a:endParaRPr lang="en-US" sz="1600" dirty="0">
                  <a:solidFill>
                    <a:schemeClr val="tx1"/>
                  </a:solidFill>
                  <a:latin typeface="Calibri"/>
                </a:endParaRPr>
              </a:p>
            </p:txBody>
          </p:sp>
          <p:sp>
            <p:nvSpPr>
              <p:cNvPr id="22" name="TextBox 42">
                <a:extLst>
                  <a:ext uri="{FF2B5EF4-FFF2-40B4-BE49-F238E27FC236}">
                    <a16:creationId xmlns:a16="http://schemas.microsoft.com/office/drawing/2014/main" id="{985E79DE-C941-948B-CBB9-30BAC5227F93}"/>
                  </a:ext>
                </a:extLst>
              </p:cNvPr>
              <p:cNvSpPr txBox="1"/>
              <p:nvPr/>
            </p:nvSpPr>
            <p:spPr>
              <a:xfrm>
                <a:off x="3115587" y="3815173"/>
                <a:ext cx="2697743" cy="602543"/>
              </a:xfrm>
              <a:prstGeom prst="rect">
                <a:avLst/>
              </a:prstGeom>
              <a:noFill/>
              <a:ln w="12700">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600" dirty="0">
                    <a:solidFill>
                      <a:schemeClr val="tx1"/>
                    </a:solidFill>
                    <a:latin typeface="Calibri"/>
                    <a:ea typeface="Calibri"/>
                    <a:cs typeface="Calibri"/>
                  </a:rPr>
                  <a:t>Equal prediction rates across groups, regardless of labels</a:t>
                </a:r>
                <a:endParaRPr lang="en-US" dirty="0">
                  <a:solidFill>
                    <a:schemeClr val="tx1"/>
                  </a:solidFill>
                </a:endParaRPr>
              </a:p>
            </p:txBody>
          </p:sp>
          <p:sp>
            <p:nvSpPr>
              <p:cNvPr id="23" name="TextBox 44">
                <a:extLst>
                  <a:ext uri="{FF2B5EF4-FFF2-40B4-BE49-F238E27FC236}">
                    <a16:creationId xmlns:a16="http://schemas.microsoft.com/office/drawing/2014/main" id="{B8954F9F-9699-B1A5-AEF4-8B58F2C543A5}"/>
                  </a:ext>
                </a:extLst>
              </p:cNvPr>
              <p:cNvSpPr txBox="1"/>
              <p:nvPr/>
            </p:nvSpPr>
            <p:spPr>
              <a:xfrm>
                <a:off x="6004612" y="3810894"/>
                <a:ext cx="2393043" cy="667122"/>
              </a:xfrm>
              <a:prstGeom prst="rect">
                <a:avLst/>
              </a:prstGeom>
              <a:noFill/>
              <a:ln w="12700">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600" dirty="0">
                    <a:solidFill>
                      <a:schemeClr val="tx1"/>
                    </a:solidFill>
                    <a:latin typeface="Calibri"/>
                    <a:ea typeface="Calibri"/>
                    <a:cs typeface="Calibri"/>
                  </a:rPr>
                  <a:t>Diagnostic use; strict, rarely realistic</a:t>
                </a:r>
                <a:endParaRPr lang="en-US" dirty="0"/>
              </a:p>
            </p:txBody>
          </p:sp>
        </p:grpSp>
      </p:grpSp>
      <p:sp>
        <p:nvSpPr>
          <p:cNvPr id="25" name="Rectangle 24">
            <a:extLst>
              <a:ext uri="{FF2B5EF4-FFF2-40B4-BE49-F238E27FC236}">
                <a16:creationId xmlns:a16="http://schemas.microsoft.com/office/drawing/2014/main" id="{309E375D-D86D-D2F9-89FD-5B2217263C5A}"/>
              </a:ext>
            </a:extLst>
          </p:cNvPr>
          <p:cNvSpPr/>
          <p:nvPr/>
        </p:nvSpPr>
        <p:spPr>
          <a:xfrm>
            <a:off x="1516734" y="5459751"/>
            <a:ext cx="9536431" cy="800193"/>
          </a:xfrm>
          <a:prstGeom prst="rect">
            <a:avLst/>
          </a:prstGeom>
          <a:solidFill>
            <a:schemeClr val="bg1">
              <a:lumMod val="95000"/>
            </a:schemeClr>
          </a:solidFill>
          <a:ln>
            <a:solidFill>
              <a:srgbClr val="E05CA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285750" indent="-285750">
              <a:buFont typeface="Arial,Sans-Serif"/>
              <a:buChar char="•"/>
            </a:pPr>
            <a:r>
              <a:rPr lang="en-GB" sz="1600" dirty="0">
                <a:solidFill>
                  <a:srgbClr val="000000"/>
                </a:solidFill>
                <a:latin typeface="Calibri"/>
                <a:ea typeface="Calibri"/>
                <a:cs typeface="Calibri"/>
              </a:rPr>
              <a:t>Use </a:t>
            </a:r>
            <a:r>
              <a:rPr lang="en-GB" sz="1600" b="1" dirty="0">
                <a:solidFill>
                  <a:srgbClr val="000000"/>
                </a:solidFill>
                <a:latin typeface="Calibri"/>
                <a:ea typeface="Calibri"/>
                <a:cs typeface="Calibri"/>
              </a:rPr>
              <a:t>EO as the target</a:t>
            </a:r>
            <a:endParaRPr lang="en-GB" sz="1600" dirty="0">
              <a:solidFill>
                <a:srgbClr val="000000"/>
              </a:solidFill>
              <a:latin typeface="Calibri"/>
              <a:ea typeface="Calibri"/>
              <a:cs typeface="Calibri"/>
            </a:endParaRPr>
          </a:p>
          <a:p>
            <a:pPr marL="285750" indent="-285750">
              <a:buFont typeface="Arial,Sans-Serif"/>
              <a:buChar char="•"/>
            </a:pPr>
            <a:r>
              <a:rPr lang="en-GB" sz="1600" dirty="0">
                <a:solidFill>
                  <a:srgbClr val="000000"/>
                </a:solidFill>
                <a:latin typeface="Calibri"/>
                <a:ea typeface="Calibri"/>
                <a:cs typeface="Calibri"/>
              </a:rPr>
              <a:t>Monitor </a:t>
            </a:r>
            <a:r>
              <a:rPr lang="en-GB" sz="1600" b="1" dirty="0">
                <a:solidFill>
                  <a:srgbClr val="000000"/>
                </a:solidFill>
                <a:latin typeface="Calibri"/>
                <a:ea typeface="Calibri"/>
                <a:cs typeface="Calibri"/>
              </a:rPr>
              <a:t>DI</a:t>
            </a:r>
            <a:r>
              <a:rPr lang="en-GB" sz="1600" dirty="0">
                <a:solidFill>
                  <a:srgbClr val="000000"/>
                </a:solidFill>
                <a:latin typeface="Calibri"/>
                <a:ea typeface="Calibri"/>
                <a:cs typeface="Calibri"/>
              </a:rPr>
              <a:t> to catch systemic effects</a:t>
            </a:r>
          </a:p>
          <a:p>
            <a:pPr marL="285750" indent="-285750">
              <a:buFont typeface="Arial,Sans-Serif"/>
              <a:buChar char="•"/>
            </a:pPr>
            <a:r>
              <a:rPr lang="en-GB" sz="1600" dirty="0">
                <a:solidFill>
                  <a:srgbClr val="000000"/>
                </a:solidFill>
                <a:latin typeface="Calibri"/>
                <a:ea typeface="Calibri"/>
                <a:cs typeface="Calibri"/>
              </a:rPr>
              <a:t>Use </a:t>
            </a:r>
            <a:r>
              <a:rPr lang="en-GB" sz="1600" b="1" dirty="0">
                <a:solidFill>
                  <a:srgbClr val="000000"/>
                </a:solidFill>
                <a:latin typeface="Calibri"/>
                <a:ea typeface="Calibri"/>
                <a:cs typeface="Calibri"/>
              </a:rPr>
              <a:t>DP</a:t>
            </a:r>
            <a:r>
              <a:rPr lang="en-GB" sz="1600" dirty="0">
                <a:solidFill>
                  <a:srgbClr val="000000"/>
                </a:solidFill>
                <a:latin typeface="Calibri"/>
                <a:ea typeface="Calibri"/>
                <a:cs typeface="Calibri"/>
              </a:rPr>
              <a:t> as a diagnostic signal, not a target</a:t>
            </a:r>
            <a:endParaRPr lang="en-GB" dirty="0"/>
          </a:p>
        </p:txBody>
      </p:sp>
      <p:sp>
        <p:nvSpPr>
          <p:cNvPr id="26" name="TextBox 49">
            <a:extLst>
              <a:ext uri="{FF2B5EF4-FFF2-40B4-BE49-F238E27FC236}">
                <a16:creationId xmlns:a16="http://schemas.microsoft.com/office/drawing/2014/main" id="{DC1C69B3-0A12-C72B-F932-66EAECA0B35B}"/>
              </a:ext>
            </a:extLst>
          </p:cNvPr>
          <p:cNvSpPr txBox="1"/>
          <p:nvPr/>
        </p:nvSpPr>
        <p:spPr>
          <a:xfrm>
            <a:off x="1393926" y="5161725"/>
            <a:ext cx="2475201" cy="330072"/>
          </a:xfrm>
          <a:prstGeom prst="rect">
            <a:avLst/>
          </a:prstGeom>
          <a:solidFill>
            <a:srgbClr val="E05CA9"/>
          </a:solidFill>
          <a:effectLst>
            <a:outerShdw blurRad="50800" dist="38100" dir="2700000" algn="tl" rotWithShape="0">
              <a:prstClr val="black">
                <a:alpha val="25000"/>
              </a:prstClr>
            </a:outerShdw>
          </a:effectLst>
        </p:spPr>
        <p:txBody>
          <a:bodyPr rot="0" spcFirstLastPara="0" vert="horz" wrap="square" lIns="72000" tIns="72000" rIns="72000" bIns="720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b="1" dirty="0">
                <a:solidFill>
                  <a:schemeClr val="bg1"/>
                </a:solidFill>
              </a:rPr>
              <a:t>Recommendation</a:t>
            </a:r>
            <a:endParaRPr lang="en-US" dirty="0">
              <a:solidFill>
                <a:schemeClr val="bg1"/>
              </a:solidFill>
            </a:endParaRPr>
          </a:p>
        </p:txBody>
      </p:sp>
    </p:spTree>
    <p:extLst>
      <p:ext uri="{BB962C8B-B14F-4D97-AF65-F5344CB8AC3E}">
        <p14:creationId xmlns:p14="http://schemas.microsoft.com/office/powerpoint/2010/main" val="1635601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3CCEF"/>
        </a:solidFill>
        <a:effectLst/>
      </p:bgPr>
    </p:bg>
    <p:spTree>
      <p:nvGrpSpPr>
        <p:cNvPr id="1" name="">
          <a:extLst>
            <a:ext uri="{FF2B5EF4-FFF2-40B4-BE49-F238E27FC236}">
              <a16:creationId xmlns:a16="http://schemas.microsoft.com/office/drawing/2014/main" id="{CEB15F7F-988A-93B0-8330-D4196624A0F3}"/>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080D802C-1724-FF3D-217D-C4D6D689C9EA}"/>
              </a:ext>
            </a:extLst>
          </p:cNvPr>
          <p:cNvGrpSpPr/>
          <p:nvPr/>
        </p:nvGrpSpPr>
        <p:grpSpPr>
          <a:xfrm>
            <a:off x="894973" y="1262763"/>
            <a:ext cx="2713038" cy="4637087"/>
            <a:chOff x="346075" y="268288"/>
            <a:chExt cx="2713038" cy="4637087"/>
          </a:xfrm>
        </p:grpSpPr>
        <p:sp>
          <p:nvSpPr>
            <p:cNvPr id="4" name="Rectangle 3">
              <a:extLst>
                <a:ext uri="{FF2B5EF4-FFF2-40B4-BE49-F238E27FC236}">
                  <a16:creationId xmlns:a16="http://schemas.microsoft.com/office/drawing/2014/main" id="{D5119E0D-DCC9-52F2-4DC0-9E9862EDD667}"/>
                </a:ext>
              </a:extLst>
            </p:cNvPr>
            <p:cNvSpPr/>
            <p:nvPr/>
          </p:nvSpPr>
          <p:spPr>
            <a:xfrm>
              <a:off x="496957" y="393590"/>
              <a:ext cx="2562156" cy="4511785"/>
            </a:xfrm>
            <a:prstGeom prst="rect">
              <a:avLst/>
            </a:prstGeom>
            <a:solidFill>
              <a:srgbClr val="215F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5" name="Rectangle 4">
              <a:extLst>
                <a:ext uri="{FF2B5EF4-FFF2-40B4-BE49-F238E27FC236}">
                  <a16:creationId xmlns:a16="http://schemas.microsoft.com/office/drawing/2014/main" id="{5A9E391D-EC22-D0CF-12CD-314089373EA6}"/>
                </a:ext>
              </a:extLst>
            </p:cNvPr>
            <p:cNvSpPr/>
            <p:nvPr/>
          </p:nvSpPr>
          <p:spPr>
            <a:xfrm>
              <a:off x="346075" y="268288"/>
              <a:ext cx="2562156" cy="2562156"/>
            </a:xfrm>
            <a:prstGeom prst="rect">
              <a:avLst/>
            </a:prstGeom>
            <a:solidFill>
              <a:schemeClr val="bg1"/>
            </a:solidFill>
            <a:ln>
              <a:noFill/>
            </a:ln>
            <a:effectLst>
              <a:outerShdw blurRad="50800" dist="381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grpSp>
      <p:sp>
        <p:nvSpPr>
          <p:cNvPr id="2" name="Title 1">
            <a:extLst>
              <a:ext uri="{FF2B5EF4-FFF2-40B4-BE49-F238E27FC236}">
                <a16:creationId xmlns:a16="http://schemas.microsoft.com/office/drawing/2014/main" id="{0B61A9C9-6267-F1F7-22D2-C28E6AD4B6F5}"/>
              </a:ext>
            </a:extLst>
          </p:cNvPr>
          <p:cNvSpPr>
            <a:spLocks noGrp="1"/>
          </p:cNvSpPr>
          <p:nvPr>
            <p:ph type="title"/>
          </p:nvPr>
        </p:nvSpPr>
        <p:spPr>
          <a:xfrm>
            <a:off x="1135251" y="4246159"/>
            <a:ext cx="2663127" cy="1338478"/>
          </a:xfrm>
        </p:spPr>
        <p:txBody>
          <a:bodyPr>
            <a:normAutofit fontScale="90000"/>
          </a:bodyPr>
          <a:lstStyle/>
          <a:p>
            <a:r>
              <a:rPr lang="en-GB" sz="3600" dirty="0">
                <a:solidFill>
                  <a:schemeClr val="bg1"/>
                </a:solidFill>
                <a:latin typeface="Calibri" panose="020F0502020204030204" pitchFamily="34" charset="0"/>
                <a:cs typeface="Calibri" panose="020F0502020204030204" pitchFamily="34" charset="0"/>
              </a:rPr>
              <a:t>Bias mitigation: adversarial debiasing</a:t>
            </a:r>
          </a:p>
        </p:txBody>
      </p:sp>
      <p:sp>
        <p:nvSpPr>
          <p:cNvPr id="7" name="Google Shape;1464;p16">
            <a:extLst>
              <a:ext uri="{FF2B5EF4-FFF2-40B4-BE49-F238E27FC236}">
                <a16:creationId xmlns:a16="http://schemas.microsoft.com/office/drawing/2014/main" id="{31E59ACD-FADD-11A4-3B4F-E9AF1A779EED}"/>
              </a:ext>
            </a:extLst>
          </p:cNvPr>
          <p:cNvSpPr txBox="1"/>
          <p:nvPr/>
        </p:nvSpPr>
        <p:spPr>
          <a:xfrm>
            <a:off x="894973" y="1262763"/>
            <a:ext cx="2562156" cy="256215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FFFFFF"/>
              </a:buClr>
              <a:buSzPts val="49500"/>
              <a:buFont typeface="Arial"/>
              <a:buNone/>
            </a:pPr>
            <a:r>
              <a:rPr lang="en" sz="12500" b="1" dirty="0">
                <a:solidFill>
                  <a:schemeClr val="tx1"/>
                </a:solidFill>
                <a:latin typeface="Calibri" panose="020F0502020204030204" pitchFamily="34" charset="0"/>
                <a:cs typeface="Calibri" panose="020F0502020204030204" pitchFamily="34" charset="0"/>
              </a:rPr>
              <a:t>5</a:t>
            </a:r>
            <a:endParaRPr lang="en" sz="12500" b="1" i="0" u="none" strike="noStrike" cap="none" dirty="0">
              <a:solidFill>
                <a:schemeClr val="tx1"/>
              </a:solidFill>
              <a:latin typeface="Calibri" panose="020F0502020204030204" pitchFamily="34" charset="0"/>
              <a:cs typeface="Calibri" panose="020F0502020204030204" pitchFamily="34" charset="0"/>
            </a:endParaRPr>
          </a:p>
        </p:txBody>
      </p:sp>
      <p:pic>
        <p:nvPicPr>
          <p:cNvPr id="3" name="Picture 2" descr="Generated image">
            <a:extLst>
              <a:ext uri="{FF2B5EF4-FFF2-40B4-BE49-F238E27FC236}">
                <a16:creationId xmlns:a16="http://schemas.microsoft.com/office/drawing/2014/main" id="{44EC0CD1-4D11-320D-00E6-5B30FCBAA8C0}"/>
              </a:ext>
            </a:extLst>
          </p:cNvPr>
          <p:cNvPicPr>
            <a:picLocks noChangeAspect="1"/>
          </p:cNvPicPr>
          <p:nvPr/>
        </p:nvPicPr>
        <p:blipFill>
          <a:blip r:embed="rId3"/>
          <a:stretch>
            <a:fillRect/>
          </a:stretch>
        </p:blipFill>
        <p:spPr>
          <a:xfrm>
            <a:off x="5334001" y="-3218"/>
            <a:ext cx="6857999" cy="6870895"/>
          </a:xfrm>
          <a:prstGeom prst="rect">
            <a:avLst/>
          </a:prstGeom>
        </p:spPr>
      </p:pic>
    </p:spTree>
    <p:extLst>
      <p:ext uri="{BB962C8B-B14F-4D97-AF65-F5344CB8AC3E}">
        <p14:creationId xmlns:p14="http://schemas.microsoft.com/office/powerpoint/2010/main" val="2354948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50" name="Google Shape;450;p53"/>
          <p:cNvPicPr preferRelativeResize="0"/>
          <p:nvPr/>
        </p:nvPicPr>
        <p:blipFill rotWithShape="1">
          <a:blip r:embed="rId3">
            <a:alphaModFix/>
          </a:blip>
          <a:srcRect l="5142" r="-1268" b="12891"/>
          <a:stretch/>
        </p:blipFill>
        <p:spPr>
          <a:xfrm>
            <a:off x="913339" y="1806809"/>
            <a:ext cx="10745331" cy="3951233"/>
          </a:xfrm>
          <a:prstGeom prst="rect">
            <a:avLst/>
          </a:prstGeom>
          <a:noFill/>
          <a:ln>
            <a:noFill/>
          </a:ln>
        </p:spPr>
      </p:pic>
      <p:sp>
        <p:nvSpPr>
          <p:cNvPr id="2" name="Title 1">
            <a:extLst>
              <a:ext uri="{FF2B5EF4-FFF2-40B4-BE49-F238E27FC236}">
                <a16:creationId xmlns:a16="http://schemas.microsoft.com/office/drawing/2014/main" id="{7D52F233-0451-9B53-93D5-AC8E3279B3FF}"/>
              </a:ext>
            </a:extLst>
          </p:cNvPr>
          <p:cNvSpPr txBox="1">
            <a:spLocks/>
          </p:cNvSpPr>
          <p:nvPr/>
        </p:nvSpPr>
        <p:spPr>
          <a:xfrm>
            <a:off x="990600" y="5175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pPr>
            <a:r>
              <a:rPr lang="en" sz="4000" dirty="0">
                <a:latin typeface="Calibri"/>
              </a:rPr>
              <a:t>Mitigation pipeline</a:t>
            </a:r>
            <a:endParaRPr lang="en-US" sz="4000" dirty="0">
              <a:latin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097D2C0-2DB8-BD4B-2A49-55EAA689CE3E}"/>
              </a:ext>
            </a:extLst>
          </p:cNvPr>
          <p:cNvGrpSpPr/>
          <p:nvPr/>
        </p:nvGrpSpPr>
        <p:grpSpPr>
          <a:xfrm>
            <a:off x="565823" y="1655384"/>
            <a:ext cx="11060353" cy="4555957"/>
            <a:chOff x="344435" y="1638096"/>
            <a:chExt cx="8477303" cy="3020504"/>
          </a:xfrm>
        </p:grpSpPr>
        <p:sp>
          <p:nvSpPr>
            <p:cNvPr id="4" name="Rectangle 3">
              <a:extLst>
                <a:ext uri="{FF2B5EF4-FFF2-40B4-BE49-F238E27FC236}">
                  <a16:creationId xmlns:a16="http://schemas.microsoft.com/office/drawing/2014/main" id="{CA39022D-109B-B5B1-3168-1D37C383EEA4}"/>
                </a:ext>
              </a:extLst>
            </p:cNvPr>
            <p:cNvSpPr/>
            <p:nvPr/>
          </p:nvSpPr>
          <p:spPr>
            <a:xfrm>
              <a:off x="532899" y="1858970"/>
              <a:ext cx="2526214" cy="2799630"/>
            </a:xfrm>
            <a:prstGeom prst="rect">
              <a:avLst/>
            </a:prstGeom>
            <a:solidFill>
              <a:srgbClr val="EBF5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5" name="Rectangle 4">
              <a:extLst>
                <a:ext uri="{FF2B5EF4-FFF2-40B4-BE49-F238E27FC236}">
                  <a16:creationId xmlns:a16="http://schemas.microsoft.com/office/drawing/2014/main" id="{58B0AC33-507B-4D71-76D8-DB2E9D991BE6}"/>
                </a:ext>
              </a:extLst>
            </p:cNvPr>
            <p:cNvSpPr/>
            <p:nvPr/>
          </p:nvSpPr>
          <p:spPr>
            <a:xfrm>
              <a:off x="3392039" y="1858970"/>
              <a:ext cx="2548386" cy="2799629"/>
            </a:xfrm>
            <a:prstGeom prst="rect">
              <a:avLst/>
            </a:prstGeom>
            <a:solidFill>
              <a:srgbClr val="9AC0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6" name="Rectangle 5">
              <a:extLst>
                <a:ext uri="{FF2B5EF4-FFF2-40B4-BE49-F238E27FC236}">
                  <a16:creationId xmlns:a16="http://schemas.microsoft.com/office/drawing/2014/main" id="{8C78AD4E-A4EA-A32C-E0ED-A2324700EB78}"/>
                </a:ext>
              </a:extLst>
            </p:cNvPr>
            <p:cNvSpPr/>
            <p:nvPr/>
          </p:nvSpPr>
          <p:spPr>
            <a:xfrm>
              <a:off x="6273352" y="1858970"/>
              <a:ext cx="2548386" cy="2799629"/>
            </a:xfrm>
            <a:prstGeom prst="rect">
              <a:avLst/>
            </a:prstGeom>
            <a:solidFill>
              <a:srgbClr val="BFE3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7" name="TextBox 27">
              <a:extLst>
                <a:ext uri="{FF2B5EF4-FFF2-40B4-BE49-F238E27FC236}">
                  <a16:creationId xmlns:a16="http://schemas.microsoft.com/office/drawing/2014/main" id="{E74EF690-084E-44AB-FBF1-5B86E3B60FD2}"/>
                </a:ext>
              </a:extLst>
            </p:cNvPr>
            <p:cNvSpPr txBox="1"/>
            <p:nvPr/>
          </p:nvSpPr>
          <p:spPr>
            <a:xfrm>
              <a:off x="546766" y="2276412"/>
              <a:ext cx="2440446" cy="2164691"/>
            </a:xfrm>
            <a:prstGeom prst="rect">
              <a:avLst/>
            </a:prstGeom>
            <a:noFill/>
          </p:spPr>
          <p:txBody>
            <a:bodyPr rot="0" spcFirstLastPara="0" vert="horz" wrap="square" lIns="144000" tIns="108000" rIns="144000" bIns="1080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Wingdings" pitchFamily="2" charset="2"/>
                <a:buChar char="Ø"/>
              </a:pPr>
              <a:r>
                <a:rPr lang="en-GB" sz="1800" dirty="0">
                  <a:latin typeface="Calibri" panose="020F0502020204030204" pitchFamily="34" charset="0"/>
                  <a:ea typeface="+mn-lt"/>
                  <a:cs typeface="Calibri" panose="020F0502020204030204" pitchFamily="34" charset="0"/>
                </a:rPr>
                <a:t>Handle intersectional and multi-label fairness simultaneously</a:t>
              </a:r>
            </a:p>
            <a:p>
              <a:pPr marL="285750" indent="-285750">
                <a:buFont typeface="Wingdings" pitchFamily="2" charset="2"/>
                <a:buChar char="Ø"/>
              </a:pPr>
              <a:endParaRPr lang="en-GB" sz="1800" dirty="0">
                <a:latin typeface="Calibri" panose="020F0502020204030204" pitchFamily="34" charset="0"/>
                <a:ea typeface="+mn-lt"/>
                <a:cs typeface="Calibri" panose="020F0502020204030204" pitchFamily="34" charset="0"/>
              </a:endParaRPr>
            </a:p>
            <a:p>
              <a:pPr marL="285750" indent="-285750">
                <a:buFont typeface="Wingdings" pitchFamily="2" charset="2"/>
                <a:buChar char="Ø"/>
              </a:pPr>
              <a:r>
                <a:rPr lang="en-GB" sz="1800" dirty="0">
                  <a:latin typeface="Calibri" panose="020F0502020204030204" pitchFamily="34" charset="0"/>
                  <a:ea typeface="+mn-lt"/>
                  <a:cs typeface="Calibri" panose="020F0502020204030204" pitchFamily="34" charset="0"/>
                </a:rPr>
                <a:t>Flexible enough to optimize for the selected fairness metrics</a:t>
              </a:r>
            </a:p>
            <a:p>
              <a:pPr marL="285750" indent="-285750">
                <a:buFont typeface="Wingdings" pitchFamily="2" charset="2"/>
                <a:buChar char="Ø"/>
              </a:pPr>
              <a:endParaRPr lang="en-GB" sz="1800" dirty="0">
                <a:latin typeface="Calibri" panose="020F0502020204030204" pitchFamily="34" charset="0"/>
                <a:ea typeface="+mn-lt"/>
                <a:cs typeface="Calibri" panose="020F0502020204030204" pitchFamily="34" charset="0"/>
              </a:endParaRPr>
            </a:p>
            <a:p>
              <a:pPr marL="285750" indent="-285750">
                <a:buFont typeface="Wingdings" pitchFamily="2" charset="2"/>
                <a:buChar char="Ø"/>
              </a:pPr>
              <a:r>
                <a:rPr lang="en-GB" sz="1800" dirty="0">
                  <a:latin typeface="Calibri" panose="020F0502020204030204" pitchFamily="34" charset="0"/>
                  <a:ea typeface="+mn-lt"/>
                  <a:cs typeface="Calibri" panose="020F0502020204030204" pitchFamily="34" charset="0"/>
                </a:rPr>
                <a:t>Show improvement in fairness with acceptable model accuracy</a:t>
              </a:r>
              <a:endParaRPr lang="en-US" sz="1600" dirty="0">
                <a:solidFill>
                  <a:schemeClr val="tx1"/>
                </a:solidFill>
                <a:latin typeface="Calibri"/>
              </a:endParaRPr>
            </a:p>
          </p:txBody>
        </p:sp>
        <p:sp>
          <p:nvSpPr>
            <p:cNvPr id="8" name="TextBox 29">
              <a:extLst>
                <a:ext uri="{FF2B5EF4-FFF2-40B4-BE49-F238E27FC236}">
                  <a16:creationId xmlns:a16="http://schemas.microsoft.com/office/drawing/2014/main" id="{D3B94FE3-C3C6-D179-A4E5-1F0EB84604BD}"/>
                </a:ext>
              </a:extLst>
            </p:cNvPr>
            <p:cNvSpPr txBox="1"/>
            <p:nvPr/>
          </p:nvSpPr>
          <p:spPr>
            <a:xfrm>
              <a:off x="3390450" y="2269631"/>
              <a:ext cx="2548386" cy="1815637"/>
            </a:xfrm>
            <a:prstGeom prst="rect">
              <a:avLst/>
            </a:prstGeom>
            <a:noFill/>
          </p:spPr>
          <p:txBody>
            <a:bodyPr rot="0" spcFirstLastPara="0" vert="horz" wrap="square" lIns="144000" tIns="108000" rIns="144000" bIns="1080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Wingdings" pitchFamily="2" charset="2"/>
                <a:buChar char="Ø"/>
              </a:pPr>
              <a:r>
                <a:rPr lang="en-GB" sz="1800" b="1" dirty="0">
                  <a:latin typeface="Calibri" panose="020F0502020204030204" pitchFamily="34" charset="0"/>
                  <a:ea typeface="+mn-lt"/>
                  <a:cs typeface="Calibri" panose="020F0502020204030204" pitchFamily="34" charset="0"/>
                </a:rPr>
                <a:t>Exponentiated Gradient Reduction </a:t>
              </a:r>
              <a:r>
                <a:rPr lang="en-GB" sz="1800" dirty="0">
                  <a:latin typeface="Calibri" panose="020F0502020204030204" pitchFamily="34" charset="0"/>
                  <a:ea typeface="+mn-lt"/>
                  <a:cs typeface="Calibri" panose="020F0502020204030204" pitchFamily="34" charset="0"/>
                </a:rPr>
                <a:t>(EGR): in-processing method using fairness constraints</a:t>
              </a:r>
            </a:p>
            <a:p>
              <a:endParaRPr lang="en-GB" sz="1800" b="1" dirty="0">
                <a:latin typeface="Calibri" panose="020F0502020204030204" pitchFamily="34" charset="0"/>
                <a:ea typeface="+mn-lt"/>
                <a:cs typeface="Calibri" panose="020F0502020204030204" pitchFamily="34" charset="0"/>
              </a:endParaRPr>
            </a:p>
            <a:p>
              <a:pPr marL="285750" indent="-285750">
                <a:buFont typeface="Wingdings" pitchFamily="2" charset="2"/>
                <a:buChar char="Ø"/>
              </a:pPr>
              <a:r>
                <a:rPr lang="en-GB" sz="1800" dirty="0">
                  <a:latin typeface="Calibri" panose="020F0502020204030204" pitchFamily="34" charset="0"/>
                  <a:ea typeface="+mn-lt"/>
                  <a:cs typeface="Calibri" panose="020F0502020204030204" pitchFamily="34" charset="0"/>
                </a:rPr>
                <a:t>Post-processing adjustments: </a:t>
              </a:r>
              <a:r>
                <a:rPr lang="en-GB" sz="1800" b="1" dirty="0">
                  <a:latin typeface="Calibri" panose="020F0502020204030204" pitchFamily="34" charset="0"/>
                  <a:ea typeface="+mn-lt"/>
                  <a:cs typeface="Calibri" panose="020F0502020204030204" pitchFamily="34" charset="0"/>
                </a:rPr>
                <a:t>recalibrating model outputs </a:t>
              </a:r>
              <a:r>
                <a:rPr lang="en-GB" sz="1800" dirty="0">
                  <a:latin typeface="Calibri" panose="020F0502020204030204" pitchFamily="34" charset="0"/>
                  <a:ea typeface="+mn-lt"/>
                  <a:cs typeface="Calibri" panose="020F0502020204030204" pitchFamily="34" charset="0"/>
                </a:rPr>
                <a:t>after training</a:t>
              </a:r>
            </a:p>
            <a:p>
              <a:pPr>
                <a:spcAft>
                  <a:spcPts val="600"/>
                </a:spcAft>
              </a:pPr>
              <a:endParaRPr lang="en-US" sz="1600" dirty="0">
                <a:solidFill>
                  <a:schemeClr val="tx1"/>
                </a:solidFill>
                <a:latin typeface="Calibri"/>
              </a:endParaRPr>
            </a:p>
          </p:txBody>
        </p:sp>
        <p:sp>
          <p:nvSpPr>
            <p:cNvPr id="9" name="TextBox 30">
              <a:extLst>
                <a:ext uri="{FF2B5EF4-FFF2-40B4-BE49-F238E27FC236}">
                  <a16:creationId xmlns:a16="http://schemas.microsoft.com/office/drawing/2014/main" id="{5FB2340F-0970-C20D-1CA9-42A18040B445}"/>
                </a:ext>
              </a:extLst>
            </p:cNvPr>
            <p:cNvSpPr txBox="1"/>
            <p:nvPr/>
          </p:nvSpPr>
          <p:spPr>
            <a:xfrm>
              <a:off x="6270173" y="2276412"/>
              <a:ext cx="2548386" cy="2327931"/>
            </a:xfrm>
            <a:prstGeom prst="rect">
              <a:avLst/>
            </a:prstGeom>
            <a:noFill/>
            <a:effectLst/>
          </p:spPr>
          <p:txBody>
            <a:bodyPr rot="0" spcFirstLastPara="0" vert="horz" wrap="square" lIns="144000" tIns="108000" rIns="144000" bIns="1080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Wingdings" pitchFamily="2" charset="2"/>
                <a:buChar char="Ø"/>
              </a:pPr>
              <a:r>
                <a:rPr lang="en-GB" sz="1800" b="1" dirty="0">
                  <a:latin typeface="Calibri" panose="020F0502020204030204" pitchFamily="34" charset="0"/>
                  <a:ea typeface="+mn-lt"/>
                  <a:cs typeface="Calibri" panose="020F0502020204030204" pitchFamily="34" charset="0"/>
                </a:rPr>
                <a:t>Meets our criteria</a:t>
              </a:r>
              <a:r>
                <a:rPr lang="en-GB" sz="1800" dirty="0">
                  <a:latin typeface="Calibri" panose="020F0502020204030204" pitchFamily="34" charset="0"/>
                  <a:ea typeface="+mn-lt"/>
                  <a:cs typeface="Calibri" panose="020F0502020204030204" pitchFamily="34" charset="0"/>
                </a:rPr>
                <a:t>: multi-label capable, metric-flexible </a:t>
              </a:r>
            </a:p>
            <a:p>
              <a:pPr marL="285750" indent="-285750">
                <a:buFont typeface="Wingdings" pitchFamily="2" charset="2"/>
                <a:buChar char="Ø"/>
              </a:pPr>
              <a:endParaRPr lang="en-GB" sz="1800" dirty="0">
                <a:latin typeface="Calibri" panose="020F0502020204030204" pitchFamily="34" charset="0"/>
                <a:ea typeface="+mn-lt"/>
                <a:cs typeface="Calibri" panose="020F0502020204030204" pitchFamily="34" charset="0"/>
              </a:endParaRPr>
            </a:p>
            <a:p>
              <a:pPr marL="285750" indent="-285750">
                <a:buFont typeface="Wingdings" pitchFamily="2" charset="2"/>
                <a:buChar char="Ø"/>
              </a:pPr>
              <a:r>
                <a:rPr lang="en-GB" sz="1800" dirty="0">
                  <a:latin typeface="Calibri" panose="020F0502020204030204" pitchFamily="34" charset="0"/>
                  <a:ea typeface="+mn-lt"/>
                  <a:cs typeface="Calibri" panose="020F0502020204030204" pitchFamily="34" charset="0"/>
                </a:rPr>
                <a:t>Showed </a:t>
              </a:r>
              <a:r>
                <a:rPr lang="en-GB" sz="1800" b="1" dirty="0">
                  <a:latin typeface="Calibri" panose="020F0502020204030204" pitchFamily="34" charset="0"/>
                  <a:ea typeface="+mn-lt"/>
                  <a:cs typeface="Calibri" panose="020F0502020204030204" pitchFamily="34" charset="0"/>
                </a:rPr>
                <a:t>consistent fairness improvements</a:t>
              </a:r>
              <a:r>
                <a:rPr lang="en-GB" sz="1800" dirty="0">
                  <a:latin typeface="Calibri" panose="020F0502020204030204" pitchFamily="34" charset="0"/>
                  <a:ea typeface="+mn-lt"/>
                  <a:cs typeface="Calibri" panose="020F0502020204030204" pitchFamily="34" charset="0"/>
                </a:rPr>
                <a:t> across sensitive attributes and labels</a:t>
              </a:r>
            </a:p>
            <a:p>
              <a:pPr marL="285750" indent="-285750">
                <a:buFont typeface="Wingdings" pitchFamily="2" charset="2"/>
                <a:buChar char="Ø"/>
              </a:pPr>
              <a:endParaRPr lang="en-GB" sz="1800" dirty="0">
                <a:latin typeface="Calibri" panose="020F0502020204030204" pitchFamily="34" charset="0"/>
                <a:ea typeface="+mn-lt"/>
                <a:cs typeface="Calibri" panose="020F0502020204030204" pitchFamily="34" charset="0"/>
              </a:endParaRPr>
            </a:p>
            <a:p>
              <a:pPr marL="285750" indent="-285750">
                <a:buFont typeface="Wingdings" pitchFamily="2" charset="2"/>
                <a:buChar char="Ø"/>
              </a:pPr>
              <a:r>
                <a:rPr lang="en-GB" sz="1800" b="1" dirty="0">
                  <a:latin typeface="Calibri" panose="020F0502020204030204" pitchFamily="34" charset="0"/>
                  <a:ea typeface="+mn-lt"/>
                  <a:cs typeface="Calibri" panose="020F0502020204030204" pitchFamily="34" charset="0"/>
                </a:rPr>
                <a:t>Balanced fairness gains </a:t>
              </a:r>
              <a:r>
                <a:rPr lang="en-GB" sz="1800" dirty="0">
                  <a:latin typeface="Calibri" panose="020F0502020204030204" pitchFamily="34" charset="0"/>
                  <a:ea typeface="+mn-lt"/>
                  <a:cs typeface="Calibri" panose="020F0502020204030204" pitchFamily="34" charset="0"/>
                </a:rPr>
                <a:t>with </a:t>
              </a:r>
              <a:r>
                <a:rPr lang="en-GB" sz="1800" b="1" dirty="0">
                  <a:latin typeface="Calibri" panose="020F0502020204030204" pitchFamily="34" charset="0"/>
                  <a:ea typeface="+mn-lt"/>
                  <a:cs typeface="Calibri" panose="020F0502020204030204" pitchFamily="34" charset="0"/>
                </a:rPr>
                <a:t>acceptable performance trade-offs</a:t>
              </a:r>
            </a:p>
            <a:p>
              <a:pPr>
                <a:spcAft>
                  <a:spcPts val="600"/>
                </a:spcAft>
              </a:pPr>
              <a:endParaRPr lang="en-US" sz="1600" dirty="0">
                <a:solidFill>
                  <a:schemeClr val="tx1"/>
                </a:solidFill>
                <a:latin typeface="Calibri"/>
              </a:endParaRPr>
            </a:p>
          </p:txBody>
        </p:sp>
        <p:sp>
          <p:nvSpPr>
            <p:cNvPr id="10" name="Rectangle 9">
              <a:extLst>
                <a:ext uri="{FF2B5EF4-FFF2-40B4-BE49-F238E27FC236}">
                  <a16:creationId xmlns:a16="http://schemas.microsoft.com/office/drawing/2014/main" id="{DCE944B9-66A8-ABBE-B2CF-3A3636CA96B2}"/>
                </a:ext>
              </a:extLst>
            </p:cNvPr>
            <p:cNvSpPr/>
            <p:nvPr/>
          </p:nvSpPr>
          <p:spPr>
            <a:xfrm>
              <a:off x="3203575" y="1638096"/>
              <a:ext cx="2357932" cy="547370"/>
            </a:xfrm>
            <a:prstGeom prst="rect">
              <a:avLst/>
            </a:prstGeom>
            <a:solidFill>
              <a:srgbClr val="3292CC"/>
            </a:solidFill>
            <a:ln>
              <a:noFill/>
            </a:ln>
            <a:effectLst>
              <a:outerShdw blurRad="50800" dist="381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11" name="Rectangle 10">
              <a:extLst>
                <a:ext uri="{FF2B5EF4-FFF2-40B4-BE49-F238E27FC236}">
                  <a16:creationId xmlns:a16="http://schemas.microsoft.com/office/drawing/2014/main" id="{B6877AA3-304A-AA16-3899-9F335DA5D129}"/>
                </a:ext>
              </a:extLst>
            </p:cNvPr>
            <p:cNvSpPr/>
            <p:nvPr/>
          </p:nvSpPr>
          <p:spPr>
            <a:xfrm>
              <a:off x="344435" y="1638096"/>
              <a:ext cx="2357932" cy="547369"/>
            </a:xfrm>
            <a:prstGeom prst="rect">
              <a:avLst/>
            </a:prstGeom>
            <a:solidFill>
              <a:srgbClr val="93CCEF"/>
            </a:solidFill>
            <a:ln>
              <a:noFill/>
            </a:ln>
            <a:effectLst>
              <a:outerShdw blurRad="50800" dist="381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12" name="Rectangle 11">
              <a:extLst>
                <a:ext uri="{FF2B5EF4-FFF2-40B4-BE49-F238E27FC236}">
                  <a16:creationId xmlns:a16="http://schemas.microsoft.com/office/drawing/2014/main" id="{5BE257D4-4DCE-BCA1-D64C-565A29E14C92}"/>
                </a:ext>
              </a:extLst>
            </p:cNvPr>
            <p:cNvSpPr/>
            <p:nvPr/>
          </p:nvSpPr>
          <p:spPr>
            <a:xfrm>
              <a:off x="6084888" y="1638096"/>
              <a:ext cx="2357932" cy="547370"/>
            </a:xfrm>
            <a:prstGeom prst="rect">
              <a:avLst/>
            </a:prstGeom>
            <a:solidFill>
              <a:srgbClr val="93C47D"/>
            </a:solidFill>
            <a:ln>
              <a:noFill/>
            </a:ln>
            <a:effectLst>
              <a:outerShdw blurRad="50800" dist="381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13" name="TextBox 19">
              <a:extLst>
                <a:ext uri="{FF2B5EF4-FFF2-40B4-BE49-F238E27FC236}">
                  <a16:creationId xmlns:a16="http://schemas.microsoft.com/office/drawing/2014/main" id="{8245E126-07D0-AFFB-0C95-FE123D8BDCC4}"/>
                </a:ext>
              </a:extLst>
            </p:cNvPr>
            <p:cNvSpPr txBox="1"/>
            <p:nvPr/>
          </p:nvSpPr>
          <p:spPr>
            <a:xfrm>
              <a:off x="546766" y="1773658"/>
              <a:ext cx="2238644" cy="234292"/>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000" b="1" dirty="0">
                  <a:solidFill>
                    <a:schemeClr val="tx1"/>
                  </a:solidFill>
                  <a:latin typeface="Calibri"/>
                </a:rPr>
                <a:t>What we needed</a:t>
              </a:r>
              <a:endParaRPr lang="en-US" sz="2000" dirty="0">
                <a:solidFill>
                  <a:schemeClr val="tx1"/>
                </a:solidFill>
                <a:latin typeface="Calibri"/>
              </a:endParaRPr>
            </a:p>
          </p:txBody>
        </p:sp>
        <p:sp>
          <p:nvSpPr>
            <p:cNvPr id="14" name="TextBox 24">
              <a:extLst>
                <a:ext uri="{FF2B5EF4-FFF2-40B4-BE49-F238E27FC236}">
                  <a16:creationId xmlns:a16="http://schemas.microsoft.com/office/drawing/2014/main" id="{07F644F7-7110-30FF-A246-7FB749001C7B}"/>
                </a:ext>
              </a:extLst>
            </p:cNvPr>
            <p:cNvSpPr txBox="1"/>
            <p:nvPr/>
          </p:nvSpPr>
          <p:spPr>
            <a:xfrm>
              <a:off x="3395094" y="1773659"/>
              <a:ext cx="2238644" cy="234292"/>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000" b="1" dirty="0">
                  <a:solidFill>
                    <a:schemeClr val="bg1"/>
                  </a:solidFill>
                  <a:latin typeface="Calibri"/>
                </a:rPr>
                <a:t>Methods we explored</a:t>
              </a:r>
            </a:p>
          </p:txBody>
        </p:sp>
        <p:sp>
          <p:nvSpPr>
            <p:cNvPr id="15" name="TextBox 31">
              <a:extLst>
                <a:ext uri="{FF2B5EF4-FFF2-40B4-BE49-F238E27FC236}">
                  <a16:creationId xmlns:a16="http://schemas.microsoft.com/office/drawing/2014/main" id="{6E5C1B59-DA85-D509-D6FE-B220AF3DA9E7}"/>
                </a:ext>
              </a:extLst>
            </p:cNvPr>
            <p:cNvSpPr txBox="1"/>
            <p:nvPr/>
          </p:nvSpPr>
          <p:spPr>
            <a:xfrm>
              <a:off x="6271763" y="1716883"/>
              <a:ext cx="2238644" cy="468584"/>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000" b="1" dirty="0">
                  <a:solidFill>
                    <a:schemeClr val="tx1"/>
                  </a:solidFill>
                  <a:latin typeface="Calibri"/>
                </a:rPr>
                <a:t>Why we chose adversarial debiasing</a:t>
              </a:r>
              <a:endParaRPr lang="en-US" sz="2000" dirty="0">
                <a:solidFill>
                  <a:schemeClr val="tx1"/>
                </a:solidFill>
                <a:latin typeface="Calibri"/>
              </a:endParaRPr>
            </a:p>
          </p:txBody>
        </p:sp>
      </p:grpSp>
      <p:sp>
        <p:nvSpPr>
          <p:cNvPr id="17" name="Title 1">
            <a:extLst>
              <a:ext uri="{FF2B5EF4-FFF2-40B4-BE49-F238E27FC236}">
                <a16:creationId xmlns:a16="http://schemas.microsoft.com/office/drawing/2014/main" id="{2C287390-B9A9-5C0C-0D04-5746004E744E}"/>
              </a:ext>
            </a:extLst>
          </p:cNvPr>
          <p:cNvSpPr txBox="1">
            <a:spLocks/>
          </p:cNvSpPr>
          <p:nvPr/>
        </p:nvSpPr>
        <p:spPr>
          <a:xfrm>
            <a:off x="576547" y="538472"/>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pPr>
            <a:r>
              <a:rPr lang="en" sz="4000" dirty="0">
                <a:latin typeface="Calibri"/>
              </a:rPr>
              <a:t>Choosing the right method</a:t>
            </a:r>
            <a:endParaRPr lang="en-US" sz="4000" dirty="0">
              <a:latin typeface="Calibri"/>
            </a:endParaRPr>
          </a:p>
        </p:txBody>
      </p:sp>
    </p:spTree>
    <p:extLst>
      <p:ext uri="{BB962C8B-B14F-4D97-AF65-F5344CB8AC3E}">
        <p14:creationId xmlns:p14="http://schemas.microsoft.com/office/powerpoint/2010/main" val="3681191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173;p3">
            <a:extLst>
              <a:ext uri="{FF2B5EF4-FFF2-40B4-BE49-F238E27FC236}">
                <a16:creationId xmlns:a16="http://schemas.microsoft.com/office/drawing/2014/main" id="{B9217C3F-DBDD-2346-BB09-FA0C27EDB757}"/>
              </a:ext>
            </a:extLst>
          </p:cNvPr>
          <p:cNvSpPr/>
          <p:nvPr/>
        </p:nvSpPr>
        <p:spPr>
          <a:xfrm>
            <a:off x="1199147" y="1937083"/>
            <a:ext cx="9179887" cy="3204933"/>
          </a:xfrm>
          <a:prstGeom prst="rect">
            <a:avLst/>
          </a:prstGeom>
          <a:solidFill>
            <a:srgbClr val="2368B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L="0" marR="0" lvl="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1pPr>
            <a:lvl2pPr marL="342900" marR="0" lvl="1"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2pPr>
            <a:lvl3pPr marL="685800" marR="0" lvl="2"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3pPr>
            <a:lvl4pPr marL="1028700" marR="0" lvl="3"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4pPr>
            <a:lvl5pPr marL="1371600" marR="0" lvl="4"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5pPr>
            <a:lvl6pPr marL="1714500" marR="0" lvl="5"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6pPr>
            <a:lvl7pPr marL="2057400" marR="0" lvl="6"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7pPr>
            <a:lvl8pPr marL="2400300" marR="0" lvl="7"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8pPr>
            <a:lvl9pPr marL="2743200" marR="0" lvl="8"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lang="en-US" sz="1050" b="0" i="0" u="none" strike="noStrike" cap="none">
              <a:solidFill>
                <a:srgbClr val="000000"/>
              </a:solidFill>
              <a:latin typeface="Arial"/>
              <a:ea typeface="Arial"/>
              <a:cs typeface="Arial"/>
              <a:sym typeface="Arial"/>
            </a:endParaRPr>
          </a:p>
        </p:txBody>
      </p:sp>
      <p:sp>
        <p:nvSpPr>
          <p:cNvPr id="7" name="Google Shape;1173;p3">
            <a:extLst>
              <a:ext uri="{FF2B5EF4-FFF2-40B4-BE49-F238E27FC236}">
                <a16:creationId xmlns:a16="http://schemas.microsoft.com/office/drawing/2014/main" id="{7DF38C11-E322-5771-FBD7-DB7F525B5994}"/>
              </a:ext>
            </a:extLst>
          </p:cNvPr>
          <p:cNvSpPr/>
          <p:nvPr/>
        </p:nvSpPr>
        <p:spPr>
          <a:xfrm>
            <a:off x="1427544" y="1871358"/>
            <a:ext cx="9278978" cy="3096090"/>
          </a:xfrm>
          <a:prstGeom prst="rect">
            <a:avLst/>
          </a:prstGeom>
          <a:solidFill>
            <a:schemeClr val="bg1"/>
          </a:solidFill>
          <a:ln>
            <a:noFill/>
          </a:ln>
          <a:effectLst>
            <a:outerShdw blurRad="50800" dist="38100" algn="l" rotWithShape="0">
              <a:prstClr val="black">
                <a:alpha val="25000"/>
              </a:prstClr>
            </a:outerShdw>
          </a:effectLst>
        </p:spPr>
        <p:txBody>
          <a:bodyPr spcFirstLastPara="1" wrap="square" lIns="54000" tIns="432000" rIns="54000" bIns="54000" anchor="t" anchorCtr="0">
            <a:noAutofit/>
          </a:bodyPr>
          <a:lstStyle>
            <a:defPPr marR="0" lvl="0" algn="l" rtl="0">
              <a:lnSpc>
                <a:spcPct val="100000"/>
              </a:lnSpc>
              <a:spcBef>
                <a:spcPts val="0"/>
              </a:spcBef>
              <a:spcAft>
                <a:spcPts val="0"/>
              </a:spcAft>
              <a:defRPr lang="en-US"/>
            </a:defPPr>
            <a:lvl1pPr marL="0" marR="0" lvl="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1pPr>
            <a:lvl2pPr marL="342900" marR="0" lvl="1"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2pPr>
            <a:lvl3pPr marL="685800" marR="0" lvl="2"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3pPr>
            <a:lvl4pPr marL="1028700" marR="0" lvl="3"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4pPr>
            <a:lvl5pPr marL="1371600" marR="0" lvl="4"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5pPr>
            <a:lvl6pPr marL="1714500" marR="0" lvl="5"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6pPr>
            <a:lvl7pPr marL="2057400" marR="0" lvl="6"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7pPr>
            <a:lvl8pPr marL="2400300" marR="0" lvl="7"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8pPr>
            <a:lvl9pPr marL="2743200" marR="0" lvl="8"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9pPr>
          </a:lstStyle>
          <a:p>
            <a:r>
              <a:rPr lang="en-GB" sz="1800" b="1" dirty="0">
                <a:solidFill>
                  <a:srgbClr val="000000"/>
                </a:solidFill>
                <a:latin typeface="Calibri"/>
                <a:ea typeface="Calibri"/>
                <a:cs typeface="Calibri"/>
              </a:rPr>
              <a:t>Two-network framework:</a:t>
            </a:r>
          </a:p>
          <a:p>
            <a:pPr marL="342900" indent="-342900">
              <a:buFont typeface="Wingdings" pitchFamily="2" charset="2"/>
              <a:buChar char="Ø"/>
            </a:pPr>
            <a:r>
              <a:rPr lang="en-GB" sz="1800" b="1" dirty="0">
                <a:solidFill>
                  <a:srgbClr val="000000"/>
                </a:solidFill>
                <a:latin typeface="Calibri"/>
                <a:ea typeface="Calibri"/>
                <a:cs typeface="Calibri"/>
              </a:rPr>
              <a:t>Main model:</a:t>
            </a:r>
            <a:r>
              <a:rPr lang="en-GB" sz="1800" dirty="0">
                <a:solidFill>
                  <a:srgbClr val="000000"/>
                </a:solidFill>
                <a:latin typeface="Calibri"/>
                <a:ea typeface="Calibri"/>
                <a:cs typeface="Calibri"/>
              </a:rPr>
              <a:t> Predicts multi-label adoption outcomes.</a:t>
            </a:r>
          </a:p>
          <a:p>
            <a:pPr marL="342900" indent="-342900">
              <a:buFont typeface="Wingdings" pitchFamily="2" charset="2"/>
              <a:buChar char="Ø"/>
            </a:pPr>
            <a:r>
              <a:rPr lang="en-GB" sz="1800" b="1" dirty="0">
                <a:solidFill>
                  <a:srgbClr val="000000"/>
                </a:solidFill>
                <a:latin typeface="Calibri"/>
                <a:ea typeface="Calibri"/>
                <a:cs typeface="Calibri"/>
              </a:rPr>
              <a:t>Adversary model:</a:t>
            </a:r>
            <a:r>
              <a:rPr lang="en-GB" sz="1800" dirty="0">
                <a:solidFill>
                  <a:srgbClr val="000000"/>
                </a:solidFill>
                <a:latin typeface="Calibri"/>
                <a:ea typeface="Calibri"/>
                <a:cs typeface="Calibri"/>
              </a:rPr>
              <a:t> Tries to predict sensitive attributes from the main model’s output.</a:t>
            </a:r>
          </a:p>
          <a:p>
            <a:pPr marL="457200" lvl="1"/>
            <a:endParaRPr lang="en-GB" sz="1800" dirty="0">
              <a:solidFill>
                <a:srgbClr val="000000"/>
              </a:solidFill>
              <a:latin typeface="Calibri"/>
              <a:ea typeface="Calibri"/>
              <a:cs typeface="Calibri"/>
            </a:endParaRPr>
          </a:p>
          <a:p>
            <a:r>
              <a:rPr lang="en-GB" sz="1800" b="1" dirty="0">
                <a:solidFill>
                  <a:srgbClr val="000000"/>
                </a:solidFill>
                <a:latin typeface="Calibri"/>
                <a:ea typeface="Calibri"/>
                <a:cs typeface="Calibri"/>
              </a:rPr>
              <a:t>Objective: </a:t>
            </a:r>
          </a:p>
          <a:p>
            <a:pPr marL="342900" indent="-342900">
              <a:buFont typeface="Wingdings" pitchFamily="2" charset="2"/>
              <a:buChar char="Ø"/>
            </a:pPr>
            <a:r>
              <a:rPr lang="en-GB" sz="1800" dirty="0">
                <a:solidFill>
                  <a:srgbClr val="000000"/>
                </a:solidFill>
                <a:latin typeface="Calibri"/>
                <a:ea typeface="Calibri"/>
                <a:cs typeface="Calibri"/>
              </a:rPr>
              <a:t>Train main model to be accurate while being undetectable by adversary.</a:t>
            </a:r>
          </a:p>
          <a:p>
            <a:pPr marL="285750" indent="-285750">
              <a:buFont typeface="Wingdings" pitchFamily="2" charset="2"/>
              <a:buChar char="Ø"/>
            </a:pPr>
            <a:r>
              <a:rPr lang="en-GB" sz="1800" dirty="0">
                <a:solidFill>
                  <a:srgbClr val="000000"/>
                </a:solidFill>
                <a:latin typeface="Calibri"/>
                <a:ea typeface="Calibri"/>
                <a:cs typeface="Calibri"/>
              </a:rPr>
              <a:t> If adversary fails, the main model outputs don’t encode sensitive info, and the model is fairer. </a:t>
            </a:r>
          </a:p>
          <a:p>
            <a:pPr marL="285750" indent="-285750">
              <a:buFont typeface="Wingdings" pitchFamily="2" charset="2"/>
              <a:buChar char="Ø"/>
            </a:pPr>
            <a:r>
              <a:rPr lang="en-GB" sz="1800" dirty="0">
                <a:latin typeface="Calibri"/>
                <a:ea typeface="Calibri"/>
                <a:cs typeface="Calibri"/>
              </a:rPr>
              <a:t> The goal is to </a:t>
            </a:r>
            <a:r>
              <a:rPr lang="en-GB" sz="1800" b="1" dirty="0">
                <a:latin typeface="Calibri"/>
                <a:ea typeface="Calibri"/>
                <a:cs typeface="Calibri"/>
              </a:rPr>
              <a:t>maximize the adversary’s error</a:t>
            </a:r>
            <a:r>
              <a:rPr lang="en-GB" sz="1800" dirty="0">
                <a:latin typeface="Calibri"/>
                <a:ea typeface="Calibri"/>
                <a:cs typeface="Calibri"/>
              </a:rPr>
              <a:t>, ensuring that the label predictions carry as little information as possible about the sensitive attributes.</a:t>
            </a:r>
          </a:p>
          <a:p>
            <a:pPr marL="285750" indent="-285750">
              <a:buFont typeface="Wingdings" pitchFamily="2" charset="2"/>
              <a:buChar char="Ø"/>
            </a:pPr>
            <a:endParaRPr lang="en-GB" sz="1800" dirty="0">
              <a:solidFill>
                <a:srgbClr val="000000"/>
              </a:solidFill>
              <a:latin typeface="Calibri"/>
              <a:ea typeface="Calibri"/>
              <a:cs typeface="Calibri"/>
            </a:endParaRPr>
          </a:p>
          <a:p>
            <a:endParaRPr lang="en-GB" sz="1800" dirty="0">
              <a:solidFill>
                <a:srgbClr val="000000"/>
              </a:solidFill>
              <a:latin typeface="Calibri"/>
              <a:ea typeface="Calibri"/>
              <a:cs typeface="Calibri"/>
            </a:endParaRPr>
          </a:p>
        </p:txBody>
      </p:sp>
      <p:sp>
        <p:nvSpPr>
          <p:cNvPr id="8" name="TextBox 7">
            <a:extLst>
              <a:ext uri="{FF2B5EF4-FFF2-40B4-BE49-F238E27FC236}">
                <a16:creationId xmlns:a16="http://schemas.microsoft.com/office/drawing/2014/main" id="{B5B3F240-A609-C2C2-109C-57244EE8ABAC}"/>
              </a:ext>
            </a:extLst>
          </p:cNvPr>
          <p:cNvSpPr txBox="1"/>
          <p:nvPr/>
        </p:nvSpPr>
        <p:spPr>
          <a:xfrm>
            <a:off x="1199147" y="6031210"/>
            <a:ext cx="9278978" cy="461665"/>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Zhang, B. H., Lemoine, B., &amp; Mitchell, M. (2018, December). Mitigating unwanted biases with adversarial learning. In </a:t>
            </a:r>
            <a:r>
              <a:rPr lang="en-GB" sz="1200" i="1" dirty="0">
                <a:latin typeface="Calibri" panose="020F0502020204030204" pitchFamily="34" charset="0"/>
                <a:cs typeface="Calibri" panose="020F0502020204030204" pitchFamily="34" charset="0"/>
              </a:rPr>
              <a:t>Proceedings of the 2018 AAAI/ACM Conference on AI, Ethics, and Society</a:t>
            </a:r>
            <a:r>
              <a:rPr lang="en-GB" sz="1200" dirty="0">
                <a:latin typeface="Calibri" panose="020F0502020204030204" pitchFamily="34" charset="0"/>
                <a:cs typeface="Calibri" panose="020F0502020204030204" pitchFamily="34" charset="0"/>
              </a:rPr>
              <a:t> (pp. 335-340).</a:t>
            </a:r>
            <a:endParaRPr lang="en-US" sz="1200" dirty="0">
              <a:latin typeface="Calibri" panose="020F0502020204030204" pitchFamily="34" charset="0"/>
              <a:cs typeface="Calibri" panose="020F0502020204030204" pitchFamily="34" charset="0"/>
            </a:endParaRPr>
          </a:p>
        </p:txBody>
      </p:sp>
      <p:sp>
        <p:nvSpPr>
          <p:cNvPr id="11" name="Title 1">
            <a:extLst>
              <a:ext uri="{FF2B5EF4-FFF2-40B4-BE49-F238E27FC236}">
                <a16:creationId xmlns:a16="http://schemas.microsoft.com/office/drawing/2014/main" id="{43337038-54D9-28AC-016A-58AE3B55ADDE}"/>
              </a:ext>
            </a:extLst>
          </p:cNvPr>
          <p:cNvSpPr txBox="1">
            <a:spLocks/>
          </p:cNvSpPr>
          <p:nvPr/>
        </p:nvSpPr>
        <p:spPr>
          <a:xfrm>
            <a:off x="611503" y="578657"/>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pPr>
            <a:r>
              <a:rPr lang="en-GB" sz="4000" dirty="0">
                <a:latin typeface="Calibri"/>
                <a:ea typeface="Calibri"/>
                <a:cs typeface="Calibri"/>
              </a:rPr>
              <a:t>Adversarial debiasing – framework overview</a:t>
            </a:r>
            <a:endParaRPr lang="en-US" sz="4000" dirty="0">
              <a:latin typeface="Calibri"/>
            </a:endParaRPr>
          </a:p>
        </p:txBody>
      </p:sp>
    </p:spTree>
    <p:extLst>
      <p:ext uri="{BB962C8B-B14F-4D97-AF65-F5344CB8AC3E}">
        <p14:creationId xmlns:p14="http://schemas.microsoft.com/office/powerpoint/2010/main" val="3510306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3CCE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F692BD5-06D6-93C7-2755-6E3D7B78209F}"/>
              </a:ext>
            </a:extLst>
          </p:cNvPr>
          <p:cNvGrpSpPr/>
          <p:nvPr/>
        </p:nvGrpSpPr>
        <p:grpSpPr>
          <a:xfrm>
            <a:off x="894973" y="1262763"/>
            <a:ext cx="2713038" cy="4637087"/>
            <a:chOff x="346075" y="268288"/>
            <a:chExt cx="2713038" cy="4637087"/>
          </a:xfrm>
        </p:grpSpPr>
        <p:sp>
          <p:nvSpPr>
            <p:cNvPr id="4" name="Rectangle 3">
              <a:extLst>
                <a:ext uri="{FF2B5EF4-FFF2-40B4-BE49-F238E27FC236}">
                  <a16:creationId xmlns:a16="http://schemas.microsoft.com/office/drawing/2014/main" id="{780FEB79-5882-2966-1B7E-649BCD28AEC5}"/>
                </a:ext>
              </a:extLst>
            </p:cNvPr>
            <p:cNvSpPr/>
            <p:nvPr/>
          </p:nvSpPr>
          <p:spPr>
            <a:xfrm>
              <a:off x="496957" y="393590"/>
              <a:ext cx="2562156" cy="4511785"/>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5" name="Rectangle 4">
              <a:extLst>
                <a:ext uri="{FF2B5EF4-FFF2-40B4-BE49-F238E27FC236}">
                  <a16:creationId xmlns:a16="http://schemas.microsoft.com/office/drawing/2014/main" id="{D3F70B6E-BB17-F566-1751-F06A98D724E0}"/>
                </a:ext>
              </a:extLst>
            </p:cNvPr>
            <p:cNvSpPr/>
            <p:nvPr/>
          </p:nvSpPr>
          <p:spPr>
            <a:xfrm>
              <a:off x="346075" y="268288"/>
              <a:ext cx="2562156" cy="2562156"/>
            </a:xfrm>
            <a:prstGeom prst="rect">
              <a:avLst/>
            </a:prstGeom>
            <a:solidFill>
              <a:schemeClr val="tx2">
                <a:lumMod val="75000"/>
                <a:lumOff val="25000"/>
              </a:schemeClr>
            </a:solidFill>
            <a:ln>
              <a:noFill/>
            </a:ln>
            <a:effectLst>
              <a:outerShdw blurRad="50800" dist="381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grpSp>
      <p:sp>
        <p:nvSpPr>
          <p:cNvPr id="2" name="Title 1">
            <a:extLst>
              <a:ext uri="{FF2B5EF4-FFF2-40B4-BE49-F238E27FC236}">
                <a16:creationId xmlns:a16="http://schemas.microsoft.com/office/drawing/2014/main" id="{339D82DF-6DD7-5813-B7AD-6A48110B0EE0}"/>
              </a:ext>
            </a:extLst>
          </p:cNvPr>
          <p:cNvSpPr>
            <a:spLocks noGrp="1"/>
          </p:cNvSpPr>
          <p:nvPr>
            <p:ph type="title"/>
          </p:nvPr>
        </p:nvSpPr>
        <p:spPr>
          <a:xfrm>
            <a:off x="1135251" y="4246159"/>
            <a:ext cx="2475856" cy="1338478"/>
          </a:xfrm>
        </p:spPr>
        <p:txBody>
          <a:bodyPr>
            <a:normAutofit fontScale="90000"/>
          </a:bodyPr>
          <a:lstStyle/>
          <a:p>
            <a:r>
              <a:rPr lang="en-GB" sz="3600" dirty="0">
                <a:solidFill>
                  <a:schemeClr val="bg1"/>
                </a:solidFill>
                <a:latin typeface="Calibri" panose="020F0502020204030204" pitchFamily="34" charset="0"/>
                <a:cs typeface="Calibri" panose="020F0502020204030204" pitchFamily="34" charset="0"/>
              </a:rPr>
              <a:t>Introduction &amp; challenge overview</a:t>
            </a:r>
            <a:endParaRPr lang="en-US" dirty="0">
              <a:latin typeface="Calibri" panose="020F0502020204030204" pitchFamily="34" charset="0"/>
              <a:cs typeface="Calibri" panose="020F0502020204030204" pitchFamily="34" charset="0"/>
            </a:endParaRPr>
          </a:p>
        </p:txBody>
      </p:sp>
      <p:sp>
        <p:nvSpPr>
          <p:cNvPr id="7" name="Google Shape;1464;p16">
            <a:extLst>
              <a:ext uri="{FF2B5EF4-FFF2-40B4-BE49-F238E27FC236}">
                <a16:creationId xmlns:a16="http://schemas.microsoft.com/office/drawing/2014/main" id="{71E51C8D-BFCE-0373-2D12-D9885584E953}"/>
              </a:ext>
            </a:extLst>
          </p:cNvPr>
          <p:cNvSpPr txBox="1"/>
          <p:nvPr/>
        </p:nvSpPr>
        <p:spPr>
          <a:xfrm>
            <a:off x="894973" y="1262763"/>
            <a:ext cx="2562156" cy="2562154"/>
          </a:xfrm>
          <a:prstGeom prst="rect">
            <a:avLst/>
          </a:prstGeom>
          <a:solidFill>
            <a:schemeClr val="bg1"/>
          </a:solid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FFFFFF"/>
              </a:buClr>
              <a:buSzPts val="49500"/>
              <a:buFont typeface="Arial"/>
              <a:buNone/>
            </a:pPr>
            <a:r>
              <a:rPr lang="en" sz="12500" b="1" i="0" u="none" strike="noStrike" cap="none" dirty="0">
                <a:solidFill>
                  <a:schemeClr val="tx1"/>
                </a:solidFill>
                <a:latin typeface="Calibri" panose="020F0502020204030204" pitchFamily="34" charset="0"/>
                <a:cs typeface="Calibri" panose="020F0502020204030204" pitchFamily="34" charset="0"/>
                <a:sym typeface="Arial"/>
              </a:rPr>
              <a:t>1</a:t>
            </a:r>
            <a:endParaRPr sz="12500" b="1" i="0" u="none" strike="noStrike" cap="none" dirty="0">
              <a:solidFill>
                <a:schemeClr val="tx1"/>
              </a:solidFill>
              <a:latin typeface="Calibri" panose="020F0502020204030204" pitchFamily="34" charset="0"/>
              <a:cs typeface="Calibri" panose="020F0502020204030204" pitchFamily="34" charset="0"/>
              <a:sym typeface="Arial"/>
            </a:endParaRPr>
          </a:p>
        </p:txBody>
      </p:sp>
      <p:pic>
        <p:nvPicPr>
          <p:cNvPr id="3" name="Picture 2" descr="Generated image">
            <a:extLst>
              <a:ext uri="{FF2B5EF4-FFF2-40B4-BE49-F238E27FC236}">
                <a16:creationId xmlns:a16="http://schemas.microsoft.com/office/drawing/2014/main" id="{820DDC29-AE34-2840-5E4F-E697EC5C5DFA}"/>
              </a:ext>
            </a:extLst>
          </p:cNvPr>
          <p:cNvPicPr>
            <a:picLocks noChangeAspect="1"/>
          </p:cNvPicPr>
          <p:nvPr/>
        </p:nvPicPr>
        <p:blipFill>
          <a:blip r:embed="rId2"/>
          <a:stretch>
            <a:fillRect/>
          </a:stretch>
        </p:blipFill>
        <p:spPr>
          <a:xfrm>
            <a:off x="5329319" y="-2180"/>
            <a:ext cx="6860906" cy="6862356"/>
          </a:xfrm>
          <a:prstGeom prst="rect">
            <a:avLst/>
          </a:prstGeom>
        </p:spPr>
      </p:pic>
    </p:spTree>
    <p:extLst>
      <p:ext uri="{BB962C8B-B14F-4D97-AF65-F5344CB8AC3E}">
        <p14:creationId xmlns:p14="http://schemas.microsoft.com/office/powerpoint/2010/main" val="1798341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2B7DB4-0D27-4AA8-5F00-B53BDC01D6E5}"/>
              </a:ext>
            </a:extLst>
          </p:cNvPr>
          <p:cNvSpPr/>
          <p:nvPr/>
        </p:nvSpPr>
        <p:spPr>
          <a:xfrm>
            <a:off x="1197706" y="2208015"/>
            <a:ext cx="4484070" cy="3695985"/>
          </a:xfrm>
          <a:prstGeom prst="rect">
            <a:avLst/>
          </a:prstGeom>
          <a:solidFill>
            <a:srgbClr val="E05CA8">
              <a:alpha val="1764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7" name="Rectangle 6">
            <a:extLst>
              <a:ext uri="{FF2B5EF4-FFF2-40B4-BE49-F238E27FC236}">
                <a16:creationId xmlns:a16="http://schemas.microsoft.com/office/drawing/2014/main" id="{1C7CEED1-BB66-D107-72B2-323E51A24C29}"/>
              </a:ext>
            </a:extLst>
          </p:cNvPr>
          <p:cNvSpPr/>
          <p:nvPr/>
        </p:nvSpPr>
        <p:spPr>
          <a:xfrm>
            <a:off x="6294616" y="2178812"/>
            <a:ext cx="4484070" cy="3695985"/>
          </a:xfrm>
          <a:prstGeom prst="rect">
            <a:avLst/>
          </a:prstGeom>
          <a:solidFill>
            <a:srgbClr val="9AC0DE">
              <a:alpha val="3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8" name="TextBox 27">
            <a:extLst>
              <a:ext uri="{FF2B5EF4-FFF2-40B4-BE49-F238E27FC236}">
                <a16:creationId xmlns:a16="http://schemas.microsoft.com/office/drawing/2014/main" id="{FBD79682-8FEB-43F4-7C67-76A42125FDCE}"/>
              </a:ext>
            </a:extLst>
          </p:cNvPr>
          <p:cNvSpPr txBox="1"/>
          <p:nvPr/>
        </p:nvSpPr>
        <p:spPr>
          <a:xfrm>
            <a:off x="6551827" y="2486589"/>
            <a:ext cx="4100675" cy="4373093"/>
          </a:xfrm>
          <a:prstGeom prst="rect">
            <a:avLst/>
          </a:prstGeom>
          <a:noFill/>
        </p:spPr>
        <p:txBody>
          <a:bodyPr rot="0" spcFirstLastPara="0" vert="horz" wrap="square" lIns="144000" tIns="108000" rIns="144000" bIns="1080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1800" dirty="0">
              <a:solidFill>
                <a:schemeClr val="bg1"/>
              </a:solidFill>
              <a:latin typeface="Calibri" panose="020F0502020204030204" pitchFamily="34" charset="0"/>
              <a:cs typeface="Calibri" panose="020F0502020204030204" pitchFamily="34" charset="0"/>
            </a:endParaRPr>
          </a:p>
          <a:p>
            <a:pPr marL="285750" indent="-285750">
              <a:buFont typeface="Wingdings" pitchFamily="2" charset="2"/>
              <a:buChar char="Ø"/>
            </a:pPr>
            <a:r>
              <a:rPr lang="en-GB" sz="1800" b="1" dirty="0">
                <a:latin typeface="Calibri" panose="020F0502020204030204" pitchFamily="34" charset="0"/>
                <a:cs typeface="Calibri" panose="020F0502020204030204" pitchFamily="34" charset="0"/>
              </a:rPr>
              <a:t>Input</a:t>
            </a:r>
            <a:r>
              <a:rPr lang="en-GB" sz="1800" dirty="0">
                <a:latin typeface="Calibri" panose="020F0502020204030204" pitchFamily="34" charset="0"/>
                <a:cs typeface="Calibri" panose="020F0502020204030204" pitchFamily="34" charset="0"/>
              </a:rPr>
              <a:t>: predicted labels from the main model</a:t>
            </a:r>
          </a:p>
          <a:p>
            <a:pPr marL="285750" indent="-285750">
              <a:buFont typeface="Wingdings" pitchFamily="2" charset="2"/>
              <a:buChar char="Ø"/>
            </a:pPr>
            <a:r>
              <a:rPr lang="en-GB" sz="1800" b="1" dirty="0">
                <a:latin typeface="Calibri" panose="020F0502020204030204" pitchFamily="34" charset="0"/>
                <a:cs typeface="Calibri" panose="020F0502020204030204" pitchFamily="34" charset="0"/>
              </a:rPr>
              <a:t>Output</a:t>
            </a:r>
            <a:r>
              <a:rPr lang="en-GB" sz="1800" dirty="0">
                <a:latin typeface="Calibri" panose="020F0502020204030204" pitchFamily="34" charset="0"/>
                <a:cs typeface="Calibri" panose="020F0502020204030204" pitchFamily="34" charset="0"/>
              </a:rPr>
              <a:t>: predicted sensitive attributes</a:t>
            </a:r>
          </a:p>
          <a:p>
            <a:pPr marL="285750" indent="-285750">
              <a:buFont typeface="Wingdings" pitchFamily="2" charset="2"/>
              <a:buChar char="Ø"/>
            </a:pPr>
            <a:r>
              <a:rPr lang="en-GB" sz="1800" dirty="0">
                <a:latin typeface="Calibri" panose="020F0502020204030204" pitchFamily="34" charset="0"/>
                <a:cs typeface="Calibri" panose="020F0502020204030204" pitchFamily="34" charset="0"/>
              </a:rPr>
              <a:t>Also trained with </a:t>
            </a:r>
            <a:r>
              <a:rPr lang="en-GB" sz="1800" b="1" dirty="0">
                <a:latin typeface="Calibri" panose="020F0502020204030204" pitchFamily="34" charset="0"/>
                <a:cs typeface="Calibri" panose="020F0502020204030204" pitchFamily="34" charset="0"/>
              </a:rPr>
              <a:t>cross-entropy loss</a:t>
            </a:r>
          </a:p>
          <a:p>
            <a:pPr marL="285750" indent="-285750">
              <a:buFont typeface="Wingdings" pitchFamily="2" charset="2"/>
              <a:buChar char="Ø"/>
            </a:pPr>
            <a:r>
              <a:rPr lang="en-GB" sz="1800" b="1" dirty="0">
                <a:latin typeface="Calibri" panose="020F0502020204030204" pitchFamily="34" charset="0"/>
                <a:cs typeface="Calibri" panose="020F0502020204030204" pitchFamily="34" charset="0"/>
              </a:rPr>
              <a:t>Model details:</a:t>
            </a:r>
          </a:p>
          <a:p>
            <a:pPr marL="742950" lvl="1" indent="-285750">
              <a:buFont typeface="Wingdings" pitchFamily="2" charset="2"/>
              <a:buChar char="Ø"/>
            </a:pPr>
            <a:r>
              <a:rPr lang="en-GB" sz="1800" dirty="0">
                <a:latin typeface="Calibri"/>
                <a:ea typeface="Calibri"/>
                <a:cs typeface="Calibri"/>
              </a:rPr>
              <a:t>Deep neural network classifier         with one dense layer</a:t>
            </a:r>
          </a:p>
          <a:p>
            <a:pPr marL="742950" lvl="1" indent="-285750">
              <a:buFont typeface="Wingdings" pitchFamily="2" charset="2"/>
              <a:buChar char="Ø"/>
            </a:pPr>
            <a:r>
              <a:rPr lang="en-GB" sz="1800" dirty="0">
                <a:latin typeface="Calibri"/>
                <a:ea typeface="Calibri"/>
                <a:cs typeface="Calibri"/>
              </a:rPr>
              <a:t>The adversary model doesn’t need to be as complex as the main model*</a:t>
            </a:r>
          </a:p>
          <a:p>
            <a:pPr lvl="1"/>
            <a:endParaRPr lang="en-GB" sz="1800" b="1" dirty="0">
              <a:latin typeface="Calibri" panose="020F0502020204030204" pitchFamily="34" charset="0"/>
              <a:cs typeface="Calibri" panose="020F0502020204030204" pitchFamily="34" charset="0"/>
            </a:endParaRPr>
          </a:p>
          <a:p>
            <a:pPr marL="285750" indent="-285750">
              <a:buFont typeface="Wingdings" pitchFamily="2" charset="2"/>
              <a:buChar char="Ø"/>
            </a:pPr>
            <a:endParaRPr lang="en-GB" sz="1800" dirty="0">
              <a:latin typeface="Calibri" panose="020F0502020204030204" pitchFamily="34" charset="0"/>
              <a:cs typeface="Calibri" panose="020F0502020204030204" pitchFamily="34" charset="0"/>
            </a:endParaRPr>
          </a:p>
          <a:p>
            <a:endParaRPr lang="en-US" sz="1800" dirty="0">
              <a:latin typeface="Calibri" panose="020F0502020204030204" pitchFamily="34" charset="0"/>
              <a:cs typeface="Calibri" panose="020F0502020204030204" pitchFamily="34" charset="0"/>
            </a:endParaRPr>
          </a:p>
          <a:p>
            <a:endParaRPr lang="en-US" sz="180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B60355F3-C9CF-2B4A-F18A-5B443D532A8E}"/>
              </a:ext>
            </a:extLst>
          </p:cNvPr>
          <p:cNvSpPr/>
          <p:nvPr/>
        </p:nvSpPr>
        <p:spPr>
          <a:xfrm>
            <a:off x="6120239" y="1881472"/>
            <a:ext cx="2095221" cy="774882"/>
          </a:xfrm>
          <a:prstGeom prst="rect">
            <a:avLst/>
          </a:prstGeom>
          <a:solidFill>
            <a:srgbClr val="3292CC"/>
          </a:solidFill>
          <a:ln>
            <a:noFill/>
          </a:ln>
          <a:effectLst>
            <a:outerShdw blurRad="50800" dist="381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10" name="TextBox 24">
            <a:extLst>
              <a:ext uri="{FF2B5EF4-FFF2-40B4-BE49-F238E27FC236}">
                <a16:creationId xmlns:a16="http://schemas.microsoft.com/office/drawing/2014/main" id="{3AEFCB5F-E482-167E-E681-860AE8ED8AD9}"/>
              </a:ext>
            </a:extLst>
          </p:cNvPr>
          <p:cNvSpPr txBox="1"/>
          <p:nvPr/>
        </p:nvSpPr>
        <p:spPr>
          <a:xfrm>
            <a:off x="6257709" y="2097384"/>
            <a:ext cx="1865014" cy="307777"/>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2000" b="1" dirty="0">
                <a:solidFill>
                  <a:schemeClr val="bg1"/>
                </a:solidFill>
                <a:latin typeface="Calibri"/>
              </a:rPr>
              <a:t>Adversary model</a:t>
            </a:r>
            <a:endParaRPr lang="en-US" sz="1200" dirty="0"/>
          </a:p>
        </p:txBody>
      </p:sp>
      <p:sp>
        <p:nvSpPr>
          <p:cNvPr id="11" name="Rectangle 10">
            <a:extLst>
              <a:ext uri="{FF2B5EF4-FFF2-40B4-BE49-F238E27FC236}">
                <a16:creationId xmlns:a16="http://schemas.microsoft.com/office/drawing/2014/main" id="{AE90BDD1-C9AD-6AEA-9837-21596B0687C6}"/>
              </a:ext>
            </a:extLst>
          </p:cNvPr>
          <p:cNvSpPr/>
          <p:nvPr/>
        </p:nvSpPr>
        <p:spPr>
          <a:xfrm>
            <a:off x="1190831" y="2170834"/>
            <a:ext cx="4484070" cy="3695985"/>
          </a:xfrm>
          <a:prstGeom prst="rect">
            <a:avLst/>
          </a:prstGeom>
          <a:solidFill>
            <a:srgbClr val="E7CFDC">
              <a:alpha val="1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12" name="TextBox 27">
            <a:extLst>
              <a:ext uri="{FF2B5EF4-FFF2-40B4-BE49-F238E27FC236}">
                <a16:creationId xmlns:a16="http://schemas.microsoft.com/office/drawing/2014/main" id="{E257EFDB-4B27-98E5-6E6A-8D4914575095}"/>
              </a:ext>
            </a:extLst>
          </p:cNvPr>
          <p:cNvSpPr txBox="1"/>
          <p:nvPr/>
        </p:nvSpPr>
        <p:spPr>
          <a:xfrm>
            <a:off x="1104644" y="2739870"/>
            <a:ext cx="4313046" cy="3265097"/>
          </a:xfrm>
          <a:prstGeom prst="rect">
            <a:avLst/>
          </a:prstGeom>
          <a:noFill/>
        </p:spPr>
        <p:txBody>
          <a:bodyPr rot="0" spcFirstLastPara="0" vert="horz" wrap="square" lIns="144000" tIns="108000" rIns="144000" bIns="1080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85800" lvl="1" indent="-342900">
              <a:buFont typeface="Wingdings" pitchFamily="2" charset="2"/>
              <a:buChar char="Ø"/>
            </a:pPr>
            <a:r>
              <a:rPr lang="en-GB" sz="1800" b="1" dirty="0">
                <a:latin typeface="Calibri"/>
                <a:ea typeface="Calibri"/>
                <a:cs typeface="Calibri"/>
              </a:rPr>
              <a:t>Input: </a:t>
            </a:r>
            <a:r>
              <a:rPr lang="en-GB" sz="1800" dirty="0">
                <a:latin typeface="Calibri"/>
                <a:ea typeface="Calibri"/>
                <a:cs typeface="Calibri"/>
              </a:rPr>
              <a:t>customer features X</a:t>
            </a:r>
          </a:p>
          <a:p>
            <a:pPr marL="685800" lvl="1" indent="-342900">
              <a:buFont typeface="Wingdings" pitchFamily="2" charset="2"/>
              <a:buChar char="Ø"/>
            </a:pPr>
            <a:r>
              <a:rPr lang="en-GB" sz="1800" b="1" dirty="0">
                <a:latin typeface="Calibri"/>
                <a:ea typeface="Calibri"/>
                <a:cs typeface="Calibri"/>
              </a:rPr>
              <a:t>Output: </a:t>
            </a:r>
            <a:r>
              <a:rPr lang="en-GB" sz="1800" dirty="0">
                <a:latin typeface="Calibri"/>
                <a:ea typeface="Calibri"/>
                <a:cs typeface="Calibri"/>
              </a:rPr>
              <a:t>predicted industry adoption labels</a:t>
            </a:r>
          </a:p>
          <a:p>
            <a:pPr marL="685800" lvl="1" indent="-342900">
              <a:buFont typeface="Wingdings" pitchFamily="2" charset="2"/>
              <a:buChar char="Ø"/>
            </a:pPr>
            <a:r>
              <a:rPr lang="en-GB" sz="1800" dirty="0">
                <a:latin typeface="Calibri"/>
                <a:ea typeface="Calibri"/>
                <a:cs typeface="Calibri"/>
              </a:rPr>
              <a:t>Trained with a standard </a:t>
            </a:r>
            <a:r>
              <a:rPr lang="en-GB" sz="1800" b="1" dirty="0">
                <a:latin typeface="Calibri"/>
                <a:ea typeface="Calibri"/>
                <a:cs typeface="Calibri"/>
              </a:rPr>
              <a:t>cross-entropy loss</a:t>
            </a:r>
          </a:p>
          <a:p>
            <a:pPr marL="685800" lvl="1" indent="-342900">
              <a:buFont typeface="Wingdings" pitchFamily="2" charset="2"/>
              <a:buChar char="Ø"/>
            </a:pPr>
            <a:r>
              <a:rPr lang="en-GB" sz="1800" b="1" dirty="0">
                <a:latin typeface="Calibri"/>
                <a:ea typeface="Calibri"/>
                <a:cs typeface="Calibri"/>
              </a:rPr>
              <a:t>Model details:</a:t>
            </a:r>
          </a:p>
          <a:p>
            <a:pPr marL="1028700" lvl="2" indent="-342900">
              <a:buFont typeface="Wingdings" pitchFamily="2" charset="2"/>
              <a:buChar char="Ø"/>
            </a:pPr>
            <a:r>
              <a:rPr lang="en-GB" sz="1800" dirty="0">
                <a:latin typeface="Calibri"/>
                <a:ea typeface="Calibri"/>
                <a:cs typeface="Calibri"/>
              </a:rPr>
              <a:t>Deep neural network with two dense layers</a:t>
            </a:r>
          </a:p>
          <a:p>
            <a:pPr marL="1028700" lvl="2" indent="-342900">
              <a:buFont typeface="Wingdings" pitchFamily="2" charset="2"/>
              <a:buChar char="Ø"/>
            </a:pPr>
            <a:r>
              <a:rPr lang="en-GB" sz="1800" dirty="0" err="1">
                <a:latin typeface="Calibri"/>
                <a:ea typeface="Calibri"/>
                <a:cs typeface="Calibri"/>
              </a:rPr>
              <a:t>ReLU</a:t>
            </a:r>
            <a:r>
              <a:rPr lang="en-GB" sz="1800" dirty="0">
                <a:latin typeface="Calibri"/>
                <a:ea typeface="Calibri"/>
                <a:cs typeface="Calibri"/>
              </a:rPr>
              <a:t> activation functions</a:t>
            </a:r>
          </a:p>
          <a:p>
            <a:pPr marL="1028700" lvl="2" indent="-342900">
              <a:buFont typeface="Wingdings" pitchFamily="2" charset="2"/>
              <a:buChar char="Ø"/>
            </a:pPr>
            <a:r>
              <a:rPr lang="en-GB" sz="1800" dirty="0">
                <a:latin typeface="Calibri"/>
                <a:ea typeface="Calibri"/>
                <a:cs typeface="Calibri"/>
              </a:rPr>
              <a:t>Dropout for regularization</a:t>
            </a:r>
          </a:p>
          <a:p>
            <a:pPr>
              <a:spcAft>
                <a:spcPts val="600"/>
              </a:spcAft>
            </a:pPr>
            <a:endParaRPr lang="en-US" sz="1600" dirty="0">
              <a:solidFill>
                <a:schemeClr val="tx1"/>
              </a:solidFill>
              <a:latin typeface="Calibri"/>
            </a:endParaRPr>
          </a:p>
        </p:txBody>
      </p:sp>
      <p:sp>
        <p:nvSpPr>
          <p:cNvPr id="13" name="Rectangle 12">
            <a:extLst>
              <a:ext uri="{FF2B5EF4-FFF2-40B4-BE49-F238E27FC236}">
                <a16:creationId xmlns:a16="http://schemas.microsoft.com/office/drawing/2014/main" id="{2E9C7190-9690-A6DD-AE38-FCBCEF45DA5D}"/>
              </a:ext>
            </a:extLst>
          </p:cNvPr>
          <p:cNvSpPr/>
          <p:nvPr/>
        </p:nvSpPr>
        <p:spPr>
          <a:xfrm>
            <a:off x="1016454" y="1873494"/>
            <a:ext cx="2095221" cy="774882"/>
          </a:xfrm>
          <a:prstGeom prst="rect">
            <a:avLst/>
          </a:prstGeom>
          <a:solidFill>
            <a:srgbClr val="E05CA8"/>
          </a:solidFill>
          <a:ln>
            <a:noFill/>
          </a:ln>
          <a:effectLst>
            <a:outerShdw blurRad="50800" dist="381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14" name="TextBox 24">
            <a:extLst>
              <a:ext uri="{FF2B5EF4-FFF2-40B4-BE49-F238E27FC236}">
                <a16:creationId xmlns:a16="http://schemas.microsoft.com/office/drawing/2014/main" id="{502B0FF3-66B2-9F55-EDED-2ACD5B20AE24}"/>
              </a:ext>
            </a:extLst>
          </p:cNvPr>
          <p:cNvSpPr txBox="1"/>
          <p:nvPr/>
        </p:nvSpPr>
        <p:spPr>
          <a:xfrm>
            <a:off x="1153924" y="2089406"/>
            <a:ext cx="1865014" cy="307777"/>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2000" b="1" dirty="0">
                <a:solidFill>
                  <a:schemeClr val="bg1"/>
                </a:solidFill>
                <a:latin typeface="Calibri"/>
              </a:rPr>
              <a:t>Main model</a:t>
            </a:r>
            <a:endParaRPr lang="en-US" sz="1200" dirty="0"/>
          </a:p>
        </p:txBody>
      </p:sp>
      <p:sp>
        <p:nvSpPr>
          <p:cNvPr id="15" name="TextBox 14">
            <a:extLst>
              <a:ext uri="{FF2B5EF4-FFF2-40B4-BE49-F238E27FC236}">
                <a16:creationId xmlns:a16="http://schemas.microsoft.com/office/drawing/2014/main" id="{C8B0F3A8-904F-1774-5AA8-1D9123412B23}"/>
              </a:ext>
            </a:extLst>
          </p:cNvPr>
          <p:cNvSpPr txBox="1"/>
          <p:nvPr/>
        </p:nvSpPr>
        <p:spPr>
          <a:xfrm>
            <a:off x="1199147" y="6031210"/>
            <a:ext cx="9278978" cy="461665"/>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 Zhang, B. H., Lemoine, B., &amp; Mitchell, M. (2018, December). Mitigating unwanted biases with adversarial learning. In </a:t>
            </a:r>
            <a:r>
              <a:rPr lang="en-GB" sz="1200" i="1" dirty="0">
                <a:latin typeface="Calibri" panose="020F0502020204030204" pitchFamily="34" charset="0"/>
                <a:cs typeface="Calibri" panose="020F0502020204030204" pitchFamily="34" charset="0"/>
              </a:rPr>
              <a:t>Proceedings of the 2018 AAAI/ACM Conference on AI, Ethics, and Society</a:t>
            </a:r>
            <a:r>
              <a:rPr lang="en-GB" sz="1200" dirty="0">
                <a:latin typeface="Calibri" panose="020F0502020204030204" pitchFamily="34" charset="0"/>
                <a:cs typeface="Calibri" panose="020F0502020204030204" pitchFamily="34" charset="0"/>
              </a:rPr>
              <a:t> (pp. 335-340).</a:t>
            </a:r>
            <a:endParaRPr lang="en-US" sz="1200" dirty="0">
              <a:latin typeface="Calibri" panose="020F0502020204030204" pitchFamily="34" charset="0"/>
              <a:cs typeface="Calibri" panose="020F0502020204030204" pitchFamily="34" charset="0"/>
            </a:endParaRPr>
          </a:p>
        </p:txBody>
      </p:sp>
      <p:sp>
        <p:nvSpPr>
          <p:cNvPr id="20" name="Title 1">
            <a:extLst>
              <a:ext uri="{FF2B5EF4-FFF2-40B4-BE49-F238E27FC236}">
                <a16:creationId xmlns:a16="http://schemas.microsoft.com/office/drawing/2014/main" id="{9F4F15B9-BEC1-1BAC-3244-ADE09BF198E2}"/>
              </a:ext>
            </a:extLst>
          </p:cNvPr>
          <p:cNvSpPr txBox="1">
            <a:spLocks/>
          </p:cNvSpPr>
          <p:nvPr/>
        </p:nvSpPr>
        <p:spPr>
          <a:xfrm>
            <a:off x="617716" y="615408"/>
            <a:ext cx="113538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pPr>
            <a:r>
              <a:rPr lang="en-GB" sz="4000" dirty="0">
                <a:latin typeface="Calibri"/>
                <a:ea typeface="Calibri"/>
                <a:cs typeface="Calibri"/>
              </a:rPr>
              <a:t>Adversarial debiasing – technical implementation</a:t>
            </a:r>
            <a:endParaRPr lang="en-US" sz="4000" dirty="0">
              <a:latin typeface="Calibri"/>
            </a:endParaRPr>
          </a:p>
        </p:txBody>
      </p:sp>
    </p:spTree>
    <p:extLst>
      <p:ext uri="{BB962C8B-B14F-4D97-AF65-F5344CB8AC3E}">
        <p14:creationId xmlns:p14="http://schemas.microsoft.com/office/powerpoint/2010/main" val="24687432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2858038-B957-8C61-4942-92C9E9BB1D23}"/>
              </a:ext>
            </a:extLst>
          </p:cNvPr>
          <p:cNvGrpSpPr/>
          <p:nvPr/>
        </p:nvGrpSpPr>
        <p:grpSpPr>
          <a:xfrm>
            <a:off x="592411" y="1852864"/>
            <a:ext cx="10143945" cy="4276801"/>
            <a:chOff x="689370" y="1381367"/>
            <a:chExt cx="9800233" cy="4665632"/>
          </a:xfrm>
        </p:grpSpPr>
        <p:pic>
          <p:nvPicPr>
            <p:cNvPr id="7" name="Google Shape;461;p54">
              <a:extLst>
                <a:ext uri="{FF2B5EF4-FFF2-40B4-BE49-F238E27FC236}">
                  <a16:creationId xmlns:a16="http://schemas.microsoft.com/office/drawing/2014/main" id="{F8CDD0C4-42DD-5A93-2A99-A7AF066AE31A}"/>
                </a:ext>
              </a:extLst>
            </p:cNvPr>
            <p:cNvPicPr preferRelativeResize="0"/>
            <p:nvPr/>
          </p:nvPicPr>
          <p:blipFill>
            <a:blip r:embed="rId3">
              <a:alphaModFix/>
            </a:blip>
            <a:stretch>
              <a:fillRect/>
            </a:stretch>
          </p:blipFill>
          <p:spPr>
            <a:xfrm>
              <a:off x="689370" y="1381367"/>
              <a:ext cx="9800233" cy="4665632"/>
            </a:xfrm>
            <a:prstGeom prst="rect">
              <a:avLst/>
            </a:prstGeom>
            <a:noFill/>
            <a:ln>
              <a:noFill/>
            </a:ln>
          </p:spPr>
        </p:pic>
        <p:sp>
          <p:nvSpPr>
            <p:cNvPr id="9" name="Google Shape;463;p54">
              <a:extLst>
                <a:ext uri="{FF2B5EF4-FFF2-40B4-BE49-F238E27FC236}">
                  <a16:creationId xmlns:a16="http://schemas.microsoft.com/office/drawing/2014/main" id="{60A913C1-8AA3-11AF-97C5-8DC0F20C9B64}"/>
                </a:ext>
              </a:extLst>
            </p:cNvPr>
            <p:cNvSpPr txBox="1"/>
            <p:nvPr/>
          </p:nvSpPr>
          <p:spPr>
            <a:xfrm>
              <a:off x="8119760" y="1542978"/>
              <a:ext cx="2139358" cy="82765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1800" b="1" dirty="0">
                  <a:latin typeface="Calibri"/>
                  <a:ea typeface="Calibri"/>
                  <a:cs typeface="Calibri"/>
                </a:rPr>
                <a:t>Adversarial </a:t>
              </a:r>
            </a:p>
            <a:p>
              <a:r>
                <a:rPr lang="en-GB" sz="1800" b="1" dirty="0">
                  <a:latin typeface="Calibri"/>
                  <a:ea typeface="Calibri"/>
                  <a:cs typeface="Calibri"/>
                </a:rPr>
                <a:t>model loss </a:t>
              </a:r>
            </a:p>
          </p:txBody>
        </p:sp>
      </p:grpSp>
      <p:sp>
        <p:nvSpPr>
          <p:cNvPr id="13" name="TextBox 12">
            <a:extLst>
              <a:ext uri="{FF2B5EF4-FFF2-40B4-BE49-F238E27FC236}">
                <a16:creationId xmlns:a16="http://schemas.microsoft.com/office/drawing/2014/main" id="{0879E0FF-7F59-B3E9-78A9-408CAD250196}"/>
              </a:ext>
            </a:extLst>
          </p:cNvPr>
          <p:cNvSpPr txBox="1"/>
          <p:nvPr/>
        </p:nvSpPr>
        <p:spPr>
          <a:xfrm>
            <a:off x="2830231" y="957439"/>
            <a:ext cx="6919411" cy="646331"/>
          </a:xfrm>
          <a:prstGeom prst="rect">
            <a:avLst/>
          </a:prstGeom>
          <a:solidFill>
            <a:srgbClr val="EDF7FC"/>
          </a:solidFill>
          <a:ln>
            <a:solidFill>
              <a:schemeClr val="tx1"/>
            </a:solidFill>
          </a:ln>
        </p:spPr>
        <p:txBody>
          <a:bodyPr wrap="square" rtlCol="0">
            <a:spAutoFit/>
          </a:bodyPr>
          <a:lstStyle/>
          <a:p>
            <a:pPr lvl="1"/>
            <a:r>
              <a:rPr lang="en-GB" i="1" dirty="0">
                <a:solidFill>
                  <a:srgbClr val="000000"/>
                </a:solidFill>
                <a:latin typeface="Calibri"/>
                <a:ea typeface="Calibri"/>
                <a:cs typeface="Calibri"/>
              </a:rPr>
              <a:t>Combined loss = Main model loss + </a:t>
            </a:r>
            <a:r>
              <a:rPr lang="en-GB" b="1" i="1" dirty="0">
                <a:solidFill>
                  <a:srgbClr val="000000"/>
                </a:solidFill>
                <a:latin typeface="Calibri"/>
                <a:ea typeface="Calibri"/>
                <a:cs typeface="Calibri"/>
              </a:rPr>
              <a:t>(-1) </a:t>
            </a:r>
            <a:r>
              <a:rPr lang="en-GB" i="1" dirty="0">
                <a:solidFill>
                  <a:srgbClr val="000000"/>
                </a:solidFill>
                <a:latin typeface="Calibri"/>
                <a:ea typeface="Calibri"/>
                <a:cs typeface="Calibri"/>
              </a:rPr>
              <a:t>x </a:t>
            </a:r>
            <a:r>
              <a:rPr lang="en-GB" b="1" i="1" dirty="0" err="1">
                <a:solidFill>
                  <a:srgbClr val="000000"/>
                </a:solidFill>
                <a:latin typeface="Calibri"/>
                <a:ea typeface="Calibri"/>
                <a:cs typeface="Calibri"/>
              </a:rPr>
              <a:t>λ</a:t>
            </a:r>
            <a:r>
              <a:rPr lang="en-GB" i="1" dirty="0">
                <a:solidFill>
                  <a:srgbClr val="000000"/>
                </a:solidFill>
                <a:latin typeface="Calibri"/>
                <a:ea typeface="Calibri"/>
                <a:cs typeface="Calibri"/>
              </a:rPr>
              <a:t> × Adversarial model loss</a:t>
            </a:r>
            <a:endParaRPr lang="en-US" i="1" dirty="0">
              <a:solidFill>
                <a:srgbClr val="000000"/>
              </a:solidFill>
              <a:latin typeface="Calibri"/>
              <a:ea typeface="Calibri"/>
              <a:cs typeface="Calibri"/>
            </a:endParaRPr>
          </a:p>
          <a:p>
            <a:pPr lvl="1"/>
            <a:r>
              <a:rPr lang="en-GB" i="1" dirty="0" err="1">
                <a:solidFill>
                  <a:srgbClr val="000000"/>
                </a:solidFill>
                <a:latin typeface="Calibri"/>
                <a:ea typeface="Calibri"/>
                <a:cs typeface="Calibri"/>
              </a:rPr>
              <a:t>λ</a:t>
            </a:r>
            <a:r>
              <a:rPr lang="en-GB" i="1" dirty="0">
                <a:solidFill>
                  <a:srgbClr val="000000"/>
                </a:solidFill>
                <a:latin typeface="Calibri"/>
                <a:ea typeface="Calibri"/>
                <a:cs typeface="Calibri"/>
              </a:rPr>
              <a:t> balances predictive performance and fairness strength.</a:t>
            </a:r>
          </a:p>
        </p:txBody>
      </p:sp>
      <p:sp>
        <p:nvSpPr>
          <p:cNvPr id="14" name="Google Shape;463;p54">
            <a:extLst>
              <a:ext uri="{FF2B5EF4-FFF2-40B4-BE49-F238E27FC236}">
                <a16:creationId xmlns:a16="http://schemas.microsoft.com/office/drawing/2014/main" id="{63DDF1B6-4456-E8BD-6010-5803097DFEA1}"/>
              </a:ext>
            </a:extLst>
          </p:cNvPr>
          <p:cNvSpPr txBox="1"/>
          <p:nvPr/>
        </p:nvSpPr>
        <p:spPr>
          <a:xfrm>
            <a:off x="2998149" y="2001006"/>
            <a:ext cx="2521480" cy="62633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800" b="1" dirty="0">
                <a:solidFill>
                  <a:schemeClr val="dk1"/>
                </a:solidFill>
                <a:latin typeface="Calibri"/>
              </a:rPr>
              <a:t>Main </a:t>
            </a:r>
          </a:p>
          <a:p>
            <a:pPr marL="0" lvl="0" indent="0" algn="l" rtl="0">
              <a:spcBef>
                <a:spcPts val="0"/>
              </a:spcBef>
              <a:spcAft>
                <a:spcPts val="0"/>
              </a:spcAft>
              <a:buNone/>
            </a:pPr>
            <a:r>
              <a:rPr lang="en" sz="1800" b="1" dirty="0">
                <a:solidFill>
                  <a:schemeClr val="dk1"/>
                </a:solidFill>
                <a:latin typeface="Calibri"/>
              </a:rPr>
              <a:t>model loss</a:t>
            </a:r>
            <a:endParaRPr sz="1800" b="1" dirty="0">
              <a:solidFill>
                <a:schemeClr val="dk1"/>
              </a:solidFill>
              <a:latin typeface="Calibri"/>
            </a:endParaRPr>
          </a:p>
        </p:txBody>
      </p:sp>
    </p:spTree>
    <p:extLst>
      <p:ext uri="{BB962C8B-B14F-4D97-AF65-F5344CB8AC3E}">
        <p14:creationId xmlns:p14="http://schemas.microsoft.com/office/powerpoint/2010/main" val="3810122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grpSp>
        <p:nvGrpSpPr>
          <p:cNvPr id="43" name="Group 42">
            <a:extLst>
              <a:ext uri="{FF2B5EF4-FFF2-40B4-BE49-F238E27FC236}">
                <a16:creationId xmlns:a16="http://schemas.microsoft.com/office/drawing/2014/main" id="{C8879ECF-1325-2F5F-2842-EB675B16481B}"/>
              </a:ext>
            </a:extLst>
          </p:cNvPr>
          <p:cNvGrpSpPr/>
          <p:nvPr/>
        </p:nvGrpSpPr>
        <p:grpSpPr>
          <a:xfrm>
            <a:off x="-11249173" y="9264072"/>
            <a:ext cx="9897669" cy="2238133"/>
            <a:chOff x="1398840" y="1543184"/>
            <a:chExt cx="9897669" cy="2238133"/>
          </a:xfrm>
        </p:grpSpPr>
        <p:grpSp>
          <p:nvGrpSpPr>
            <p:cNvPr id="23" name="Group 22">
              <a:extLst>
                <a:ext uri="{FF2B5EF4-FFF2-40B4-BE49-F238E27FC236}">
                  <a16:creationId xmlns:a16="http://schemas.microsoft.com/office/drawing/2014/main" id="{B9B9FEF8-4C03-00B6-31D4-80A5BBBD05E4}"/>
                </a:ext>
              </a:extLst>
            </p:cNvPr>
            <p:cNvGrpSpPr/>
            <p:nvPr/>
          </p:nvGrpSpPr>
          <p:grpSpPr>
            <a:xfrm>
              <a:off x="1398840" y="1543184"/>
              <a:ext cx="9636279" cy="2238133"/>
              <a:chOff x="2763217" y="1472151"/>
              <a:chExt cx="7410051" cy="2287922"/>
            </a:xfrm>
          </p:grpSpPr>
          <p:sp>
            <p:nvSpPr>
              <p:cNvPr id="37" name="Rectangle 36">
                <a:extLst>
                  <a:ext uri="{FF2B5EF4-FFF2-40B4-BE49-F238E27FC236}">
                    <a16:creationId xmlns:a16="http://schemas.microsoft.com/office/drawing/2014/main" id="{A05C9523-D8CA-D3F4-839A-2948405FEB6C}"/>
                  </a:ext>
                </a:extLst>
              </p:cNvPr>
              <p:cNvSpPr/>
              <p:nvPr/>
            </p:nvSpPr>
            <p:spPr>
              <a:xfrm>
                <a:off x="2766330" y="1472151"/>
                <a:ext cx="2272556" cy="228792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38" name="Rectangle 37">
                <a:extLst>
                  <a:ext uri="{FF2B5EF4-FFF2-40B4-BE49-F238E27FC236}">
                    <a16:creationId xmlns:a16="http://schemas.microsoft.com/office/drawing/2014/main" id="{514BEA5A-9768-8B8B-39B2-6114BB0FB8F4}"/>
                  </a:ext>
                </a:extLst>
              </p:cNvPr>
              <p:cNvSpPr/>
              <p:nvPr/>
            </p:nvSpPr>
            <p:spPr>
              <a:xfrm>
                <a:off x="5142161" y="1472152"/>
                <a:ext cx="2524857" cy="228792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39" name="Rectangle 38">
                <a:extLst>
                  <a:ext uri="{FF2B5EF4-FFF2-40B4-BE49-F238E27FC236}">
                    <a16:creationId xmlns:a16="http://schemas.microsoft.com/office/drawing/2014/main" id="{9C6F07BF-937F-CCD6-C39D-E28325043094}"/>
                  </a:ext>
                </a:extLst>
              </p:cNvPr>
              <p:cNvSpPr/>
              <p:nvPr/>
            </p:nvSpPr>
            <p:spPr>
              <a:xfrm>
                <a:off x="7770293" y="1472151"/>
                <a:ext cx="2402975" cy="226011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40" name="Rectangle 39">
                <a:extLst>
                  <a:ext uri="{FF2B5EF4-FFF2-40B4-BE49-F238E27FC236}">
                    <a16:creationId xmlns:a16="http://schemas.microsoft.com/office/drawing/2014/main" id="{C8E64D12-98E0-BFEF-960F-183EED712126}"/>
                  </a:ext>
                </a:extLst>
              </p:cNvPr>
              <p:cNvSpPr/>
              <p:nvPr/>
            </p:nvSpPr>
            <p:spPr>
              <a:xfrm>
                <a:off x="2774924" y="2168235"/>
                <a:ext cx="7388412" cy="727934"/>
              </a:xfrm>
              <a:prstGeom prst="rect">
                <a:avLst/>
              </a:prstGeom>
              <a:solidFill>
                <a:srgbClr val="3392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42" name="Rectangle 41">
                <a:extLst>
                  <a:ext uri="{FF2B5EF4-FFF2-40B4-BE49-F238E27FC236}">
                    <a16:creationId xmlns:a16="http://schemas.microsoft.com/office/drawing/2014/main" id="{F81011A2-E8D1-8809-380C-B4AD12449383}"/>
                  </a:ext>
                </a:extLst>
              </p:cNvPr>
              <p:cNvSpPr/>
              <p:nvPr/>
            </p:nvSpPr>
            <p:spPr>
              <a:xfrm>
                <a:off x="2763217" y="3032138"/>
                <a:ext cx="7400119" cy="727934"/>
              </a:xfrm>
              <a:prstGeom prst="rect">
                <a:avLst/>
              </a:prstGeom>
              <a:solidFill>
                <a:srgbClr val="93C4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grpSp>
        <p:grpSp>
          <p:nvGrpSpPr>
            <p:cNvPr id="24" name="Group 23">
              <a:extLst>
                <a:ext uri="{FF2B5EF4-FFF2-40B4-BE49-F238E27FC236}">
                  <a16:creationId xmlns:a16="http://schemas.microsoft.com/office/drawing/2014/main" id="{C8C18DA1-2C55-C4E4-A477-97E118EA5B25}"/>
                </a:ext>
              </a:extLst>
            </p:cNvPr>
            <p:cNvGrpSpPr/>
            <p:nvPr/>
          </p:nvGrpSpPr>
          <p:grpSpPr>
            <a:xfrm>
              <a:off x="2218142" y="1617650"/>
              <a:ext cx="9078367" cy="2109923"/>
              <a:chOff x="1207875" y="1095667"/>
              <a:chExt cx="7614865" cy="2174031"/>
            </a:xfrm>
          </p:grpSpPr>
          <p:sp>
            <p:nvSpPr>
              <p:cNvPr id="25" name="TextBox 40">
                <a:extLst>
                  <a:ext uri="{FF2B5EF4-FFF2-40B4-BE49-F238E27FC236}">
                    <a16:creationId xmlns:a16="http://schemas.microsoft.com/office/drawing/2014/main" id="{54C5FD83-1554-405C-91C0-6B1349331D00}"/>
                  </a:ext>
                </a:extLst>
              </p:cNvPr>
              <p:cNvSpPr txBox="1"/>
              <p:nvPr/>
            </p:nvSpPr>
            <p:spPr>
              <a:xfrm>
                <a:off x="1277714" y="1108760"/>
                <a:ext cx="2267592" cy="412267"/>
              </a:xfrm>
              <a:prstGeom prst="rect">
                <a:avLst/>
              </a:prstGeom>
              <a:noFill/>
              <a:ln w="12700">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Calibri"/>
                  </a:rPr>
                  <a:t>Method</a:t>
                </a:r>
              </a:p>
            </p:txBody>
          </p:sp>
          <p:sp>
            <p:nvSpPr>
              <p:cNvPr id="26" name="TextBox 14">
                <a:extLst>
                  <a:ext uri="{FF2B5EF4-FFF2-40B4-BE49-F238E27FC236}">
                    <a16:creationId xmlns:a16="http://schemas.microsoft.com/office/drawing/2014/main" id="{35403E35-4074-90FD-0688-6B9F24FC3E7C}"/>
                  </a:ext>
                </a:extLst>
              </p:cNvPr>
              <p:cNvSpPr txBox="1"/>
              <p:nvPr/>
            </p:nvSpPr>
            <p:spPr>
              <a:xfrm>
                <a:off x="3587430" y="1095667"/>
                <a:ext cx="2521769" cy="412267"/>
              </a:xfrm>
              <a:prstGeom prst="rect">
                <a:avLst/>
              </a:prstGeom>
              <a:noFill/>
              <a:ln w="12700">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Calibri"/>
                  </a:rPr>
                  <a:t>Input to adversary</a:t>
                </a:r>
              </a:p>
            </p:txBody>
          </p:sp>
          <p:sp>
            <p:nvSpPr>
              <p:cNvPr id="27" name="TextBox 15">
                <a:extLst>
                  <a:ext uri="{FF2B5EF4-FFF2-40B4-BE49-F238E27FC236}">
                    <a16:creationId xmlns:a16="http://schemas.microsoft.com/office/drawing/2014/main" id="{289FF4BE-BFB7-47B3-0847-0C8037BC642C}"/>
                  </a:ext>
                </a:extLst>
              </p:cNvPr>
              <p:cNvSpPr txBox="1"/>
              <p:nvPr/>
            </p:nvSpPr>
            <p:spPr>
              <a:xfrm>
                <a:off x="6370148" y="1095667"/>
                <a:ext cx="2393043" cy="412267"/>
              </a:xfrm>
              <a:prstGeom prst="rect">
                <a:avLst/>
              </a:prstGeom>
              <a:noFill/>
              <a:ln w="12700">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Calibri"/>
                  </a:rPr>
                  <a:t>Training objective</a:t>
                </a:r>
                <a:endParaRPr lang="en-US" dirty="0">
                  <a:solidFill>
                    <a:schemeClr val="tx1"/>
                  </a:solidFill>
                </a:endParaRPr>
              </a:p>
            </p:txBody>
          </p:sp>
          <p:sp>
            <p:nvSpPr>
              <p:cNvPr id="28" name="TextBox 26">
                <a:extLst>
                  <a:ext uri="{FF2B5EF4-FFF2-40B4-BE49-F238E27FC236}">
                    <a16:creationId xmlns:a16="http://schemas.microsoft.com/office/drawing/2014/main" id="{69587321-B4F2-EAEC-01C4-98C3998FF918}"/>
                  </a:ext>
                </a:extLst>
              </p:cNvPr>
              <p:cNvSpPr txBox="1"/>
              <p:nvPr/>
            </p:nvSpPr>
            <p:spPr>
              <a:xfrm>
                <a:off x="1207876" y="1765995"/>
                <a:ext cx="2393043" cy="602543"/>
              </a:xfrm>
              <a:prstGeom prst="rect">
                <a:avLst/>
              </a:prstGeom>
              <a:noFill/>
              <a:ln w="12700">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dirty="0">
                    <a:solidFill>
                      <a:schemeClr val="bg1"/>
                    </a:solidFill>
                    <a:latin typeface="Calibri"/>
                  </a:rPr>
                  <a:t>Equality of </a:t>
                </a:r>
              </a:p>
              <a:p>
                <a:r>
                  <a:rPr lang="en-US" sz="1600" b="1" dirty="0">
                    <a:solidFill>
                      <a:schemeClr val="bg1"/>
                    </a:solidFill>
                    <a:latin typeface="Calibri"/>
                  </a:rPr>
                  <a:t>Opportunity (EO)</a:t>
                </a:r>
                <a:endParaRPr lang="en-US" sz="1600" dirty="0">
                  <a:solidFill>
                    <a:schemeClr val="bg1"/>
                  </a:solidFill>
                  <a:latin typeface="Calibri"/>
                </a:endParaRPr>
              </a:p>
            </p:txBody>
          </p:sp>
          <p:sp>
            <p:nvSpPr>
              <p:cNvPr id="29" name="TextBox 29">
                <a:extLst>
                  <a:ext uri="{FF2B5EF4-FFF2-40B4-BE49-F238E27FC236}">
                    <a16:creationId xmlns:a16="http://schemas.microsoft.com/office/drawing/2014/main" id="{29CDF208-5CF6-EE5D-1D7A-31E07CCD055E}"/>
                  </a:ext>
                </a:extLst>
              </p:cNvPr>
              <p:cNvSpPr txBox="1"/>
              <p:nvPr/>
            </p:nvSpPr>
            <p:spPr>
              <a:xfrm>
                <a:off x="3415380" y="1859397"/>
                <a:ext cx="2521769" cy="348841"/>
              </a:xfrm>
              <a:prstGeom prst="rect">
                <a:avLst/>
              </a:prstGeom>
              <a:noFill/>
              <a:ln w="12700">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600" b="1" dirty="0">
                    <a:solidFill>
                      <a:schemeClr val="bg1"/>
                    </a:solidFill>
                    <a:latin typeface="Calibri"/>
                    <a:ea typeface="Calibri"/>
                    <a:cs typeface="Calibri"/>
                  </a:rPr>
                  <a:t>ŷ + true labels (Y) (Y=1 only)</a:t>
                </a:r>
                <a:endParaRPr lang="en-US" b="1" dirty="0"/>
              </a:p>
            </p:txBody>
          </p:sp>
          <p:sp>
            <p:nvSpPr>
              <p:cNvPr id="30" name="TextBox 30">
                <a:extLst>
                  <a:ext uri="{FF2B5EF4-FFF2-40B4-BE49-F238E27FC236}">
                    <a16:creationId xmlns:a16="http://schemas.microsoft.com/office/drawing/2014/main" id="{46A85148-D5D8-A430-5833-CF6B33537BAD}"/>
                  </a:ext>
                </a:extLst>
              </p:cNvPr>
              <p:cNvSpPr txBox="1"/>
              <p:nvPr/>
            </p:nvSpPr>
            <p:spPr>
              <a:xfrm>
                <a:off x="5649707" y="1776445"/>
                <a:ext cx="3173033" cy="856246"/>
              </a:xfrm>
              <a:prstGeom prst="rect">
                <a:avLst/>
              </a:prstGeom>
              <a:noFill/>
              <a:ln w="12700">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1600" b="1" dirty="0">
                    <a:solidFill>
                      <a:schemeClr val="bg1"/>
                    </a:solidFill>
                    <a:latin typeface="Calibri" panose="020F0502020204030204" pitchFamily="34" charset="0"/>
                    <a:ea typeface="Calibri"/>
                    <a:cs typeface="Calibri" panose="020F0502020204030204" pitchFamily="34" charset="0"/>
                  </a:rPr>
                  <a:t>Equal TPR across groups with </a:t>
                </a:r>
                <a:endParaRPr lang="en-US" sz="1600" dirty="0">
                  <a:solidFill>
                    <a:schemeClr val="bg1"/>
                  </a:solidFill>
                  <a:latin typeface="Calibri" panose="020F0502020204030204" pitchFamily="34" charset="0"/>
                  <a:ea typeface="Calibri"/>
                  <a:cs typeface="Calibri" panose="020F0502020204030204" pitchFamily="34" charset="0"/>
                </a:endParaRPr>
              </a:p>
              <a:p>
                <a:pPr algn="ctr"/>
                <a:r>
                  <a:rPr lang="en-GB" sz="1600" b="1" dirty="0">
                    <a:solidFill>
                      <a:schemeClr val="bg1"/>
                    </a:solidFill>
                    <a:latin typeface="Calibri" panose="020F0502020204030204" pitchFamily="34" charset="0"/>
                    <a:ea typeface="Calibri"/>
                    <a:cs typeface="Calibri" panose="020F0502020204030204" pitchFamily="34" charset="0"/>
                  </a:rPr>
                  <a:t>positive labels</a:t>
                </a:r>
                <a:endParaRPr lang="en-US" sz="1600" dirty="0">
                  <a:solidFill>
                    <a:schemeClr val="bg1"/>
                  </a:solidFill>
                  <a:latin typeface="Calibri" panose="020F0502020204030204" pitchFamily="34" charset="0"/>
                  <a:cs typeface="Calibri" panose="020F0502020204030204" pitchFamily="34" charset="0"/>
                </a:endParaRPr>
              </a:p>
              <a:p>
                <a:endParaRPr lang="en-GB" sz="1600" b="1" dirty="0">
                  <a:solidFill>
                    <a:schemeClr val="bg1"/>
                  </a:solidFill>
                  <a:latin typeface="Calibri" panose="020F0502020204030204" pitchFamily="34" charset="0"/>
                  <a:ea typeface="Calibri"/>
                  <a:cs typeface="Calibri" panose="020F0502020204030204" pitchFamily="34" charset="0"/>
                </a:endParaRPr>
              </a:p>
            </p:txBody>
          </p:sp>
          <p:sp>
            <p:nvSpPr>
              <p:cNvPr id="34" name="TextBox 35">
                <a:extLst>
                  <a:ext uri="{FF2B5EF4-FFF2-40B4-BE49-F238E27FC236}">
                    <a16:creationId xmlns:a16="http://schemas.microsoft.com/office/drawing/2014/main" id="{3AFC1119-22BA-B86F-9761-33BE868967E5}"/>
                  </a:ext>
                </a:extLst>
              </p:cNvPr>
              <p:cNvSpPr txBox="1"/>
              <p:nvPr/>
            </p:nvSpPr>
            <p:spPr>
              <a:xfrm>
                <a:off x="1207875" y="2655858"/>
                <a:ext cx="2393043" cy="602543"/>
              </a:xfrm>
              <a:prstGeom prst="rect">
                <a:avLst/>
              </a:prstGeom>
              <a:noFill/>
              <a:ln w="12700">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dirty="0">
                    <a:solidFill>
                      <a:schemeClr val="tx1"/>
                    </a:solidFill>
                    <a:latin typeface="Calibri"/>
                  </a:rPr>
                  <a:t>Demographic </a:t>
                </a:r>
                <a:endParaRPr lang="en-US" sz="1600" dirty="0">
                  <a:solidFill>
                    <a:schemeClr val="tx1"/>
                  </a:solidFill>
                  <a:latin typeface="Calibri"/>
                </a:endParaRPr>
              </a:p>
              <a:p>
                <a:r>
                  <a:rPr lang="en-US" sz="1600" b="1" dirty="0">
                    <a:solidFill>
                      <a:schemeClr val="tx1"/>
                    </a:solidFill>
                    <a:latin typeface="Calibri"/>
                  </a:rPr>
                  <a:t>Parity (DP)</a:t>
                </a:r>
                <a:endParaRPr lang="en-US" sz="1600" dirty="0">
                  <a:solidFill>
                    <a:schemeClr val="tx1"/>
                  </a:solidFill>
                  <a:latin typeface="Calibri"/>
                </a:endParaRPr>
              </a:p>
            </p:txBody>
          </p:sp>
          <p:sp>
            <p:nvSpPr>
              <p:cNvPr id="35" name="TextBox 42">
                <a:extLst>
                  <a:ext uri="{FF2B5EF4-FFF2-40B4-BE49-F238E27FC236}">
                    <a16:creationId xmlns:a16="http://schemas.microsoft.com/office/drawing/2014/main" id="{18DA7CD5-F5A1-846D-126D-EA30FEAA32FB}"/>
                  </a:ext>
                </a:extLst>
              </p:cNvPr>
              <p:cNvSpPr txBox="1"/>
              <p:nvPr/>
            </p:nvSpPr>
            <p:spPr>
              <a:xfrm>
                <a:off x="3634996" y="2753529"/>
                <a:ext cx="2521769" cy="348841"/>
              </a:xfrm>
              <a:prstGeom prst="rect">
                <a:avLst/>
              </a:prstGeom>
              <a:noFill/>
              <a:ln w="12700">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600" b="1" dirty="0">
                    <a:solidFill>
                      <a:schemeClr val="tx1"/>
                    </a:solidFill>
                    <a:latin typeface="Calibri"/>
                    <a:ea typeface="Calibri"/>
                    <a:cs typeface="Calibri"/>
                  </a:rPr>
                  <a:t>Predicted labels (ŷ)</a:t>
                </a:r>
                <a:endParaRPr lang="en-US" b="1" dirty="0"/>
              </a:p>
            </p:txBody>
          </p:sp>
          <p:sp>
            <p:nvSpPr>
              <p:cNvPr id="36" name="TextBox 44">
                <a:extLst>
                  <a:ext uri="{FF2B5EF4-FFF2-40B4-BE49-F238E27FC236}">
                    <a16:creationId xmlns:a16="http://schemas.microsoft.com/office/drawing/2014/main" id="{01326DA1-B84A-0A7A-D847-B847711B0A0A}"/>
                  </a:ext>
                </a:extLst>
              </p:cNvPr>
              <p:cNvSpPr txBox="1"/>
              <p:nvPr/>
            </p:nvSpPr>
            <p:spPr>
              <a:xfrm>
                <a:off x="6072062" y="2667155"/>
                <a:ext cx="2393043" cy="602543"/>
              </a:xfrm>
              <a:prstGeom prst="rect">
                <a:avLst/>
              </a:prstGeom>
              <a:noFill/>
              <a:ln w="12700">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1600" b="1" dirty="0">
                    <a:solidFill>
                      <a:schemeClr val="tx1"/>
                    </a:solidFill>
                    <a:latin typeface="Calibri"/>
                    <a:ea typeface="Calibri"/>
                    <a:cs typeface="Calibri"/>
                  </a:rPr>
                  <a:t>Remove dependence between outputs &amp; sensitive attributes</a:t>
                </a:r>
                <a:endParaRPr lang="en-US" b="1" dirty="0">
                  <a:solidFill>
                    <a:schemeClr val="tx1"/>
                  </a:solidFill>
                </a:endParaRPr>
              </a:p>
            </p:txBody>
          </p:sp>
        </p:grpSp>
      </p:grpSp>
      <p:grpSp>
        <p:nvGrpSpPr>
          <p:cNvPr id="50" name="Group 49">
            <a:extLst>
              <a:ext uri="{FF2B5EF4-FFF2-40B4-BE49-F238E27FC236}">
                <a16:creationId xmlns:a16="http://schemas.microsoft.com/office/drawing/2014/main" id="{7EA7FFFD-B1D7-B825-2A98-B3043556F5E4}"/>
              </a:ext>
            </a:extLst>
          </p:cNvPr>
          <p:cNvGrpSpPr/>
          <p:nvPr/>
        </p:nvGrpSpPr>
        <p:grpSpPr>
          <a:xfrm>
            <a:off x="1499586" y="1531098"/>
            <a:ext cx="8716736" cy="3911201"/>
            <a:chOff x="28537" y="1221587"/>
            <a:chExt cx="5953212" cy="2885340"/>
          </a:xfrm>
        </p:grpSpPr>
        <p:sp>
          <p:nvSpPr>
            <p:cNvPr id="44" name="Google Shape;1169;p3">
              <a:extLst>
                <a:ext uri="{FF2B5EF4-FFF2-40B4-BE49-F238E27FC236}">
                  <a16:creationId xmlns:a16="http://schemas.microsoft.com/office/drawing/2014/main" id="{B468375F-D179-3EDB-4D03-806615C7C84A}"/>
                </a:ext>
              </a:extLst>
            </p:cNvPr>
            <p:cNvSpPr/>
            <p:nvPr/>
          </p:nvSpPr>
          <p:spPr>
            <a:xfrm rot="16200000">
              <a:off x="2406964" y="333055"/>
              <a:ext cx="1180712" cy="5937566"/>
            </a:xfrm>
            <a:prstGeom prst="rect">
              <a:avLst/>
            </a:prstGeom>
            <a:solidFill>
              <a:srgbClr val="EDF7FC"/>
            </a:solidFill>
            <a:ln>
              <a:noFill/>
            </a:ln>
          </p:spPr>
          <p:txBody>
            <a:bodyPr spcFirstLastPara="1" wrap="square" lIns="72000" tIns="72000" rIns="72000" bIns="720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dirty="0">
                  <a:solidFill>
                    <a:schemeClr val="tx1"/>
                  </a:solidFill>
                  <a:latin typeface="Calibri"/>
                </a:rPr>
                <a:t>Training objective</a:t>
              </a:r>
              <a:endParaRPr lang="en-US" sz="1600" dirty="0">
                <a:solidFill>
                  <a:schemeClr val="tx1"/>
                </a:solidFill>
                <a:latin typeface="Calibri"/>
              </a:endParaRPr>
            </a:p>
            <a:p>
              <a:pPr algn="ctr"/>
              <a:endParaRPr lang="en-US" sz="900" b="1" dirty="0">
                <a:solidFill>
                  <a:schemeClr val="tx1"/>
                </a:solidFill>
              </a:endParaRPr>
            </a:p>
          </p:txBody>
        </p:sp>
        <p:sp>
          <p:nvSpPr>
            <p:cNvPr id="45" name="Google Shape;1169;p3">
              <a:extLst>
                <a:ext uri="{FF2B5EF4-FFF2-40B4-BE49-F238E27FC236}">
                  <a16:creationId xmlns:a16="http://schemas.microsoft.com/office/drawing/2014/main" id="{CEC67DA2-6AAF-6D18-351A-4CE9E0071F2F}"/>
                </a:ext>
              </a:extLst>
            </p:cNvPr>
            <p:cNvSpPr/>
            <p:nvPr/>
          </p:nvSpPr>
          <p:spPr>
            <a:xfrm rot="16200000">
              <a:off x="2479221" y="-799215"/>
              <a:ext cx="1044269" cy="5937565"/>
            </a:xfrm>
            <a:prstGeom prst="rect">
              <a:avLst/>
            </a:prstGeom>
            <a:solidFill>
              <a:srgbClr val="F9E3EF"/>
            </a:solidFill>
            <a:ln>
              <a:noFill/>
            </a:ln>
          </p:spPr>
          <p:txBody>
            <a:bodyPr spcFirstLastPara="1" wrap="square" lIns="72000" tIns="72000" rIns="72000" bIns="720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dirty="0">
                  <a:solidFill>
                    <a:schemeClr val="tx1"/>
                  </a:solidFill>
                  <a:latin typeface="Calibri"/>
                </a:rPr>
                <a:t>Input to adversary</a:t>
              </a:r>
            </a:p>
          </p:txBody>
        </p:sp>
        <p:sp>
          <p:nvSpPr>
            <p:cNvPr id="46" name="Google Shape;2431;p116">
              <a:extLst>
                <a:ext uri="{FF2B5EF4-FFF2-40B4-BE49-F238E27FC236}">
                  <a16:creationId xmlns:a16="http://schemas.microsoft.com/office/drawing/2014/main" id="{B16A8A2D-7CA2-2C9C-B3DB-3A1EC95BEDC7}"/>
                </a:ext>
              </a:extLst>
            </p:cNvPr>
            <p:cNvSpPr/>
            <p:nvPr/>
          </p:nvSpPr>
          <p:spPr>
            <a:xfrm>
              <a:off x="631762" y="1435746"/>
              <a:ext cx="2539661" cy="2475422"/>
            </a:xfrm>
            <a:prstGeom prst="rect">
              <a:avLst/>
            </a:prstGeom>
            <a:solidFill>
              <a:schemeClr val="bg1">
                <a:lumMod val="95000"/>
              </a:schemeClr>
            </a:solidFill>
            <a:ln>
              <a:noFill/>
            </a:ln>
          </p:spPr>
          <p:txBody>
            <a:bodyPr spcFirstLastPara="1" wrap="square" lIns="72000" tIns="288000" rIns="72000" bIns="720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600"/>
                </a:spcAft>
              </a:pPr>
              <a:endParaRPr lang="en-GB" sz="1800" dirty="0">
                <a:solidFill>
                  <a:schemeClr val="tx1"/>
                </a:solidFill>
                <a:latin typeface="Calibri"/>
              </a:endParaRPr>
            </a:p>
            <a:p>
              <a:pPr algn="ctr"/>
              <a:endParaRPr lang="en-GB" sz="1800" dirty="0">
                <a:solidFill>
                  <a:schemeClr val="tx1"/>
                </a:solidFill>
                <a:latin typeface="Calibri"/>
              </a:endParaRPr>
            </a:p>
            <a:p>
              <a:pPr algn="ctr"/>
              <a:endParaRPr lang="en-GB" sz="1800" dirty="0">
                <a:latin typeface="Calibri"/>
              </a:endParaRPr>
            </a:p>
            <a:p>
              <a:pPr algn="ctr">
                <a:spcAft>
                  <a:spcPts val="600"/>
                </a:spcAft>
              </a:pPr>
              <a:endParaRPr lang="en-GB" sz="1800" dirty="0">
                <a:solidFill>
                  <a:schemeClr val="tx1"/>
                </a:solidFill>
                <a:latin typeface="Calibri"/>
              </a:endParaRPr>
            </a:p>
          </p:txBody>
        </p:sp>
        <p:sp>
          <p:nvSpPr>
            <p:cNvPr id="47" name="Google Shape;2431;p116">
              <a:extLst>
                <a:ext uri="{FF2B5EF4-FFF2-40B4-BE49-F238E27FC236}">
                  <a16:creationId xmlns:a16="http://schemas.microsoft.com/office/drawing/2014/main" id="{643BE48F-F9B8-4D8D-AE97-44936A7FC667}"/>
                </a:ext>
              </a:extLst>
            </p:cNvPr>
            <p:cNvSpPr/>
            <p:nvPr/>
          </p:nvSpPr>
          <p:spPr>
            <a:xfrm>
              <a:off x="3458230" y="1647430"/>
              <a:ext cx="2523519" cy="2459497"/>
            </a:xfrm>
            <a:prstGeom prst="rect">
              <a:avLst/>
            </a:prstGeom>
            <a:solidFill>
              <a:schemeClr val="bg1">
                <a:lumMod val="95000"/>
              </a:schemeClr>
            </a:solidFill>
            <a:ln>
              <a:noFill/>
            </a:ln>
          </p:spPr>
          <p:txBody>
            <a:bodyPr spcFirstLastPara="1" wrap="square" lIns="72000" tIns="288000" rIns="72000" bIns="720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GB" sz="1800" dirty="0">
                <a:solidFill>
                  <a:schemeClr val="tx1"/>
                </a:solidFill>
                <a:latin typeface="Calibri"/>
                <a:ea typeface="Calibri"/>
                <a:cs typeface="Calibri"/>
              </a:endParaRPr>
            </a:p>
            <a:p>
              <a:pPr algn="ctr"/>
              <a:r>
                <a:rPr lang="en-GB" sz="1800" dirty="0">
                  <a:latin typeface="Calibri"/>
                </a:rPr>
                <a:t>Predicted labels (</a:t>
              </a:r>
              <a:r>
                <a:rPr lang="en-GB" sz="1800" dirty="0" err="1">
                  <a:latin typeface="Calibri"/>
                  <a:ea typeface="Calibri"/>
                  <a:cs typeface="Calibri"/>
                </a:rPr>
                <a:t>Ŷ</a:t>
              </a:r>
              <a:r>
                <a:rPr lang="en-GB" sz="1800" dirty="0">
                  <a:latin typeface="Calibri"/>
                </a:rPr>
                <a:t>)</a:t>
              </a:r>
            </a:p>
            <a:p>
              <a:pPr algn="ctr"/>
              <a:r>
                <a:rPr lang="en-GB" sz="1800" dirty="0">
                  <a:solidFill>
                    <a:schemeClr val="tx1"/>
                  </a:solidFill>
                  <a:latin typeface="Calibri"/>
                  <a:ea typeface="Calibri"/>
                  <a:cs typeface="Calibri"/>
                </a:rPr>
                <a:t> (Y=1 only)</a:t>
              </a:r>
            </a:p>
            <a:p>
              <a:pPr algn="ctr"/>
              <a:endParaRPr lang="en-GB" sz="1800" dirty="0">
                <a:solidFill>
                  <a:schemeClr val="tx1"/>
                </a:solidFill>
                <a:latin typeface="Calibri"/>
                <a:cs typeface="Calibri"/>
              </a:endParaRPr>
            </a:p>
            <a:p>
              <a:pPr algn="ctr"/>
              <a:endParaRPr lang="en-GB" dirty="0">
                <a:solidFill>
                  <a:schemeClr val="tx1"/>
                </a:solidFill>
              </a:endParaRPr>
            </a:p>
            <a:p>
              <a:pPr algn="ctr"/>
              <a:endParaRPr lang="en-GB" sz="1800" dirty="0">
                <a:solidFill>
                  <a:schemeClr val="tx1"/>
                </a:solidFill>
                <a:latin typeface="Calibri"/>
                <a:ea typeface="Calibri"/>
                <a:cs typeface="Calibri"/>
              </a:endParaRPr>
            </a:p>
            <a:p>
              <a:pPr algn="ctr"/>
              <a:endParaRPr lang="en-GB" sz="1800" dirty="0">
                <a:solidFill>
                  <a:schemeClr val="tx1"/>
                </a:solidFill>
                <a:latin typeface="Calibri"/>
                <a:ea typeface="Calibri"/>
                <a:cs typeface="Calibri"/>
              </a:endParaRPr>
            </a:p>
            <a:p>
              <a:pPr algn="ctr"/>
              <a:endParaRPr lang="en-GB" sz="1800" dirty="0">
                <a:solidFill>
                  <a:schemeClr val="tx1"/>
                </a:solidFill>
                <a:latin typeface="Calibri"/>
                <a:ea typeface="Calibri"/>
                <a:cs typeface="Calibri"/>
              </a:endParaRPr>
            </a:p>
            <a:p>
              <a:pPr algn="ctr"/>
              <a:endParaRPr lang="en-GB" sz="1800" dirty="0">
                <a:solidFill>
                  <a:schemeClr val="tx1"/>
                </a:solidFill>
                <a:latin typeface="Calibri"/>
                <a:ea typeface="Calibri"/>
                <a:cs typeface="Calibri"/>
              </a:endParaRPr>
            </a:p>
            <a:p>
              <a:pPr algn="ctr"/>
              <a:endParaRPr lang="en-GB" sz="1800" dirty="0">
                <a:solidFill>
                  <a:schemeClr val="tx1"/>
                </a:solidFill>
                <a:latin typeface="Calibri"/>
                <a:ea typeface="Calibri"/>
                <a:cs typeface="Calibri"/>
              </a:endParaRPr>
            </a:p>
            <a:p>
              <a:pPr>
                <a:spcAft>
                  <a:spcPts val="600"/>
                </a:spcAft>
                <a:buSzPts val="1200"/>
              </a:pPr>
              <a:endParaRPr lang="en-GB" sz="800" dirty="0">
                <a:solidFill>
                  <a:schemeClr val="tx1"/>
                </a:solidFill>
              </a:endParaRPr>
            </a:p>
          </p:txBody>
        </p:sp>
        <p:sp>
          <p:nvSpPr>
            <p:cNvPr id="48" name="Rectangle 47">
              <a:extLst>
                <a:ext uri="{FF2B5EF4-FFF2-40B4-BE49-F238E27FC236}">
                  <a16:creationId xmlns:a16="http://schemas.microsoft.com/office/drawing/2014/main" id="{5CC91F9D-2877-AD63-CFC6-2A3E9F86E3AF}"/>
                </a:ext>
              </a:extLst>
            </p:cNvPr>
            <p:cNvSpPr/>
            <p:nvPr/>
          </p:nvSpPr>
          <p:spPr>
            <a:xfrm>
              <a:off x="3442592" y="1221587"/>
              <a:ext cx="2523519" cy="425843"/>
            </a:xfrm>
            <a:prstGeom prst="rect">
              <a:avLst/>
            </a:prstGeom>
            <a:solidFill>
              <a:srgbClr val="93C47D"/>
            </a:solidFill>
            <a:ln>
              <a:noFill/>
            </a:ln>
            <a:effectLst>
              <a:outerShdw blurRad="50800" dist="381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sz="2000" b="1" dirty="0">
                  <a:solidFill>
                    <a:schemeClr val="bg1"/>
                  </a:solidFill>
                  <a:latin typeface="Calibri"/>
                  <a:ea typeface="Calibri"/>
                  <a:cs typeface="Calibri"/>
                </a:rPr>
                <a:t>Equality of opportunity</a:t>
              </a:r>
              <a:endParaRPr lang="en-US" dirty="0"/>
            </a:p>
          </p:txBody>
        </p:sp>
        <p:sp>
          <p:nvSpPr>
            <p:cNvPr id="49" name="Rectangle 48">
              <a:extLst>
                <a:ext uri="{FF2B5EF4-FFF2-40B4-BE49-F238E27FC236}">
                  <a16:creationId xmlns:a16="http://schemas.microsoft.com/office/drawing/2014/main" id="{3F361DE9-4C14-6E40-4E85-C95368BC53EE}"/>
                </a:ext>
              </a:extLst>
            </p:cNvPr>
            <p:cNvSpPr/>
            <p:nvPr/>
          </p:nvSpPr>
          <p:spPr>
            <a:xfrm>
              <a:off x="631762" y="1221588"/>
              <a:ext cx="2539661" cy="425844"/>
            </a:xfrm>
            <a:prstGeom prst="rect">
              <a:avLst/>
            </a:prstGeom>
            <a:solidFill>
              <a:srgbClr val="215F9B"/>
            </a:solidFill>
            <a:ln>
              <a:noFill/>
            </a:ln>
            <a:effectLst>
              <a:outerShdw blurRad="50800" dist="381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sz="2000" b="1" dirty="0">
                  <a:solidFill>
                    <a:schemeClr val="bg1"/>
                  </a:solidFill>
                  <a:latin typeface="Calibri"/>
                  <a:ea typeface="Calibri"/>
                  <a:cs typeface="Calibri"/>
                </a:rPr>
                <a:t>Demographic parity</a:t>
              </a:r>
              <a:endParaRPr lang="en-US" sz="1800" dirty="0">
                <a:solidFill>
                  <a:schemeClr val="bg1"/>
                </a:solidFill>
                <a:latin typeface="Calibri"/>
                <a:ea typeface="Calibri"/>
                <a:cs typeface="Calibri"/>
              </a:endParaRPr>
            </a:p>
          </p:txBody>
        </p:sp>
      </p:grpSp>
      <p:cxnSp>
        <p:nvCxnSpPr>
          <p:cNvPr id="3" name="Straight Connector 2">
            <a:extLst>
              <a:ext uri="{FF2B5EF4-FFF2-40B4-BE49-F238E27FC236}">
                <a16:creationId xmlns:a16="http://schemas.microsoft.com/office/drawing/2014/main" id="{375F073D-362E-E4D5-6AE2-37C0BAD212AA}"/>
              </a:ext>
            </a:extLst>
          </p:cNvPr>
          <p:cNvCxnSpPr>
            <a:cxnSpLocks/>
            <a:stCxn id="46" idx="1"/>
            <a:endCxn id="46" idx="3"/>
          </p:cNvCxnSpPr>
          <p:nvPr/>
        </p:nvCxnSpPr>
        <p:spPr>
          <a:xfrm>
            <a:off x="2382832" y="3499170"/>
            <a:ext cx="3718590" cy="0"/>
          </a:xfrm>
          <a:prstGeom prst="line">
            <a:avLst/>
          </a:prstGeom>
          <a:ln>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17B7103C-201E-2FF2-AB04-BB87B464D1C6}"/>
              </a:ext>
            </a:extLst>
          </p:cNvPr>
          <p:cNvCxnSpPr>
            <a:cxnSpLocks/>
          </p:cNvCxnSpPr>
          <p:nvPr/>
        </p:nvCxnSpPr>
        <p:spPr>
          <a:xfrm>
            <a:off x="6498470" y="3523901"/>
            <a:ext cx="3694955" cy="0"/>
          </a:xfrm>
          <a:prstGeom prst="line">
            <a:avLst/>
          </a:prstGeom>
          <a:ln>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EFBC162D-4E7C-A028-001F-E6E425882C7F}"/>
              </a:ext>
            </a:extLst>
          </p:cNvPr>
          <p:cNvSpPr txBox="1"/>
          <p:nvPr/>
        </p:nvSpPr>
        <p:spPr>
          <a:xfrm>
            <a:off x="3176821" y="2616446"/>
            <a:ext cx="2030278" cy="369332"/>
          </a:xfrm>
          <a:prstGeom prst="rect">
            <a:avLst/>
          </a:prstGeom>
          <a:noFill/>
        </p:spPr>
        <p:txBody>
          <a:bodyPr wrap="square" rtlCol="0">
            <a:spAutoFit/>
          </a:bodyPr>
          <a:lstStyle/>
          <a:p>
            <a:pPr algn="ctr">
              <a:spcAft>
                <a:spcPts val="600"/>
              </a:spcAft>
            </a:pPr>
            <a:r>
              <a:rPr lang="en-GB" dirty="0">
                <a:latin typeface="Calibri"/>
              </a:rPr>
              <a:t>Predicted labels (</a:t>
            </a:r>
            <a:r>
              <a:rPr lang="en-GB" dirty="0" err="1">
                <a:latin typeface="Calibri"/>
                <a:ea typeface="Calibri"/>
                <a:cs typeface="Calibri"/>
              </a:rPr>
              <a:t>Ŷ</a:t>
            </a:r>
            <a:r>
              <a:rPr lang="en-GB" dirty="0">
                <a:latin typeface="Calibri"/>
              </a:rPr>
              <a:t>)</a:t>
            </a:r>
          </a:p>
        </p:txBody>
      </p:sp>
      <p:sp>
        <p:nvSpPr>
          <p:cNvPr id="16" name="TextBox 15">
            <a:extLst>
              <a:ext uri="{FF2B5EF4-FFF2-40B4-BE49-F238E27FC236}">
                <a16:creationId xmlns:a16="http://schemas.microsoft.com/office/drawing/2014/main" id="{2D0687F5-CADE-F600-44E0-475379696C76}"/>
              </a:ext>
            </a:extLst>
          </p:cNvPr>
          <p:cNvSpPr txBox="1"/>
          <p:nvPr/>
        </p:nvSpPr>
        <p:spPr>
          <a:xfrm>
            <a:off x="2427999" y="3280019"/>
            <a:ext cx="3719242" cy="1831271"/>
          </a:xfrm>
          <a:prstGeom prst="rect">
            <a:avLst/>
          </a:prstGeom>
          <a:noFill/>
        </p:spPr>
        <p:txBody>
          <a:bodyPr wrap="square" rtlCol="0">
            <a:spAutoFit/>
          </a:bodyPr>
          <a:lstStyle/>
          <a:p>
            <a:pPr algn="ctr">
              <a:spcAft>
                <a:spcPts val="600"/>
              </a:spcAft>
            </a:pPr>
            <a:endParaRPr lang="en-GB" dirty="0">
              <a:latin typeface="Calibri"/>
            </a:endParaRPr>
          </a:p>
          <a:p>
            <a:pPr algn="ctr"/>
            <a:endParaRPr lang="en-GB" dirty="0">
              <a:latin typeface="Calibri"/>
            </a:endParaRPr>
          </a:p>
          <a:p>
            <a:pPr algn="ctr"/>
            <a:r>
              <a:rPr lang="en-GB" dirty="0">
                <a:latin typeface="Calibri"/>
              </a:rPr>
              <a:t>Remove dependence </a:t>
            </a:r>
          </a:p>
          <a:p>
            <a:pPr algn="ctr"/>
            <a:r>
              <a:rPr lang="en-GB" dirty="0">
                <a:latin typeface="Calibri"/>
              </a:rPr>
              <a:t>between outputs &amp; sensitive attributes</a:t>
            </a:r>
          </a:p>
          <a:p>
            <a:pPr algn="ctr">
              <a:spcAft>
                <a:spcPts val="600"/>
              </a:spcAft>
            </a:pPr>
            <a:endParaRPr lang="en-GB" dirty="0">
              <a:latin typeface="Calibri"/>
            </a:endParaRPr>
          </a:p>
        </p:txBody>
      </p:sp>
      <p:sp>
        <p:nvSpPr>
          <p:cNvPr id="17" name="TextBox 16">
            <a:extLst>
              <a:ext uri="{FF2B5EF4-FFF2-40B4-BE49-F238E27FC236}">
                <a16:creationId xmlns:a16="http://schemas.microsoft.com/office/drawing/2014/main" id="{86C15F3F-EC8E-AA2B-89F8-8154E9D63E67}"/>
              </a:ext>
            </a:extLst>
          </p:cNvPr>
          <p:cNvSpPr txBox="1"/>
          <p:nvPr/>
        </p:nvSpPr>
        <p:spPr>
          <a:xfrm>
            <a:off x="6571716" y="3889835"/>
            <a:ext cx="3719242" cy="646331"/>
          </a:xfrm>
          <a:prstGeom prst="rect">
            <a:avLst/>
          </a:prstGeom>
          <a:noFill/>
        </p:spPr>
        <p:txBody>
          <a:bodyPr wrap="square" rtlCol="0">
            <a:spAutoFit/>
          </a:bodyPr>
          <a:lstStyle/>
          <a:p>
            <a:pPr algn="ctr"/>
            <a:r>
              <a:rPr lang="en-GB" dirty="0">
                <a:latin typeface="Calibri"/>
                <a:ea typeface="Calibri"/>
                <a:cs typeface="Calibri"/>
              </a:rPr>
              <a:t>Equal True Positive Rate (TPR) </a:t>
            </a:r>
          </a:p>
          <a:p>
            <a:pPr algn="ctr"/>
            <a:r>
              <a:rPr lang="en-GB" dirty="0">
                <a:latin typeface="Calibri"/>
                <a:ea typeface="Calibri"/>
                <a:cs typeface="Calibri"/>
              </a:rPr>
              <a:t>across groups with positive labels</a:t>
            </a:r>
          </a:p>
        </p:txBody>
      </p:sp>
      <p:sp>
        <p:nvSpPr>
          <p:cNvPr id="4" name="Google Shape;451;p53">
            <a:extLst>
              <a:ext uri="{FF2B5EF4-FFF2-40B4-BE49-F238E27FC236}">
                <a16:creationId xmlns:a16="http://schemas.microsoft.com/office/drawing/2014/main" id="{E932E345-C065-C5E8-3D4F-5E91403E1411}"/>
              </a:ext>
            </a:extLst>
          </p:cNvPr>
          <p:cNvSpPr/>
          <p:nvPr/>
        </p:nvSpPr>
        <p:spPr>
          <a:xfrm>
            <a:off x="6320350" y="1415701"/>
            <a:ext cx="4096987" cy="4450709"/>
          </a:xfrm>
          <a:prstGeom prst="rect">
            <a:avLst/>
          </a:prstGeom>
          <a:solidFill>
            <a:srgbClr val="007DFF">
              <a:alpha val="5882"/>
            </a:srgbClr>
          </a:solidFill>
          <a:ln w="28575" cap="flat" cmpd="sng">
            <a:solidFill>
              <a:srgbClr val="93C47D"/>
            </a:solidFill>
            <a:prstDash val="dot"/>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p>
        </p:txBody>
      </p:sp>
      <p:sp>
        <p:nvSpPr>
          <p:cNvPr id="6" name="Google Shape;452;p53">
            <a:extLst>
              <a:ext uri="{FF2B5EF4-FFF2-40B4-BE49-F238E27FC236}">
                <a16:creationId xmlns:a16="http://schemas.microsoft.com/office/drawing/2014/main" id="{4905E76D-6AD8-DBDF-F7A9-CA7E9FC988E2}"/>
              </a:ext>
            </a:extLst>
          </p:cNvPr>
          <p:cNvSpPr txBox="1"/>
          <p:nvPr/>
        </p:nvSpPr>
        <p:spPr>
          <a:xfrm>
            <a:off x="7081740" y="5416157"/>
            <a:ext cx="2574206" cy="553957"/>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2000" b="1" dirty="0">
                <a:solidFill>
                  <a:srgbClr val="38761D"/>
                </a:solidFill>
                <a:latin typeface="Calibri"/>
              </a:rPr>
              <a:t>Experiment focus</a:t>
            </a:r>
            <a:endParaRPr lang="en-US" sz="2000" b="1" dirty="0">
              <a:solidFill>
                <a:srgbClr val="38761D"/>
              </a:solidFill>
              <a:latin typeface="Calibri"/>
            </a:endParaRPr>
          </a:p>
        </p:txBody>
      </p:sp>
      <p:sp>
        <p:nvSpPr>
          <p:cNvPr id="7" name="TextBox 6">
            <a:extLst>
              <a:ext uri="{FF2B5EF4-FFF2-40B4-BE49-F238E27FC236}">
                <a16:creationId xmlns:a16="http://schemas.microsoft.com/office/drawing/2014/main" id="{7660AE3F-BDBF-32EB-F846-D4F13CCE1B6B}"/>
              </a:ext>
            </a:extLst>
          </p:cNvPr>
          <p:cNvSpPr txBox="1"/>
          <p:nvPr/>
        </p:nvSpPr>
        <p:spPr>
          <a:xfrm>
            <a:off x="1199147" y="6031210"/>
            <a:ext cx="9278978" cy="461665"/>
          </a:xfrm>
          <a:prstGeom prst="rect">
            <a:avLst/>
          </a:prstGeom>
          <a:noFill/>
        </p:spPr>
        <p:txBody>
          <a:bodyPr wrap="square" rtlCol="0">
            <a:spAutoFit/>
          </a:bodyPr>
          <a:lstStyle/>
          <a:p>
            <a:r>
              <a:rPr lang="en-GB" sz="1200" dirty="0">
                <a:solidFill>
                  <a:srgbClr val="222222"/>
                </a:solidFill>
                <a:latin typeface="Calibri" panose="020F0502020204030204" pitchFamily="34" charset="0"/>
                <a:cs typeface="Calibri" panose="020F0502020204030204" pitchFamily="34" charset="0"/>
              </a:rPr>
              <a:t>Beutel, A., Chen, J., Zhao, Z., &amp; Chi, E. H. (2017). Data decisions and theoretical implications when </a:t>
            </a:r>
            <a:r>
              <a:rPr lang="en-GB" sz="1200" dirty="0" err="1">
                <a:solidFill>
                  <a:srgbClr val="222222"/>
                </a:solidFill>
                <a:latin typeface="Calibri" panose="020F0502020204030204" pitchFamily="34" charset="0"/>
                <a:cs typeface="Calibri" panose="020F0502020204030204" pitchFamily="34" charset="0"/>
              </a:rPr>
              <a:t>adversarially</a:t>
            </a:r>
            <a:r>
              <a:rPr lang="en-GB" sz="1200" dirty="0">
                <a:solidFill>
                  <a:srgbClr val="222222"/>
                </a:solidFill>
                <a:latin typeface="Calibri" panose="020F0502020204030204" pitchFamily="34" charset="0"/>
                <a:cs typeface="Calibri" panose="020F0502020204030204" pitchFamily="34" charset="0"/>
              </a:rPr>
              <a:t> learning fair representations.   </a:t>
            </a:r>
          </a:p>
          <a:p>
            <a:r>
              <a:rPr lang="en-GB" sz="1200" i="1" dirty="0" err="1">
                <a:solidFill>
                  <a:srgbClr val="222222"/>
                </a:solidFill>
                <a:latin typeface="Calibri" panose="020F0502020204030204" pitchFamily="34" charset="0"/>
                <a:cs typeface="Calibri" panose="020F0502020204030204" pitchFamily="34" charset="0"/>
              </a:rPr>
              <a:t>arXiv</a:t>
            </a:r>
            <a:r>
              <a:rPr lang="en-GB" sz="1200" i="1" dirty="0">
                <a:solidFill>
                  <a:srgbClr val="222222"/>
                </a:solidFill>
                <a:latin typeface="Calibri" panose="020F0502020204030204" pitchFamily="34" charset="0"/>
                <a:cs typeface="Calibri" panose="020F0502020204030204" pitchFamily="34" charset="0"/>
              </a:rPr>
              <a:t> preprint arXiv:1707.00075</a:t>
            </a:r>
            <a:r>
              <a:rPr lang="en-GB" sz="1200" dirty="0">
                <a:solidFill>
                  <a:srgbClr val="222222"/>
                </a:solidFill>
                <a:latin typeface="Calibri" panose="020F0502020204030204" pitchFamily="34" charset="0"/>
                <a:cs typeface="Calibri" panose="020F0502020204030204" pitchFamily="34" charset="0"/>
              </a:rPr>
              <a:t>.</a:t>
            </a:r>
            <a:endParaRPr lang="en-US" sz="1200" dirty="0">
              <a:latin typeface="Calibri" panose="020F0502020204030204" pitchFamily="34" charset="0"/>
              <a:cs typeface="Calibri" panose="020F0502020204030204" pitchFamily="34" charset="0"/>
            </a:endParaRPr>
          </a:p>
        </p:txBody>
      </p:sp>
      <p:sp>
        <p:nvSpPr>
          <p:cNvPr id="12" name="Title 1">
            <a:extLst>
              <a:ext uri="{FF2B5EF4-FFF2-40B4-BE49-F238E27FC236}">
                <a16:creationId xmlns:a16="http://schemas.microsoft.com/office/drawing/2014/main" id="{4960B489-6380-6771-4B73-F13CFC56FC0A}"/>
              </a:ext>
            </a:extLst>
          </p:cNvPr>
          <p:cNvSpPr txBox="1">
            <a:spLocks/>
          </p:cNvSpPr>
          <p:nvPr/>
        </p:nvSpPr>
        <p:spPr>
          <a:xfrm>
            <a:off x="643450" y="450843"/>
            <a:ext cx="113538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pPr>
            <a:r>
              <a:rPr lang="en-GB" sz="4000" dirty="0">
                <a:latin typeface="Calibri"/>
                <a:ea typeface="Calibri"/>
                <a:cs typeface="Calibri"/>
              </a:rPr>
              <a:t>Adversarial debiasing method: two fairness modes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C60D3-FF78-A2A1-2DB0-213A5DC72BA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74FE7F6-BCE3-C618-239D-AACF89038F3C}"/>
              </a:ext>
            </a:extLst>
          </p:cNvPr>
          <p:cNvSpPr txBox="1"/>
          <p:nvPr/>
        </p:nvSpPr>
        <p:spPr>
          <a:xfrm>
            <a:off x="6735531" y="1527510"/>
            <a:ext cx="2560566" cy="369332"/>
          </a:xfrm>
          <a:prstGeom prst="rect">
            <a:avLst/>
          </a:prstGeom>
          <a:noFill/>
          <a:ln>
            <a:solidFill>
              <a:schemeClr val="tx1"/>
            </a:solidFill>
          </a:ln>
        </p:spPr>
        <p:txBody>
          <a:bodyPr wrap="square" rtlCol="0">
            <a:spAutoFit/>
          </a:bodyPr>
          <a:lstStyle/>
          <a:p>
            <a:r>
              <a:rPr lang="en-US" b="1" dirty="0">
                <a:latin typeface="Calibri" panose="020F0502020204030204" pitchFamily="34" charset="0"/>
                <a:cs typeface="Calibri" panose="020F0502020204030204" pitchFamily="34" charset="0"/>
              </a:rPr>
              <a:t>Sensitive attribute: age</a:t>
            </a:r>
          </a:p>
        </p:txBody>
      </p:sp>
      <p:sp>
        <p:nvSpPr>
          <p:cNvPr id="8" name="TextBox 7">
            <a:extLst>
              <a:ext uri="{FF2B5EF4-FFF2-40B4-BE49-F238E27FC236}">
                <a16:creationId xmlns:a16="http://schemas.microsoft.com/office/drawing/2014/main" id="{AC1227BF-F7E1-58CC-C10E-D2BAC230F12F}"/>
              </a:ext>
            </a:extLst>
          </p:cNvPr>
          <p:cNvSpPr txBox="1"/>
          <p:nvPr/>
        </p:nvSpPr>
        <p:spPr>
          <a:xfrm>
            <a:off x="938151" y="2220686"/>
            <a:ext cx="3550722" cy="3693319"/>
          </a:xfrm>
          <a:prstGeom prst="rect">
            <a:avLst/>
          </a:prstGeom>
          <a:noFill/>
        </p:spPr>
        <p:txBody>
          <a:bodyPr wrap="square" rtlCol="0">
            <a:spAutoFit/>
          </a:bodyPr>
          <a:lstStyle/>
          <a:p>
            <a:pPr marL="285750" indent="-285750">
              <a:buFont typeface="Wingdings" pitchFamily="2" charset="2"/>
              <a:buChar char="Ø"/>
            </a:pPr>
            <a:r>
              <a:rPr lang="en-US" dirty="0">
                <a:latin typeface="Calibri" panose="020F0502020204030204" pitchFamily="34" charset="0"/>
                <a:cs typeface="Calibri" panose="020F0502020204030204" pitchFamily="34" charset="0"/>
              </a:rPr>
              <a:t>Equality of opportunity and demographic parity differences and the disparate impact between sensitive and non-sensitive groups </a:t>
            </a:r>
            <a:r>
              <a:rPr lang="en-US" b="1" dirty="0">
                <a:latin typeface="Calibri" panose="020F0502020204030204" pitchFamily="34" charset="0"/>
                <a:cs typeface="Calibri" panose="020F0502020204030204" pitchFamily="34" charset="0"/>
              </a:rPr>
              <a:t>improve as the </a:t>
            </a:r>
            <a:r>
              <a:rPr lang="el-GR" b="1" dirty="0">
                <a:latin typeface="Calibri" panose="020F0502020204030204" pitchFamily="34" charset="0"/>
                <a:cs typeface="Calibri" panose="020F0502020204030204" pitchFamily="34" charset="0"/>
              </a:rPr>
              <a:t>λ</a:t>
            </a:r>
            <a:r>
              <a:rPr lang="en-GB" b="1" dirty="0">
                <a:latin typeface="Calibri" panose="020F0502020204030204" pitchFamily="34" charset="0"/>
                <a:cs typeface="Calibri" panose="020F0502020204030204" pitchFamily="34" charset="0"/>
              </a:rPr>
              <a:t> value is increased, for all 9 industry labels.</a:t>
            </a:r>
            <a:r>
              <a:rPr lang="en-GB" dirty="0">
                <a:latin typeface="Calibri" panose="020F0502020204030204" pitchFamily="34" charset="0"/>
                <a:cs typeface="Calibri" panose="020F0502020204030204" pitchFamily="34" charset="0"/>
              </a:rPr>
              <a:t> </a:t>
            </a:r>
          </a:p>
          <a:p>
            <a:pPr marL="285750" indent="-285750">
              <a:buFont typeface="Wingdings" pitchFamily="2" charset="2"/>
              <a:buChar char="Ø"/>
            </a:pPr>
            <a:endParaRPr lang="en-GB" dirty="0">
              <a:latin typeface="Calibri" panose="020F0502020204030204" pitchFamily="34" charset="0"/>
              <a:cs typeface="Calibri" panose="020F0502020204030204" pitchFamily="34" charset="0"/>
            </a:endParaRPr>
          </a:p>
          <a:p>
            <a:pPr marL="285750" indent="-285750">
              <a:buFont typeface="Wingdings" pitchFamily="2" charset="2"/>
              <a:buChar char="Ø"/>
            </a:pPr>
            <a:r>
              <a:rPr lang="en-GB" dirty="0">
                <a:latin typeface="Calibri" panose="020F0502020204030204" pitchFamily="34" charset="0"/>
                <a:cs typeface="Calibri" panose="020F0502020204030204" pitchFamily="34" charset="0"/>
              </a:rPr>
              <a:t>This demonstrates the </a:t>
            </a:r>
            <a:r>
              <a:rPr lang="en-GB" b="1" dirty="0">
                <a:latin typeface="Calibri" panose="020F0502020204030204" pitchFamily="34" charset="0"/>
                <a:cs typeface="Calibri" panose="020F0502020204030204" pitchFamily="34" charset="0"/>
              </a:rPr>
              <a:t>adversarial debiasing with higher </a:t>
            </a:r>
            <a:r>
              <a:rPr lang="el-GR" b="1" dirty="0">
                <a:latin typeface="Calibri" panose="020F0502020204030204" pitchFamily="34" charset="0"/>
                <a:cs typeface="Calibri" panose="020F0502020204030204" pitchFamily="34" charset="0"/>
              </a:rPr>
              <a:t>λ </a:t>
            </a:r>
            <a:r>
              <a:rPr lang="en-GB" b="1" dirty="0">
                <a:latin typeface="Calibri" panose="020F0502020204030204" pitchFamily="34" charset="0"/>
                <a:cs typeface="Calibri" panose="020F0502020204030204" pitchFamily="34" charset="0"/>
              </a:rPr>
              <a:t>makes the expected impact </a:t>
            </a:r>
            <a:r>
              <a:rPr lang="en-GB" dirty="0">
                <a:latin typeface="Calibri" panose="020F0502020204030204" pitchFamily="34" charset="0"/>
                <a:cs typeface="Calibri" panose="020F0502020204030204" pitchFamily="34" charset="0"/>
              </a:rPr>
              <a:t>on all three selected fairness metrics.</a:t>
            </a:r>
            <a:endParaRPr lang="en-US" dirty="0">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31C4CCB8-1789-A146-4088-562DEEF74339}"/>
              </a:ext>
            </a:extLst>
          </p:cNvPr>
          <p:cNvGrpSpPr/>
          <p:nvPr/>
        </p:nvGrpSpPr>
        <p:grpSpPr>
          <a:xfrm>
            <a:off x="4757440" y="2023037"/>
            <a:ext cx="7075879" cy="4088616"/>
            <a:chOff x="4733689" y="1825389"/>
            <a:chExt cx="7075879" cy="4424961"/>
          </a:xfrm>
        </p:grpSpPr>
        <p:pic>
          <p:nvPicPr>
            <p:cNvPr id="6" name="Picture 5">
              <a:extLst>
                <a:ext uri="{FF2B5EF4-FFF2-40B4-BE49-F238E27FC236}">
                  <a16:creationId xmlns:a16="http://schemas.microsoft.com/office/drawing/2014/main" id="{2B1A1E2D-3240-F87C-E43D-BB67E2F70EB0}"/>
                </a:ext>
              </a:extLst>
            </p:cNvPr>
            <p:cNvPicPr>
              <a:picLocks noChangeAspect="1"/>
            </p:cNvPicPr>
            <p:nvPr/>
          </p:nvPicPr>
          <p:blipFill>
            <a:blip r:embed="rId3"/>
            <a:srcRect l="3103" t="10577" b="5076"/>
            <a:stretch>
              <a:fillRect/>
            </a:stretch>
          </p:blipFill>
          <p:spPr>
            <a:xfrm>
              <a:off x="4733689" y="1911927"/>
              <a:ext cx="7075879" cy="4338423"/>
            </a:xfrm>
            <a:prstGeom prst="rect">
              <a:avLst/>
            </a:prstGeom>
          </p:spPr>
        </p:pic>
        <p:sp>
          <p:nvSpPr>
            <p:cNvPr id="9" name="TextBox 8">
              <a:extLst>
                <a:ext uri="{FF2B5EF4-FFF2-40B4-BE49-F238E27FC236}">
                  <a16:creationId xmlns:a16="http://schemas.microsoft.com/office/drawing/2014/main" id="{D7521E74-EE2C-DE00-3618-CA2B68AECDC3}"/>
                </a:ext>
              </a:extLst>
            </p:cNvPr>
            <p:cNvSpPr txBox="1"/>
            <p:nvPr/>
          </p:nvSpPr>
          <p:spPr>
            <a:xfrm>
              <a:off x="6816376" y="1825389"/>
              <a:ext cx="2351375" cy="307777"/>
            </a:xfrm>
            <a:prstGeom prst="rect">
              <a:avLst/>
            </a:prstGeom>
            <a:solidFill>
              <a:schemeClr val="bg1"/>
            </a:solidFill>
          </p:spPr>
          <p:txBody>
            <a:bodyPr wrap="square" rtlCol="0">
              <a:spAutoFit/>
            </a:bodyPr>
            <a:lstStyle/>
            <a:p>
              <a:r>
                <a:rPr lang="en-US" sz="1400" b="1" dirty="0">
                  <a:latin typeface="Calibri" panose="020F0502020204030204" pitchFamily="34" charset="0"/>
                  <a:cs typeface="Calibri" panose="020F0502020204030204" pitchFamily="34" charset="0"/>
                </a:rPr>
                <a:t>Equal opportunity difference</a:t>
              </a:r>
            </a:p>
          </p:txBody>
        </p:sp>
        <p:sp>
          <p:nvSpPr>
            <p:cNvPr id="10" name="TextBox 9">
              <a:extLst>
                <a:ext uri="{FF2B5EF4-FFF2-40B4-BE49-F238E27FC236}">
                  <a16:creationId xmlns:a16="http://schemas.microsoft.com/office/drawing/2014/main" id="{81D05C6C-E0B0-76E1-CEC7-A1EAB3ADBD18}"/>
                </a:ext>
              </a:extLst>
            </p:cNvPr>
            <p:cNvSpPr txBox="1"/>
            <p:nvPr/>
          </p:nvSpPr>
          <p:spPr>
            <a:xfrm>
              <a:off x="7108986" y="3237905"/>
              <a:ext cx="1766154" cy="307777"/>
            </a:xfrm>
            <a:prstGeom prst="rect">
              <a:avLst/>
            </a:prstGeom>
            <a:solidFill>
              <a:schemeClr val="bg1"/>
            </a:solidFill>
          </p:spPr>
          <p:txBody>
            <a:bodyPr wrap="square" rtlCol="0">
              <a:spAutoFit/>
            </a:bodyPr>
            <a:lstStyle/>
            <a:p>
              <a:r>
                <a:rPr lang="en-US" sz="1400" b="1" dirty="0">
                  <a:latin typeface="Calibri" panose="020F0502020204030204" pitchFamily="34" charset="0"/>
                  <a:cs typeface="Calibri" panose="020F0502020204030204" pitchFamily="34" charset="0"/>
                </a:rPr>
                <a:t>Disparate impact</a:t>
              </a:r>
            </a:p>
          </p:txBody>
        </p:sp>
        <p:sp>
          <p:nvSpPr>
            <p:cNvPr id="11" name="TextBox 10">
              <a:extLst>
                <a:ext uri="{FF2B5EF4-FFF2-40B4-BE49-F238E27FC236}">
                  <a16:creationId xmlns:a16="http://schemas.microsoft.com/office/drawing/2014/main" id="{0EA81C0D-1092-A6D5-CFAF-2AA80467D6FE}"/>
                </a:ext>
              </a:extLst>
            </p:cNvPr>
            <p:cNvSpPr txBox="1"/>
            <p:nvPr/>
          </p:nvSpPr>
          <p:spPr>
            <a:xfrm>
              <a:off x="6816376" y="4650421"/>
              <a:ext cx="2854412" cy="307777"/>
            </a:xfrm>
            <a:prstGeom prst="rect">
              <a:avLst/>
            </a:prstGeom>
            <a:solidFill>
              <a:schemeClr val="bg1"/>
            </a:solidFill>
          </p:spPr>
          <p:txBody>
            <a:bodyPr wrap="square" rtlCol="0">
              <a:spAutoFit/>
            </a:bodyPr>
            <a:lstStyle/>
            <a:p>
              <a:r>
                <a:rPr lang="en-US" sz="1400" b="1" dirty="0">
                  <a:latin typeface="Calibri" panose="020F0502020204030204" pitchFamily="34" charset="0"/>
                  <a:cs typeface="Calibri" panose="020F0502020204030204" pitchFamily="34" charset="0"/>
                </a:rPr>
                <a:t>Demographic parity difference</a:t>
              </a:r>
            </a:p>
          </p:txBody>
        </p:sp>
      </p:grpSp>
      <p:sp>
        <p:nvSpPr>
          <p:cNvPr id="19" name="Title 1">
            <a:extLst>
              <a:ext uri="{FF2B5EF4-FFF2-40B4-BE49-F238E27FC236}">
                <a16:creationId xmlns:a16="http://schemas.microsoft.com/office/drawing/2014/main" id="{AD21F2B1-6502-F2E5-8247-EDE7435EFF4A}"/>
              </a:ext>
            </a:extLst>
          </p:cNvPr>
          <p:cNvSpPr>
            <a:spLocks noGrp="1"/>
          </p:cNvSpPr>
          <p:nvPr>
            <p:ph type="title"/>
          </p:nvPr>
        </p:nvSpPr>
        <p:spPr>
          <a:xfrm>
            <a:off x="838200" y="365125"/>
            <a:ext cx="10515600" cy="1325563"/>
          </a:xfrm>
        </p:spPr>
        <p:txBody>
          <a:bodyPr>
            <a:normAutofit/>
          </a:bodyPr>
          <a:lstStyle/>
          <a:p>
            <a:pPr>
              <a:lnSpc>
                <a:spcPct val="85000"/>
              </a:lnSpc>
            </a:pPr>
            <a:r>
              <a:rPr lang="en-GB" sz="4000" dirty="0">
                <a:latin typeface="Calibri"/>
                <a:ea typeface="Calibri"/>
                <a:cs typeface="Calibri"/>
              </a:rPr>
              <a:t>Results: Impact on fairness metrics per label</a:t>
            </a:r>
            <a:endParaRPr lang="en-US" sz="4000" dirty="0">
              <a:latin typeface="Calibri"/>
            </a:endParaRPr>
          </a:p>
        </p:txBody>
      </p:sp>
    </p:spTree>
    <p:extLst>
      <p:ext uri="{BB962C8B-B14F-4D97-AF65-F5344CB8AC3E}">
        <p14:creationId xmlns:p14="http://schemas.microsoft.com/office/powerpoint/2010/main" val="2025721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6C6AC-843C-BBDC-7136-9789D002B8BC}"/>
              </a:ext>
            </a:extLst>
          </p:cNvPr>
          <p:cNvSpPr>
            <a:spLocks noGrp="1"/>
          </p:cNvSpPr>
          <p:nvPr>
            <p:ph type="title"/>
          </p:nvPr>
        </p:nvSpPr>
        <p:spPr/>
        <p:txBody>
          <a:bodyPr>
            <a:normAutofit/>
          </a:bodyPr>
          <a:lstStyle/>
          <a:p>
            <a:r>
              <a:rPr lang="en-GB" sz="4000" dirty="0">
                <a:latin typeface="Calibri"/>
                <a:ea typeface="Calibri"/>
                <a:cs typeface="Calibri"/>
              </a:rPr>
              <a:t>Results: Average impact on fairness metrics</a:t>
            </a:r>
            <a:endParaRPr lang="en-US" sz="4000" dirty="0">
              <a:latin typeface="Calibri"/>
              <a:ea typeface="Calibri"/>
              <a:cs typeface="Calibri"/>
            </a:endParaRPr>
          </a:p>
        </p:txBody>
      </p:sp>
      <p:sp>
        <p:nvSpPr>
          <p:cNvPr id="3" name="Content Placeholder 2">
            <a:extLst>
              <a:ext uri="{FF2B5EF4-FFF2-40B4-BE49-F238E27FC236}">
                <a16:creationId xmlns:a16="http://schemas.microsoft.com/office/drawing/2014/main" id="{2C7D6CA9-E4C6-A77E-113B-19C689AC3DDD}"/>
              </a:ext>
            </a:extLst>
          </p:cNvPr>
          <p:cNvSpPr>
            <a:spLocks noGrp="1"/>
          </p:cNvSpPr>
          <p:nvPr>
            <p:ph idx="1"/>
          </p:nvPr>
        </p:nvSpPr>
        <p:spPr>
          <a:xfrm>
            <a:off x="805912" y="1838540"/>
            <a:ext cx="4723110" cy="4338423"/>
          </a:xfrm>
        </p:spPr>
        <p:txBody>
          <a:bodyPr vert="horz" lIns="91440" tIns="45720" rIns="91440" bIns="45720" rtlCol="0" anchor="t">
            <a:noAutofit/>
          </a:bodyPr>
          <a:lstStyle/>
          <a:p>
            <a:pPr marL="0" indent="0">
              <a:buNone/>
            </a:pPr>
            <a:r>
              <a:rPr lang="en-GB" sz="1800" b="1" dirty="0">
                <a:latin typeface="Calibri"/>
                <a:ea typeface="+mn-lt"/>
                <a:cs typeface="+mn-lt"/>
              </a:rPr>
              <a:t>Graph: Average change observed in disparate impact as </a:t>
            </a:r>
            <a:r>
              <a:rPr lang="el-GR" sz="1800" b="1" dirty="0">
                <a:latin typeface="Calibri"/>
                <a:ea typeface="+mn-lt"/>
                <a:cs typeface="+mn-lt"/>
              </a:rPr>
              <a:t>λ</a:t>
            </a:r>
            <a:r>
              <a:rPr lang="en-GB" sz="1800" b="1" dirty="0">
                <a:latin typeface="Calibri"/>
                <a:ea typeface="+mn-lt"/>
                <a:cs typeface="+mn-lt"/>
              </a:rPr>
              <a:t> increases</a:t>
            </a:r>
          </a:p>
          <a:p>
            <a:pPr marL="0" indent="0">
              <a:buNone/>
            </a:pPr>
            <a:r>
              <a:rPr lang="en-GB" sz="1800" dirty="0">
                <a:latin typeface="Calibri"/>
                <a:ea typeface="+mn-lt"/>
                <a:cs typeface="+mn-lt"/>
              </a:rPr>
              <a:t>The average changes in the Equality of Opportunity and Demographic Parity weren’t always in the same direction and magnitude across varying </a:t>
            </a:r>
            <a:r>
              <a:rPr lang="el-GR" sz="1800" dirty="0">
                <a:latin typeface="Calibri"/>
                <a:ea typeface="+mn-lt"/>
                <a:cs typeface="+mn-lt"/>
              </a:rPr>
              <a:t>λ </a:t>
            </a:r>
            <a:r>
              <a:rPr lang="en-GB" sz="1800" dirty="0">
                <a:latin typeface="Calibri"/>
                <a:ea typeface="+mn-lt"/>
                <a:cs typeface="+mn-lt"/>
              </a:rPr>
              <a:t>values and sensitive groups</a:t>
            </a:r>
            <a:r>
              <a:rPr lang="en-GB" sz="1800" dirty="0">
                <a:latin typeface="Calibri"/>
                <a:ea typeface="+mn-lt"/>
                <a:cs typeface="Calibri"/>
              </a:rPr>
              <a:t>.</a:t>
            </a:r>
          </a:p>
          <a:p>
            <a:pPr marL="0" indent="0">
              <a:buNone/>
            </a:pPr>
            <a:r>
              <a:rPr lang="en-GB" sz="1800" dirty="0">
                <a:latin typeface="Calibri"/>
                <a:ea typeface="+mn-lt"/>
                <a:cs typeface="Calibri"/>
              </a:rPr>
              <a:t> </a:t>
            </a:r>
            <a:r>
              <a:rPr lang="en-GB" sz="1800" dirty="0">
                <a:latin typeface="Calibri"/>
                <a:ea typeface="+mn-lt"/>
                <a:cs typeface="+mn-lt"/>
              </a:rPr>
              <a:t>Likely reasons:</a:t>
            </a:r>
            <a:endParaRPr lang="en-GB" sz="1800" dirty="0">
              <a:latin typeface="Calibri"/>
              <a:ea typeface="Calibri"/>
              <a:cs typeface="Calibri"/>
            </a:endParaRPr>
          </a:p>
          <a:p>
            <a:pPr lvl="1">
              <a:buFont typeface="Wingdings" pitchFamily="2" charset="2"/>
              <a:buChar char="Ø"/>
            </a:pPr>
            <a:r>
              <a:rPr lang="en-GB" sz="1800" dirty="0">
                <a:latin typeface="Calibri"/>
                <a:ea typeface="+mn-lt"/>
                <a:cs typeface="+mn-lt"/>
              </a:rPr>
              <a:t>Skewness in sensitive attributes and labels*</a:t>
            </a:r>
            <a:endParaRPr lang="en-GB" sz="1800" dirty="0">
              <a:latin typeface="Calibri"/>
              <a:ea typeface="Calibri"/>
              <a:cs typeface="Calibri"/>
            </a:endParaRPr>
          </a:p>
          <a:p>
            <a:pPr lvl="1">
              <a:buFont typeface="Wingdings" pitchFamily="2" charset="2"/>
              <a:buChar char="Ø"/>
            </a:pPr>
            <a:r>
              <a:rPr lang="en-GB" sz="1800" dirty="0">
                <a:latin typeface="Calibri"/>
                <a:ea typeface="+mn-lt"/>
                <a:cs typeface="+mn-lt"/>
              </a:rPr>
              <a:t>Metrics respond differently to growing adversarial impact</a:t>
            </a:r>
            <a:endParaRPr lang="en-GB" sz="1800" dirty="0">
              <a:latin typeface="Calibri"/>
              <a:ea typeface="Calibri"/>
              <a:cs typeface="Calibri"/>
            </a:endParaRPr>
          </a:p>
        </p:txBody>
      </p:sp>
      <p:sp>
        <p:nvSpPr>
          <p:cNvPr id="6" name="Rectangle 5">
            <a:extLst>
              <a:ext uri="{FF2B5EF4-FFF2-40B4-BE49-F238E27FC236}">
                <a16:creationId xmlns:a16="http://schemas.microsoft.com/office/drawing/2014/main" id="{931D08AF-26EF-F149-57A0-1AD7B9B675AF}"/>
              </a:ext>
            </a:extLst>
          </p:cNvPr>
          <p:cNvSpPr/>
          <p:nvPr/>
        </p:nvSpPr>
        <p:spPr>
          <a:xfrm>
            <a:off x="1022789" y="5568503"/>
            <a:ext cx="10331011" cy="565179"/>
          </a:xfrm>
          <a:prstGeom prst="rect">
            <a:avLst/>
          </a:prstGeom>
          <a:solidFill>
            <a:srgbClr val="EBF5F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nSpc>
                <a:spcPct val="90000"/>
              </a:lnSpc>
              <a:spcBef>
                <a:spcPts val="1000"/>
              </a:spcBef>
              <a:buFont typeface="Arial"/>
              <a:buChar char="•"/>
            </a:pPr>
            <a:endParaRPr lang="en-GB" sz="2400" dirty="0">
              <a:solidFill>
                <a:srgbClr val="000000"/>
              </a:solidFill>
              <a:latin typeface="Calibri"/>
              <a:ea typeface="Calibri"/>
              <a:cs typeface="Calibri"/>
            </a:endParaRPr>
          </a:p>
          <a:p>
            <a:pPr marL="285750" indent="-285750">
              <a:lnSpc>
                <a:spcPct val="90000"/>
              </a:lnSpc>
              <a:spcBef>
                <a:spcPts val="1000"/>
              </a:spcBef>
              <a:buFont typeface="Arial"/>
              <a:buChar char="•"/>
            </a:pPr>
            <a:endParaRPr lang="en-GB" sz="2400" dirty="0">
              <a:solidFill>
                <a:srgbClr val="000000"/>
              </a:solidFill>
              <a:latin typeface="Calibri"/>
              <a:ea typeface="Calibri"/>
              <a:cs typeface="Calibri"/>
            </a:endParaRPr>
          </a:p>
          <a:p>
            <a:pPr>
              <a:lnSpc>
                <a:spcPct val="90000"/>
              </a:lnSpc>
              <a:spcBef>
                <a:spcPts val="1000"/>
              </a:spcBef>
            </a:pPr>
            <a:r>
              <a:rPr lang="en-GB" dirty="0">
                <a:solidFill>
                  <a:srgbClr val="000000"/>
                </a:solidFill>
                <a:latin typeface="Calibri"/>
                <a:ea typeface="Calibri"/>
                <a:cs typeface="Calibri"/>
              </a:rPr>
              <a:t>Adversarial training reduced proxy discrimination and improved overall fairness. </a:t>
            </a:r>
            <a:endParaRPr lang="en-GB" dirty="0">
              <a:latin typeface="Calibri"/>
              <a:ea typeface="Calibri"/>
              <a:cs typeface="Calibri"/>
            </a:endParaRPr>
          </a:p>
          <a:p>
            <a:pPr marL="285750" indent="-285750">
              <a:lnSpc>
                <a:spcPct val="90000"/>
              </a:lnSpc>
              <a:spcBef>
                <a:spcPts val="1000"/>
              </a:spcBef>
              <a:buFont typeface="Arial"/>
              <a:buChar char="•"/>
            </a:pPr>
            <a:endParaRPr lang="en-GB" sz="2800" dirty="0">
              <a:solidFill>
                <a:srgbClr val="000000"/>
              </a:solidFill>
            </a:endParaRPr>
          </a:p>
          <a:p>
            <a:pPr algn="ctr"/>
            <a:endParaRPr lang="en-GB" dirty="0"/>
          </a:p>
        </p:txBody>
      </p:sp>
      <p:sp>
        <p:nvSpPr>
          <p:cNvPr id="8" name="Rectangle 7">
            <a:extLst>
              <a:ext uri="{FF2B5EF4-FFF2-40B4-BE49-F238E27FC236}">
                <a16:creationId xmlns:a16="http://schemas.microsoft.com/office/drawing/2014/main" id="{7E32E7F8-B829-0442-F0D5-BD5E1858470D}"/>
              </a:ext>
            </a:extLst>
          </p:cNvPr>
          <p:cNvSpPr/>
          <p:nvPr/>
        </p:nvSpPr>
        <p:spPr>
          <a:xfrm>
            <a:off x="805234" y="5312201"/>
            <a:ext cx="1296699" cy="374951"/>
          </a:xfrm>
          <a:prstGeom prst="rect">
            <a:avLst/>
          </a:prstGeom>
          <a:solidFill>
            <a:srgbClr val="215F9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sz="2000" b="1" dirty="0">
                <a:solidFill>
                  <a:schemeClr val="bg1"/>
                </a:solidFill>
                <a:latin typeface="Calibri" panose="020F0502020204030204" pitchFamily="34" charset="0"/>
                <a:ea typeface="Calibri"/>
                <a:cs typeface="Calibri" panose="020F0502020204030204" pitchFamily="34" charset="0"/>
              </a:rPr>
              <a:t>Takeaway</a:t>
            </a:r>
            <a:endParaRPr lang="en-US" sz="2000" dirty="0">
              <a:latin typeface="Calibri" panose="020F0502020204030204" pitchFamily="34" charset="0"/>
              <a:cs typeface="Calibri" panose="020F0502020204030204" pitchFamily="34" charset="0"/>
            </a:endParaRPr>
          </a:p>
          <a:p>
            <a:endParaRPr lang="en-GB" sz="2400" b="1" dirty="0">
              <a:solidFill>
                <a:schemeClr val="tx1"/>
              </a:solidFill>
              <a:latin typeface="Calibri"/>
              <a:ea typeface="Calibri"/>
              <a:cs typeface="Arial"/>
            </a:endParaRPr>
          </a:p>
        </p:txBody>
      </p:sp>
      <p:grpSp>
        <p:nvGrpSpPr>
          <p:cNvPr id="14" name="Group 13">
            <a:extLst>
              <a:ext uri="{FF2B5EF4-FFF2-40B4-BE49-F238E27FC236}">
                <a16:creationId xmlns:a16="http://schemas.microsoft.com/office/drawing/2014/main" id="{282838D8-E31A-9B75-907C-432331ADE97B}"/>
              </a:ext>
            </a:extLst>
          </p:cNvPr>
          <p:cNvGrpSpPr/>
          <p:nvPr/>
        </p:nvGrpSpPr>
        <p:grpSpPr>
          <a:xfrm>
            <a:off x="5677644" y="1518186"/>
            <a:ext cx="6983791" cy="3985148"/>
            <a:chOff x="5677644" y="1292346"/>
            <a:chExt cx="6983791" cy="4210988"/>
          </a:xfrm>
        </p:grpSpPr>
        <p:pic>
          <p:nvPicPr>
            <p:cNvPr id="4" name="Picture 3" descr="A graph with different colored lines&#10;&#10;AI-generated content may be incorrect.">
              <a:extLst>
                <a:ext uri="{FF2B5EF4-FFF2-40B4-BE49-F238E27FC236}">
                  <a16:creationId xmlns:a16="http://schemas.microsoft.com/office/drawing/2014/main" id="{974AFC62-006A-B90B-E1C6-E1E71F0ED7ED}"/>
                </a:ext>
              </a:extLst>
            </p:cNvPr>
            <p:cNvPicPr>
              <a:picLocks noChangeAspect="1"/>
            </p:cNvPicPr>
            <p:nvPr/>
          </p:nvPicPr>
          <p:blipFill>
            <a:blip r:embed="rId3"/>
            <a:srcRect t="10417" r="21532" b="4808"/>
            <a:stretch>
              <a:fillRect/>
            </a:stretch>
          </p:blipFill>
          <p:spPr>
            <a:xfrm>
              <a:off x="5876402" y="1312871"/>
              <a:ext cx="5509686" cy="4190463"/>
            </a:xfrm>
            <a:prstGeom prst="rect">
              <a:avLst/>
            </a:prstGeom>
          </p:spPr>
        </p:pic>
        <p:sp>
          <p:nvSpPr>
            <p:cNvPr id="5" name="TextBox 4">
              <a:extLst>
                <a:ext uri="{FF2B5EF4-FFF2-40B4-BE49-F238E27FC236}">
                  <a16:creationId xmlns:a16="http://schemas.microsoft.com/office/drawing/2014/main" id="{D8E8F58E-72D0-C803-62EF-310DC696E4D0}"/>
                </a:ext>
              </a:extLst>
            </p:cNvPr>
            <p:cNvSpPr txBox="1"/>
            <p:nvPr/>
          </p:nvSpPr>
          <p:spPr>
            <a:xfrm>
              <a:off x="5677644" y="1292346"/>
              <a:ext cx="1998504"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Disparate impact</a:t>
              </a:r>
            </a:p>
          </p:txBody>
        </p:sp>
        <p:sp>
          <p:nvSpPr>
            <p:cNvPr id="7" name="TextBox 6">
              <a:extLst>
                <a:ext uri="{FF2B5EF4-FFF2-40B4-BE49-F238E27FC236}">
                  <a16:creationId xmlns:a16="http://schemas.microsoft.com/office/drawing/2014/main" id="{450685EE-7BBE-93B7-9661-88495E587E68}"/>
                </a:ext>
              </a:extLst>
            </p:cNvPr>
            <p:cNvSpPr txBox="1"/>
            <p:nvPr/>
          </p:nvSpPr>
          <p:spPr>
            <a:xfrm>
              <a:off x="11386088" y="4960547"/>
              <a:ext cx="1275347" cy="307777"/>
            </a:xfrm>
            <a:prstGeom prst="rect">
              <a:avLst/>
            </a:prstGeom>
            <a:noFill/>
          </p:spPr>
          <p:txBody>
            <a:bodyPr wrap="square" rtlCol="0">
              <a:spAutoFit/>
            </a:bodyPr>
            <a:lstStyle/>
            <a:p>
              <a:r>
                <a:rPr lang="en-GB" sz="1400" b="1" dirty="0" err="1">
                  <a:latin typeface="Calibri"/>
                  <a:ea typeface="Calibri"/>
                  <a:cs typeface="Calibri"/>
                </a:rPr>
                <a:t>λ</a:t>
              </a:r>
              <a:endParaRPr lang="en-US" sz="14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A517617B-3B13-7658-4CA9-EC106E717603}"/>
                </a:ext>
              </a:extLst>
            </p:cNvPr>
            <p:cNvSpPr txBox="1"/>
            <p:nvPr/>
          </p:nvSpPr>
          <p:spPr>
            <a:xfrm>
              <a:off x="7832762" y="2330657"/>
              <a:ext cx="1275347" cy="307777"/>
            </a:xfrm>
            <a:prstGeom prst="rect">
              <a:avLst/>
            </a:prstGeom>
            <a:noFill/>
          </p:spPr>
          <p:txBody>
            <a:bodyPr wrap="square" rtlCol="0">
              <a:spAutoFit/>
            </a:bodyPr>
            <a:lstStyle/>
            <a:p>
              <a:r>
                <a:rPr lang="en-GB" sz="1400" b="1" dirty="0">
                  <a:latin typeface="Calibri"/>
                  <a:cs typeface="Calibri"/>
                </a:rPr>
                <a:t>Age</a:t>
              </a:r>
              <a:endParaRPr lang="en-US" sz="14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4587D4AF-A94E-3DEA-CAA3-F2D1E25D25AA}"/>
                </a:ext>
              </a:extLst>
            </p:cNvPr>
            <p:cNvSpPr txBox="1"/>
            <p:nvPr/>
          </p:nvSpPr>
          <p:spPr>
            <a:xfrm>
              <a:off x="9929550" y="3645200"/>
              <a:ext cx="1275347" cy="307777"/>
            </a:xfrm>
            <a:prstGeom prst="rect">
              <a:avLst/>
            </a:prstGeom>
            <a:noFill/>
          </p:spPr>
          <p:txBody>
            <a:bodyPr wrap="square" rtlCol="0">
              <a:spAutoFit/>
            </a:bodyPr>
            <a:lstStyle/>
            <a:p>
              <a:r>
                <a:rPr lang="en-GB" sz="1400" b="1" dirty="0">
                  <a:latin typeface="Calibri"/>
                  <a:cs typeface="Calibri"/>
                </a:rPr>
                <a:t>Ethnicity</a:t>
              </a:r>
              <a:endParaRPr lang="en-US" sz="14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738A8BC6-A1DD-21E3-DDB4-E8C980004C21}"/>
                </a:ext>
              </a:extLst>
            </p:cNvPr>
            <p:cNvSpPr txBox="1"/>
            <p:nvPr/>
          </p:nvSpPr>
          <p:spPr>
            <a:xfrm>
              <a:off x="8983784" y="4055390"/>
              <a:ext cx="1275347" cy="307777"/>
            </a:xfrm>
            <a:prstGeom prst="rect">
              <a:avLst/>
            </a:prstGeom>
            <a:noFill/>
          </p:spPr>
          <p:txBody>
            <a:bodyPr wrap="square" rtlCol="0">
              <a:spAutoFit/>
            </a:bodyPr>
            <a:lstStyle/>
            <a:p>
              <a:r>
                <a:rPr lang="en-GB" sz="1400" b="1" dirty="0">
                  <a:latin typeface="Calibri"/>
                  <a:cs typeface="Calibri"/>
                </a:rPr>
                <a:t>Gender</a:t>
              </a:r>
              <a:endParaRPr lang="en-US" sz="1400" dirty="0">
                <a:latin typeface="Calibri" panose="020F0502020204030204" pitchFamily="34" charset="0"/>
                <a:cs typeface="Calibri" panose="020F0502020204030204" pitchFamily="34" charset="0"/>
              </a:endParaRPr>
            </a:p>
          </p:txBody>
        </p:sp>
      </p:grpSp>
      <p:sp>
        <p:nvSpPr>
          <p:cNvPr id="10" name="TextBox 9">
            <a:extLst>
              <a:ext uri="{FF2B5EF4-FFF2-40B4-BE49-F238E27FC236}">
                <a16:creationId xmlns:a16="http://schemas.microsoft.com/office/drawing/2014/main" id="{EC59A897-2C2E-9B97-53E8-48B75902D95B}"/>
              </a:ext>
            </a:extLst>
          </p:cNvPr>
          <p:cNvSpPr txBox="1"/>
          <p:nvPr/>
        </p:nvSpPr>
        <p:spPr>
          <a:xfrm>
            <a:off x="838200" y="6262042"/>
            <a:ext cx="9251868" cy="461665"/>
          </a:xfrm>
          <a:prstGeom prst="rect">
            <a:avLst/>
          </a:prstGeom>
          <a:noFill/>
        </p:spPr>
        <p:txBody>
          <a:bodyPr wrap="square">
            <a:spAutoFit/>
          </a:bodyPr>
          <a:lstStyle/>
          <a:p>
            <a:r>
              <a:rPr lang="en-GB" sz="1200" b="0" i="0" dirty="0">
                <a:solidFill>
                  <a:srgbClr val="222222"/>
                </a:solidFill>
                <a:effectLst/>
                <a:latin typeface="Calibri" panose="020F0502020204030204" pitchFamily="34" charset="0"/>
                <a:cs typeface="Calibri" panose="020F0502020204030204" pitchFamily="34" charset="0"/>
              </a:rPr>
              <a:t>* Beutel, A., Chen, J., Zhao, Z., &amp; Chi, E. H. (2017). Data decisions and theoretical implications when </a:t>
            </a:r>
            <a:r>
              <a:rPr lang="en-GB" sz="1200" b="0" i="0" dirty="0" err="1">
                <a:solidFill>
                  <a:srgbClr val="222222"/>
                </a:solidFill>
                <a:effectLst/>
                <a:latin typeface="Calibri" panose="020F0502020204030204" pitchFamily="34" charset="0"/>
                <a:cs typeface="Calibri" panose="020F0502020204030204" pitchFamily="34" charset="0"/>
              </a:rPr>
              <a:t>adversarially</a:t>
            </a:r>
            <a:r>
              <a:rPr lang="en-GB" sz="1200" b="0" i="0" dirty="0">
                <a:solidFill>
                  <a:srgbClr val="222222"/>
                </a:solidFill>
                <a:effectLst/>
                <a:latin typeface="Calibri" panose="020F0502020204030204" pitchFamily="34" charset="0"/>
                <a:cs typeface="Calibri" panose="020F0502020204030204" pitchFamily="34" charset="0"/>
              </a:rPr>
              <a:t> learning fair representations.   </a:t>
            </a:r>
          </a:p>
          <a:p>
            <a:r>
              <a:rPr lang="en-GB" sz="1200" b="0" i="1" dirty="0" err="1">
                <a:solidFill>
                  <a:srgbClr val="222222"/>
                </a:solidFill>
                <a:effectLst/>
                <a:latin typeface="Calibri" panose="020F0502020204030204" pitchFamily="34" charset="0"/>
                <a:cs typeface="Calibri" panose="020F0502020204030204" pitchFamily="34" charset="0"/>
              </a:rPr>
              <a:t>arXiv</a:t>
            </a:r>
            <a:r>
              <a:rPr lang="en-GB" sz="1200" b="0" i="1" dirty="0">
                <a:solidFill>
                  <a:srgbClr val="222222"/>
                </a:solidFill>
                <a:effectLst/>
                <a:latin typeface="Calibri" panose="020F0502020204030204" pitchFamily="34" charset="0"/>
                <a:cs typeface="Calibri" panose="020F0502020204030204" pitchFamily="34" charset="0"/>
              </a:rPr>
              <a:t> preprint arXiv:1707.00075</a:t>
            </a:r>
            <a:r>
              <a:rPr lang="en-GB" sz="1200" b="0" i="0" dirty="0">
                <a:solidFill>
                  <a:srgbClr val="222222"/>
                </a:solidFill>
                <a:effectLst/>
                <a:latin typeface="Calibri" panose="020F0502020204030204" pitchFamily="34" charset="0"/>
                <a:cs typeface="Calibri" panose="020F0502020204030204" pitchFamily="34" charset="0"/>
              </a:rPr>
              <a:t>.</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54231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5C6C5-E50C-DC22-9A38-A728CF5F1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A0893F-981C-0035-0CD4-23BF212A9559}"/>
              </a:ext>
            </a:extLst>
          </p:cNvPr>
          <p:cNvSpPr>
            <a:spLocks noGrp="1"/>
          </p:cNvSpPr>
          <p:nvPr>
            <p:ph type="title"/>
          </p:nvPr>
        </p:nvSpPr>
        <p:spPr/>
        <p:txBody>
          <a:bodyPr>
            <a:normAutofit/>
          </a:bodyPr>
          <a:lstStyle/>
          <a:p>
            <a:r>
              <a:rPr lang="en-GB" sz="4000" dirty="0">
                <a:latin typeface="Calibri"/>
                <a:ea typeface="Calibri"/>
                <a:cs typeface="Calibri"/>
              </a:rPr>
              <a:t>Fairness-accuracy trade-off analysis</a:t>
            </a:r>
            <a:endParaRPr lang="en-US" sz="4000" dirty="0">
              <a:latin typeface="Calibri"/>
              <a:ea typeface="Calibri"/>
              <a:cs typeface="Calibri"/>
            </a:endParaRPr>
          </a:p>
        </p:txBody>
      </p:sp>
      <p:grpSp>
        <p:nvGrpSpPr>
          <p:cNvPr id="15" name="Group 14">
            <a:extLst>
              <a:ext uri="{FF2B5EF4-FFF2-40B4-BE49-F238E27FC236}">
                <a16:creationId xmlns:a16="http://schemas.microsoft.com/office/drawing/2014/main" id="{22BDF0C7-369F-9F5F-2B36-5DEA9D45906B}"/>
              </a:ext>
            </a:extLst>
          </p:cNvPr>
          <p:cNvGrpSpPr/>
          <p:nvPr/>
        </p:nvGrpSpPr>
        <p:grpSpPr>
          <a:xfrm>
            <a:off x="5326344" y="1611161"/>
            <a:ext cx="7193085" cy="2637634"/>
            <a:chOff x="4637782" y="1474997"/>
            <a:chExt cx="8191891" cy="3747851"/>
          </a:xfrm>
        </p:grpSpPr>
        <p:pic>
          <p:nvPicPr>
            <p:cNvPr id="14" name="Picture 13">
              <a:extLst>
                <a:ext uri="{FF2B5EF4-FFF2-40B4-BE49-F238E27FC236}">
                  <a16:creationId xmlns:a16="http://schemas.microsoft.com/office/drawing/2014/main" id="{013CF852-40CB-430F-2CAF-84872437730E}"/>
                </a:ext>
              </a:extLst>
            </p:cNvPr>
            <p:cNvPicPr>
              <a:picLocks noChangeAspect="1"/>
            </p:cNvPicPr>
            <p:nvPr/>
          </p:nvPicPr>
          <p:blipFill>
            <a:blip r:embed="rId3"/>
            <a:srcRect l="2528" t="10383" r="15273" b="7662"/>
            <a:stretch>
              <a:fillRect/>
            </a:stretch>
          </p:blipFill>
          <p:spPr>
            <a:xfrm>
              <a:off x="5053264" y="1935715"/>
              <a:ext cx="6448925" cy="3287133"/>
            </a:xfrm>
            <a:prstGeom prst="rect">
              <a:avLst/>
            </a:prstGeom>
          </p:spPr>
        </p:pic>
        <p:sp>
          <p:nvSpPr>
            <p:cNvPr id="3" name="TextBox 2">
              <a:extLst>
                <a:ext uri="{FF2B5EF4-FFF2-40B4-BE49-F238E27FC236}">
                  <a16:creationId xmlns:a16="http://schemas.microsoft.com/office/drawing/2014/main" id="{6E3B635B-F0EF-36FB-7774-AD414A0DC899}"/>
                </a:ext>
              </a:extLst>
            </p:cNvPr>
            <p:cNvSpPr txBox="1"/>
            <p:nvPr/>
          </p:nvSpPr>
          <p:spPr>
            <a:xfrm>
              <a:off x="9396456" y="3405961"/>
              <a:ext cx="1275347" cy="307777"/>
            </a:xfrm>
            <a:prstGeom prst="rect">
              <a:avLst/>
            </a:prstGeom>
            <a:noFill/>
          </p:spPr>
          <p:txBody>
            <a:bodyPr wrap="square" rtlCol="0">
              <a:spAutoFit/>
            </a:bodyPr>
            <a:lstStyle/>
            <a:p>
              <a:r>
                <a:rPr lang="en-GB" sz="1400" b="1" dirty="0">
                  <a:latin typeface="Calibri"/>
                  <a:cs typeface="Calibri"/>
                </a:rPr>
                <a:t>Accuracy</a:t>
              </a:r>
              <a:endParaRPr lang="en-US" sz="14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771473BB-8EC7-19D3-64AE-DA4ED36FE6C1}"/>
                </a:ext>
              </a:extLst>
            </p:cNvPr>
            <p:cNvSpPr txBox="1"/>
            <p:nvPr/>
          </p:nvSpPr>
          <p:spPr>
            <a:xfrm>
              <a:off x="9396457" y="4160516"/>
              <a:ext cx="1275347" cy="307777"/>
            </a:xfrm>
            <a:prstGeom prst="rect">
              <a:avLst/>
            </a:prstGeom>
            <a:noFill/>
          </p:spPr>
          <p:txBody>
            <a:bodyPr wrap="square" rtlCol="0">
              <a:spAutoFit/>
            </a:bodyPr>
            <a:lstStyle/>
            <a:p>
              <a:r>
                <a:rPr lang="en-GB" sz="1400" b="1" dirty="0">
                  <a:latin typeface="Calibri"/>
                  <a:cs typeface="Calibri"/>
                </a:rPr>
                <a:t>Precision</a:t>
              </a:r>
              <a:endParaRPr lang="en-US" sz="14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EFF0B0B-CF20-B748-C2F3-D3B1F4EB2EF6}"/>
                </a:ext>
              </a:extLst>
            </p:cNvPr>
            <p:cNvSpPr txBox="1"/>
            <p:nvPr/>
          </p:nvSpPr>
          <p:spPr>
            <a:xfrm>
              <a:off x="9396458" y="2445243"/>
              <a:ext cx="1275347" cy="307777"/>
            </a:xfrm>
            <a:prstGeom prst="rect">
              <a:avLst/>
            </a:prstGeom>
            <a:noFill/>
          </p:spPr>
          <p:txBody>
            <a:bodyPr wrap="square" rtlCol="0">
              <a:spAutoFit/>
            </a:bodyPr>
            <a:lstStyle/>
            <a:p>
              <a:r>
                <a:rPr lang="en-GB" sz="1400" b="1" dirty="0">
                  <a:latin typeface="Calibri"/>
                  <a:cs typeface="Calibri"/>
                </a:rPr>
                <a:t>Recall</a:t>
              </a:r>
              <a:endParaRPr lang="en-US" sz="14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6FC8AAC-750C-7135-AAE2-18EF256CD1C7}"/>
                </a:ext>
              </a:extLst>
            </p:cNvPr>
            <p:cNvSpPr txBox="1"/>
            <p:nvPr/>
          </p:nvSpPr>
          <p:spPr>
            <a:xfrm>
              <a:off x="6287687" y="1474997"/>
              <a:ext cx="4243036" cy="369331"/>
            </a:xfrm>
            <a:prstGeom prst="rect">
              <a:avLst/>
            </a:prstGeom>
            <a:noFill/>
          </p:spPr>
          <p:txBody>
            <a:bodyPr wrap="square" rtlCol="0">
              <a:spAutoFit/>
            </a:bodyPr>
            <a:lstStyle/>
            <a:p>
              <a:r>
                <a:rPr lang="en-GB" b="1" dirty="0">
                  <a:latin typeface="Calibri"/>
                  <a:cs typeface="Calibri"/>
                </a:rPr>
                <a:t>Ethnicity: white/non-white groups</a:t>
              </a:r>
              <a:endParaRPr lang="en-US"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ACA232B9-A11B-9873-9600-E286D360188C}"/>
                </a:ext>
              </a:extLst>
            </p:cNvPr>
            <p:cNvSpPr txBox="1"/>
            <p:nvPr/>
          </p:nvSpPr>
          <p:spPr>
            <a:xfrm>
              <a:off x="11554326" y="4915071"/>
              <a:ext cx="1275347" cy="307777"/>
            </a:xfrm>
            <a:prstGeom prst="rect">
              <a:avLst/>
            </a:prstGeom>
            <a:noFill/>
          </p:spPr>
          <p:txBody>
            <a:bodyPr wrap="square" rtlCol="0">
              <a:spAutoFit/>
            </a:bodyPr>
            <a:lstStyle/>
            <a:p>
              <a:r>
                <a:rPr lang="en-GB" sz="1400" b="1" dirty="0" err="1">
                  <a:latin typeface="Calibri"/>
                  <a:ea typeface="Calibri"/>
                  <a:cs typeface="Calibri"/>
                </a:rPr>
                <a:t>λ</a:t>
              </a:r>
              <a:endParaRPr lang="en-US" sz="14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3634CA92-BA0A-DBE8-17B9-447D039837F9}"/>
                </a:ext>
              </a:extLst>
            </p:cNvPr>
            <p:cNvSpPr txBox="1"/>
            <p:nvPr/>
          </p:nvSpPr>
          <p:spPr>
            <a:xfrm rot="16200000">
              <a:off x="3965518" y="3490503"/>
              <a:ext cx="1591209" cy="246682"/>
            </a:xfrm>
            <a:prstGeom prst="rect">
              <a:avLst/>
            </a:prstGeom>
            <a:noFill/>
          </p:spPr>
          <p:txBody>
            <a:bodyPr wrap="square" rtlCol="0">
              <a:spAutoFit/>
            </a:bodyPr>
            <a:lstStyle/>
            <a:p>
              <a:r>
                <a:rPr lang="en-GB" sz="1400" b="1" dirty="0">
                  <a:latin typeface="Calibri"/>
                  <a:cs typeface="Calibri"/>
                </a:rPr>
                <a:t>Metric value</a:t>
              </a:r>
              <a:endParaRPr lang="en-US" sz="1400" dirty="0">
                <a:latin typeface="Calibri" panose="020F0502020204030204" pitchFamily="34" charset="0"/>
                <a:cs typeface="Calibri" panose="020F0502020204030204" pitchFamily="34" charset="0"/>
              </a:endParaRPr>
            </a:p>
          </p:txBody>
        </p:sp>
      </p:grpSp>
      <p:sp>
        <p:nvSpPr>
          <p:cNvPr id="13" name="TextBox 12">
            <a:extLst>
              <a:ext uri="{FF2B5EF4-FFF2-40B4-BE49-F238E27FC236}">
                <a16:creationId xmlns:a16="http://schemas.microsoft.com/office/drawing/2014/main" id="{DA11562E-1211-6531-E8C5-F46B4A0D2075}"/>
              </a:ext>
            </a:extLst>
          </p:cNvPr>
          <p:cNvSpPr txBox="1"/>
          <p:nvPr/>
        </p:nvSpPr>
        <p:spPr>
          <a:xfrm>
            <a:off x="838200" y="2047031"/>
            <a:ext cx="3890211" cy="3970318"/>
          </a:xfrm>
          <a:prstGeom prst="rect">
            <a:avLst/>
          </a:prstGeom>
          <a:noFill/>
        </p:spPr>
        <p:txBody>
          <a:bodyPr wrap="square" rtlCol="0">
            <a:spAutoFit/>
          </a:bodyPr>
          <a:lstStyle/>
          <a:p>
            <a:r>
              <a:rPr lang="en-GB" b="1" dirty="0">
                <a:solidFill>
                  <a:srgbClr val="212121"/>
                </a:solidFill>
                <a:latin typeface="Calibri" panose="020F0502020204030204" pitchFamily="34" charset="0"/>
                <a:cs typeface="Calibri" panose="020F0502020204030204" pitchFamily="34" charset="0"/>
              </a:rPr>
              <a:t>Bias mitigation results - Ethnicity:</a:t>
            </a:r>
          </a:p>
          <a:p>
            <a:endParaRPr lang="en-GB" dirty="0">
              <a:latin typeface="Calibri" panose="020F0502020204030204" pitchFamily="34" charset="0"/>
              <a:cs typeface="Calibri" panose="020F0502020204030204" pitchFamily="34" charset="0"/>
            </a:endParaRPr>
          </a:p>
          <a:p>
            <a:pPr marL="742950" lvl="1" indent="-285750">
              <a:buFont typeface="Wingdings" pitchFamily="2" charset="2"/>
              <a:buChar char="Ø"/>
            </a:pPr>
            <a:r>
              <a:rPr lang="en-GB" b="1" dirty="0" err="1">
                <a:solidFill>
                  <a:srgbClr val="212121"/>
                </a:solidFill>
                <a:latin typeface="Calibri" panose="020F0502020204030204" pitchFamily="34" charset="0"/>
                <a:cs typeface="Calibri" panose="020F0502020204030204" pitchFamily="34" charset="0"/>
              </a:rPr>
              <a:t>λ</a:t>
            </a:r>
            <a:r>
              <a:rPr lang="en-GB" b="1" dirty="0">
                <a:solidFill>
                  <a:srgbClr val="212121"/>
                </a:solidFill>
                <a:latin typeface="Calibri" panose="020F0502020204030204" pitchFamily="34" charset="0"/>
                <a:cs typeface="Calibri" panose="020F0502020204030204" pitchFamily="34" charset="0"/>
              </a:rPr>
              <a:t> = 0.0001:</a:t>
            </a:r>
            <a:r>
              <a:rPr lang="en-GB" dirty="0">
                <a:solidFill>
                  <a:srgbClr val="212121"/>
                </a:solidFill>
                <a:latin typeface="Calibri" panose="020F0502020204030204" pitchFamily="34" charset="0"/>
                <a:cs typeface="Calibri" panose="020F0502020204030204" pitchFamily="34" charset="0"/>
              </a:rPr>
              <a:t> Slight fairness improvement, minimal accuracy loss</a:t>
            </a:r>
          </a:p>
          <a:p>
            <a:pPr marL="742950" lvl="1" indent="-285750">
              <a:buFont typeface="Wingdings" pitchFamily="2" charset="2"/>
              <a:buChar char="Ø"/>
            </a:pPr>
            <a:endParaRPr lang="en-GB" dirty="0">
              <a:latin typeface="Calibri" panose="020F0502020204030204" pitchFamily="34" charset="0"/>
              <a:cs typeface="Calibri" panose="020F0502020204030204" pitchFamily="34" charset="0"/>
            </a:endParaRPr>
          </a:p>
          <a:p>
            <a:pPr marL="742950" lvl="1" indent="-285750">
              <a:buFont typeface="Wingdings" pitchFamily="2" charset="2"/>
              <a:buChar char="Ø"/>
            </a:pPr>
            <a:r>
              <a:rPr lang="en-GB" b="1" dirty="0" err="1">
                <a:solidFill>
                  <a:srgbClr val="212121"/>
                </a:solidFill>
                <a:latin typeface="Calibri" panose="020F0502020204030204" pitchFamily="34" charset="0"/>
                <a:cs typeface="Calibri" panose="020F0502020204030204" pitchFamily="34" charset="0"/>
              </a:rPr>
              <a:t>λ</a:t>
            </a:r>
            <a:r>
              <a:rPr lang="en-GB" b="1" dirty="0">
                <a:solidFill>
                  <a:srgbClr val="212121"/>
                </a:solidFill>
                <a:latin typeface="Calibri" panose="020F0502020204030204" pitchFamily="34" charset="0"/>
                <a:cs typeface="Calibri" panose="020F0502020204030204" pitchFamily="34" charset="0"/>
              </a:rPr>
              <a:t> = 0.0002:</a:t>
            </a:r>
            <a:r>
              <a:rPr lang="en-GB" dirty="0">
                <a:solidFill>
                  <a:srgbClr val="212121"/>
                </a:solidFill>
                <a:latin typeface="Calibri" panose="020F0502020204030204" pitchFamily="34" charset="0"/>
                <a:cs typeface="Calibri" panose="020F0502020204030204" pitchFamily="34" charset="0"/>
              </a:rPr>
              <a:t> Good balance point - significant fairness gains, acceptable accuracy loss</a:t>
            </a:r>
          </a:p>
          <a:p>
            <a:pPr marL="742950" lvl="1" indent="-285750">
              <a:buFont typeface="Wingdings" pitchFamily="2" charset="2"/>
              <a:buChar char="Ø"/>
            </a:pPr>
            <a:endParaRPr lang="en-GB" dirty="0">
              <a:latin typeface="Calibri" panose="020F0502020204030204" pitchFamily="34" charset="0"/>
              <a:cs typeface="Calibri" panose="020F0502020204030204" pitchFamily="34" charset="0"/>
            </a:endParaRPr>
          </a:p>
          <a:p>
            <a:pPr marL="742950" lvl="1" indent="-285750">
              <a:buFont typeface="Wingdings" pitchFamily="2" charset="2"/>
              <a:buChar char="Ø"/>
            </a:pPr>
            <a:r>
              <a:rPr lang="en-GB" b="1" dirty="0" err="1">
                <a:solidFill>
                  <a:srgbClr val="212121"/>
                </a:solidFill>
                <a:latin typeface="Calibri" panose="020F0502020204030204" pitchFamily="34" charset="0"/>
                <a:cs typeface="Calibri" panose="020F0502020204030204" pitchFamily="34" charset="0"/>
              </a:rPr>
              <a:t>λ</a:t>
            </a:r>
            <a:r>
              <a:rPr lang="en-GB" b="1" dirty="0">
                <a:solidFill>
                  <a:srgbClr val="212121"/>
                </a:solidFill>
                <a:latin typeface="Calibri" panose="020F0502020204030204" pitchFamily="34" charset="0"/>
                <a:cs typeface="Calibri" panose="020F0502020204030204" pitchFamily="34" charset="0"/>
              </a:rPr>
              <a:t> = 0.001:</a:t>
            </a:r>
            <a:r>
              <a:rPr lang="en-GB" dirty="0">
                <a:solidFill>
                  <a:srgbClr val="212121"/>
                </a:solidFill>
                <a:latin typeface="Calibri" panose="020F0502020204030204" pitchFamily="34" charset="0"/>
                <a:cs typeface="Calibri" panose="020F0502020204030204" pitchFamily="34" charset="0"/>
              </a:rPr>
              <a:t> Major fairness improvement, substantial accuracy degradation</a:t>
            </a:r>
          </a:p>
          <a:p>
            <a:pPr lvl="1"/>
            <a:endParaRPr lang="en-GB" dirty="0">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D3B4122C-73C2-B81E-8512-C381A9630F3E}"/>
              </a:ext>
            </a:extLst>
          </p:cNvPr>
          <p:cNvPicPr>
            <a:picLocks noChangeAspect="1"/>
          </p:cNvPicPr>
          <p:nvPr/>
        </p:nvPicPr>
        <p:blipFill>
          <a:blip r:embed="rId4"/>
          <a:srcRect l="2683" t="11241" r="20382" b="6057"/>
          <a:stretch>
            <a:fillRect/>
          </a:stretch>
        </p:blipFill>
        <p:spPr>
          <a:xfrm>
            <a:off x="5691168" y="4388347"/>
            <a:ext cx="5662632" cy="2230669"/>
          </a:xfrm>
          <a:prstGeom prst="rect">
            <a:avLst/>
          </a:prstGeom>
        </p:spPr>
      </p:pic>
      <p:cxnSp>
        <p:nvCxnSpPr>
          <p:cNvPr id="10" name="Straight Connector 9">
            <a:extLst>
              <a:ext uri="{FF2B5EF4-FFF2-40B4-BE49-F238E27FC236}">
                <a16:creationId xmlns:a16="http://schemas.microsoft.com/office/drawing/2014/main" id="{77184570-C320-6828-4E4A-C08C105900B8}"/>
              </a:ext>
            </a:extLst>
          </p:cNvPr>
          <p:cNvCxnSpPr>
            <a:cxnSpLocks/>
          </p:cNvCxnSpPr>
          <p:nvPr/>
        </p:nvCxnSpPr>
        <p:spPr>
          <a:xfrm>
            <a:off x="7153639" y="2161102"/>
            <a:ext cx="0" cy="4377128"/>
          </a:xfrm>
          <a:prstGeom prst="line">
            <a:avLst/>
          </a:prstGeom>
          <a:ln>
            <a:solidFill>
              <a:srgbClr val="92D050"/>
            </a:solidFill>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812C093-457C-B137-4961-DB2CEB300A17}"/>
              </a:ext>
            </a:extLst>
          </p:cNvPr>
          <p:cNvCxnSpPr>
            <a:cxnSpLocks/>
          </p:cNvCxnSpPr>
          <p:nvPr/>
        </p:nvCxnSpPr>
        <p:spPr>
          <a:xfrm>
            <a:off x="6652454" y="2161102"/>
            <a:ext cx="0" cy="437712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EF98BE7F-BACE-DF6A-9074-975C202E6D33}"/>
              </a:ext>
            </a:extLst>
          </p:cNvPr>
          <p:cNvSpPr txBox="1"/>
          <p:nvPr/>
        </p:nvSpPr>
        <p:spPr>
          <a:xfrm rot="16200000">
            <a:off x="4534543" y="5195030"/>
            <a:ext cx="1998504"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Disparate impact</a:t>
            </a:r>
          </a:p>
        </p:txBody>
      </p:sp>
      <p:cxnSp>
        <p:nvCxnSpPr>
          <p:cNvPr id="24" name="Straight Connector 23">
            <a:extLst>
              <a:ext uri="{FF2B5EF4-FFF2-40B4-BE49-F238E27FC236}">
                <a16:creationId xmlns:a16="http://schemas.microsoft.com/office/drawing/2014/main" id="{6CF9175D-E8D6-9F09-F9DA-B487850C90F7}"/>
              </a:ext>
            </a:extLst>
          </p:cNvPr>
          <p:cNvCxnSpPr>
            <a:cxnSpLocks/>
          </p:cNvCxnSpPr>
          <p:nvPr/>
        </p:nvCxnSpPr>
        <p:spPr>
          <a:xfrm>
            <a:off x="11013190" y="2161102"/>
            <a:ext cx="0" cy="4377128"/>
          </a:xfrm>
          <a:prstGeom prst="line">
            <a:avLst/>
          </a:prstGeom>
          <a:ln>
            <a:solidFill>
              <a:srgbClr val="C00000"/>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57003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40A13-E9DF-85A4-70AB-3649922C55C2}"/>
              </a:ext>
            </a:extLst>
          </p:cNvPr>
          <p:cNvSpPr>
            <a:spLocks noGrp="1"/>
          </p:cNvSpPr>
          <p:nvPr>
            <p:ph type="title"/>
          </p:nvPr>
        </p:nvSpPr>
        <p:spPr/>
        <p:txBody>
          <a:bodyPr>
            <a:normAutofit/>
          </a:bodyPr>
          <a:lstStyle/>
          <a:p>
            <a:r>
              <a:rPr lang="en-GB" sz="4000" dirty="0">
                <a:solidFill>
                  <a:srgbClr val="212121"/>
                </a:solidFill>
                <a:latin typeface="Calibri" panose="020F0502020204030204" pitchFamily="34" charset="0"/>
                <a:cs typeface="Calibri" panose="020F0502020204030204" pitchFamily="34" charset="0"/>
              </a:rPr>
              <a:t>Key observations</a:t>
            </a:r>
            <a:endParaRPr lang="en-US" sz="4000" dirty="0">
              <a:latin typeface="Calibri" panose="020F0502020204030204" pitchFamily="34" charset="0"/>
              <a:cs typeface="Calibri" panose="020F0502020204030204" pitchFamily="34" charset="0"/>
            </a:endParaRPr>
          </a:p>
        </p:txBody>
      </p:sp>
      <p:sp>
        <p:nvSpPr>
          <p:cNvPr id="4" name="Google Shape;1173;p3">
            <a:extLst>
              <a:ext uri="{FF2B5EF4-FFF2-40B4-BE49-F238E27FC236}">
                <a16:creationId xmlns:a16="http://schemas.microsoft.com/office/drawing/2014/main" id="{94676819-4D90-02EE-2B8E-EA83099A2462}"/>
              </a:ext>
            </a:extLst>
          </p:cNvPr>
          <p:cNvSpPr/>
          <p:nvPr/>
        </p:nvSpPr>
        <p:spPr>
          <a:xfrm>
            <a:off x="1199147" y="1937083"/>
            <a:ext cx="8883519" cy="3361052"/>
          </a:xfrm>
          <a:prstGeom prst="rect">
            <a:avLst/>
          </a:prstGeom>
          <a:solidFill>
            <a:srgbClr val="3192C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L="0" marR="0" lvl="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1pPr>
            <a:lvl2pPr marL="342900" marR="0" lvl="1"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2pPr>
            <a:lvl3pPr marL="685800" marR="0" lvl="2"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3pPr>
            <a:lvl4pPr marL="1028700" marR="0" lvl="3"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4pPr>
            <a:lvl5pPr marL="1371600" marR="0" lvl="4"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5pPr>
            <a:lvl6pPr marL="1714500" marR="0" lvl="5"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6pPr>
            <a:lvl7pPr marL="2057400" marR="0" lvl="6"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7pPr>
            <a:lvl8pPr marL="2400300" marR="0" lvl="7"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8pPr>
            <a:lvl9pPr marL="2743200" marR="0" lvl="8"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lang="en-US" sz="1050" b="0" i="0" u="none" strike="noStrike" cap="none">
              <a:solidFill>
                <a:srgbClr val="000000"/>
              </a:solidFill>
              <a:latin typeface="Arial"/>
              <a:ea typeface="Arial"/>
              <a:cs typeface="Arial"/>
              <a:sym typeface="Arial"/>
            </a:endParaRPr>
          </a:p>
        </p:txBody>
      </p:sp>
      <p:sp>
        <p:nvSpPr>
          <p:cNvPr id="5" name="Google Shape;1173;p3">
            <a:extLst>
              <a:ext uri="{FF2B5EF4-FFF2-40B4-BE49-F238E27FC236}">
                <a16:creationId xmlns:a16="http://schemas.microsoft.com/office/drawing/2014/main" id="{303F853F-212B-F8F2-E234-FD1079B5B858}"/>
              </a:ext>
            </a:extLst>
          </p:cNvPr>
          <p:cNvSpPr/>
          <p:nvPr/>
        </p:nvSpPr>
        <p:spPr>
          <a:xfrm>
            <a:off x="1427544" y="1871358"/>
            <a:ext cx="8883519" cy="3246907"/>
          </a:xfrm>
          <a:prstGeom prst="rect">
            <a:avLst/>
          </a:prstGeom>
          <a:solidFill>
            <a:schemeClr val="bg1"/>
          </a:solidFill>
          <a:ln>
            <a:noFill/>
          </a:ln>
          <a:effectLst>
            <a:outerShdw blurRad="50800" dist="38100" algn="l" rotWithShape="0">
              <a:prstClr val="black">
                <a:alpha val="25000"/>
              </a:prstClr>
            </a:outerShdw>
          </a:effectLst>
        </p:spPr>
        <p:txBody>
          <a:bodyPr spcFirstLastPara="1" wrap="square" lIns="54000" tIns="432000" rIns="54000" bIns="54000" anchor="t" anchorCtr="0">
            <a:noAutofit/>
          </a:bodyPr>
          <a:lstStyle>
            <a:defPPr marR="0" lvl="0" algn="l" rtl="0">
              <a:lnSpc>
                <a:spcPct val="100000"/>
              </a:lnSpc>
              <a:spcBef>
                <a:spcPts val="0"/>
              </a:spcBef>
              <a:spcAft>
                <a:spcPts val="0"/>
              </a:spcAft>
              <a:defRPr lang="en-US"/>
            </a:defPPr>
            <a:lvl1pPr marL="0" marR="0" lvl="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1pPr>
            <a:lvl2pPr marL="342900" marR="0" lvl="1"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2pPr>
            <a:lvl3pPr marL="685800" marR="0" lvl="2"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3pPr>
            <a:lvl4pPr marL="1028700" marR="0" lvl="3"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4pPr>
            <a:lvl5pPr marL="1371600" marR="0" lvl="4"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5pPr>
            <a:lvl6pPr marL="1714500" marR="0" lvl="5"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6pPr>
            <a:lvl7pPr marL="2057400" marR="0" lvl="6"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7pPr>
            <a:lvl8pPr marL="2400300" marR="0" lvl="7"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8pPr>
            <a:lvl9pPr marL="2743200" marR="0" lvl="8"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9pPr>
          </a:lstStyle>
          <a:p>
            <a:pPr marL="685800" lvl="1" indent="-342900">
              <a:buFont typeface="Wingdings" pitchFamily="2" charset="2"/>
              <a:buChar char="Ø"/>
            </a:pPr>
            <a:r>
              <a:rPr lang="en-GB" sz="1800" b="1" dirty="0">
                <a:solidFill>
                  <a:srgbClr val="212121"/>
                </a:solidFill>
                <a:latin typeface="Calibri" panose="020F0502020204030204" pitchFamily="34" charset="0"/>
                <a:cs typeface="Calibri" panose="020F0502020204030204" pitchFamily="34" charset="0"/>
              </a:rPr>
              <a:t>Recall improvement:</a:t>
            </a:r>
            <a:r>
              <a:rPr lang="en-GB" sz="1800" dirty="0">
                <a:solidFill>
                  <a:srgbClr val="212121"/>
                </a:solidFill>
                <a:latin typeface="Calibri" panose="020F0502020204030204" pitchFamily="34" charset="0"/>
                <a:cs typeface="Calibri" panose="020F0502020204030204" pitchFamily="34" charset="0"/>
              </a:rPr>
              <a:t> Higher </a:t>
            </a:r>
            <a:r>
              <a:rPr lang="en-GB" sz="1800" dirty="0" err="1">
                <a:solidFill>
                  <a:srgbClr val="212121"/>
                </a:solidFill>
                <a:latin typeface="Calibri" panose="020F0502020204030204" pitchFamily="34" charset="0"/>
                <a:cs typeface="Calibri" panose="020F0502020204030204" pitchFamily="34" charset="0"/>
              </a:rPr>
              <a:t>λ</a:t>
            </a:r>
            <a:r>
              <a:rPr lang="en-GB" sz="1800" dirty="0">
                <a:solidFill>
                  <a:srgbClr val="212121"/>
                </a:solidFill>
                <a:latin typeface="Calibri" panose="020F0502020204030204" pitchFamily="34" charset="0"/>
                <a:cs typeface="Calibri" panose="020F0502020204030204" pitchFamily="34" charset="0"/>
              </a:rPr>
              <a:t> increases recall (more inclusive predictions)</a:t>
            </a:r>
          </a:p>
          <a:p>
            <a:pPr marL="685800" lvl="1" indent="-342900">
              <a:buFont typeface="Wingdings" pitchFamily="2" charset="2"/>
              <a:buChar char="Ø"/>
            </a:pPr>
            <a:endParaRPr lang="en-GB" sz="1800" dirty="0">
              <a:latin typeface="Calibri" panose="020F0502020204030204" pitchFamily="34" charset="0"/>
              <a:cs typeface="Calibri" panose="020F0502020204030204" pitchFamily="34" charset="0"/>
            </a:endParaRPr>
          </a:p>
          <a:p>
            <a:pPr marL="685800" lvl="1" indent="-342900">
              <a:buFont typeface="Wingdings" pitchFamily="2" charset="2"/>
              <a:buChar char="Ø"/>
            </a:pPr>
            <a:r>
              <a:rPr lang="en-GB" sz="1800" b="1" dirty="0">
                <a:solidFill>
                  <a:srgbClr val="212121"/>
                </a:solidFill>
                <a:latin typeface="Calibri" panose="020F0502020204030204" pitchFamily="34" charset="0"/>
                <a:cs typeface="Calibri" panose="020F0502020204030204" pitchFamily="34" charset="0"/>
              </a:rPr>
              <a:t>Precision trade-off:</a:t>
            </a:r>
            <a:r>
              <a:rPr lang="en-GB" sz="1800" dirty="0">
                <a:solidFill>
                  <a:srgbClr val="212121"/>
                </a:solidFill>
                <a:latin typeface="Calibri" panose="020F0502020204030204" pitchFamily="34" charset="0"/>
                <a:cs typeface="Calibri" panose="020F0502020204030204" pitchFamily="34" charset="0"/>
              </a:rPr>
              <a:t> Higher </a:t>
            </a:r>
            <a:r>
              <a:rPr lang="en-GB" sz="1800" dirty="0" err="1">
                <a:solidFill>
                  <a:srgbClr val="212121"/>
                </a:solidFill>
                <a:latin typeface="Calibri" panose="020F0502020204030204" pitchFamily="34" charset="0"/>
                <a:cs typeface="Calibri" panose="020F0502020204030204" pitchFamily="34" charset="0"/>
              </a:rPr>
              <a:t>λ</a:t>
            </a:r>
            <a:r>
              <a:rPr lang="en-GB" sz="1800" dirty="0">
                <a:solidFill>
                  <a:srgbClr val="212121"/>
                </a:solidFill>
                <a:latin typeface="Calibri" panose="020F0502020204030204" pitchFamily="34" charset="0"/>
                <a:cs typeface="Calibri" panose="020F0502020204030204" pitchFamily="34" charset="0"/>
              </a:rPr>
              <a:t> decreases precision (more false positives)</a:t>
            </a:r>
          </a:p>
          <a:p>
            <a:pPr marL="685800" lvl="1" indent="-342900">
              <a:buFont typeface="Wingdings" pitchFamily="2" charset="2"/>
              <a:buChar char="Ø"/>
            </a:pPr>
            <a:endParaRPr lang="en-GB" sz="1800" dirty="0">
              <a:latin typeface="Calibri" panose="020F0502020204030204" pitchFamily="34" charset="0"/>
              <a:cs typeface="Calibri" panose="020F0502020204030204" pitchFamily="34" charset="0"/>
            </a:endParaRPr>
          </a:p>
          <a:p>
            <a:pPr marL="685800" lvl="1" indent="-342900">
              <a:buFont typeface="Wingdings" pitchFamily="2" charset="2"/>
              <a:buChar char="Ø"/>
            </a:pPr>
            <a:r>
              <a:rPr lang="en-GB" sz="1800" b="1" dirty="0">
                <a:solidFill>
                  <a:srgbClr val="212121"/>
                </a:solidFill>
                <a:latin typeface="Calibri" panose="020F0502020204030204" pitchFamily="34" charset="0"/>
                <a:cs typeface="Calibri" panose="020F0502020204030204" pitchFamily="34" charset="0"/>
              </a:rPr>
              <a:t>Sweet spot:</a:t>
            </a:r>
            <a:r>
              <a:rPr lang="en-GB" sz="1800" dirty="0">
                <a:solidFill>
                  <a:srgbClr val="212121"/>
                </a:solidFill>
                <a:latin typeface="Calibri" panose="020F0502020204030204" pitchFamily="34" charset="0"/>
                <a:cs typeface="Calibri" panose="020F0502020204030204" pitchFamily="34" charset="0"/>
              </a:rPr>
              <a:t> The </a:t>
            </a:r>
            <a:r>
              <a:rPr lang="en-GB" sz="1800" dirty="0" err="1">
                <a:solidFill>
                  <a:srgbClr val="212121"/>
                </a:solidFill>
                <a:latin typeface="Calibri" panose="020F0502020204030204" pitchFamily="34" charset="0"/>
                <a:cs typeface="Calibri" panose="020F0502020204030204" pitchFamily="34" charset="0"/>
              </a:rPr>
              <a:t>λ</a:t>
            </a:r>
            <a:r>
              <a:rPr lang="en-GB" sz="1800" dirty="0">
                <a:solidFill>
                  <a:srgbClr val="212121"/>
                </a:solidFill>
                <a:latin typeface="Calibri" panose="020F0502020204030204" pitchFamily="34" charset="0"/>
                <a:cs typeface="Calibri" panose="020F0502020204030204" pitchFamily="34" charset="0"/>
              </a:rPr>
              <a:t> value which balances fairness and performance effectively should be found via experiments</a:t>
            </a:r>
          </a:p>
          <a:p>
            <a:pPr marL="685800" lvl="1" indent="-342900">
              <a:buFont typeface="Wingdings" pitchFamily="2" charset="2"/>
              <a:buChar char="Ø"/>
            </a:pPr>
            <a:endParaRPr lang="en-GB" sz="1800" dirty="0">
              <a:latin typeface="Calibri" panose="020F0502020204030204" pitchFamily="34" charset="0"/>
              <a:cs typeface="Calibri" panose="020F0502020204030204" pitchFamily="34" charset="0"/>
            </a:endParaRPr>
          </a:p>
          <a:p>
            <a:pPr marL="685800" lvl="1" indent="-342900">
              <a:buFont typeface="Wingdings" pitchFamily="2" charset="2"/>
              <a:buChar char="Ø"/>
            </a:pPr>
            <a:r>
              <a:rPr lang="en-GB" sz="1800" b="1" dirty="0">
                <a:solidFill>
                  <a:srgbClr val="000000"/>
                </a:solidFill>
                <a:latin typeface="Calibri"/>
                <a:ea typeface="Calibri"/>
                <a:cs typeface="Calibri"/>
              </a:rPr>
              <a:t>Consistent patterns across different sensitive attributes </a:t>
            </a:r>
            <a:r>
              <a:rPr lang="en-GB" sz="1800" dirty="0">
                <a:solidFill>
                  <a:srgbClr val="000000"/>
                </a:solidFill>
                <a:latin typeface="Calibri"/>
                <a:ea typeface="Calibri"/>
                <a:cs typeface="Calibri"/>
              </a:rPr>
              <a:t>validate approach </a:t>
            </a:r>
            <a:r>
              <a:rPr lang="en-GB" sz="1800" b="1" dirty="0">
                <a:solidFill>
                  <a:srgbClr val="000000"/>
                </a:solidFill>
                <a:latin typeface="Calibri"/>
                <a:ea typeface="Calibri"/>
                <a:cs typeface="Calibri"/>
              </a:rPr>
              <a:t>generalizability</a:t>
            </a:r>
          </a:p>
          <a:p>
            <a:pPr marL="685800" lvl="1" indent="-342900">
              <a:buFont typeface="Wingdings" pitchFamily="2" charset="2"/>
              <a:buChar char="Ø"/>
            </a:pPr>
            <a:endParaRPr lang="en-GB" sz="1800" b="1" dirty="0">
              <a:solidFill>
                <a:srgbClr val="000000"/>
              </a:solidFill>
              <a:latin typeface="Calibri"/>
              <a:ea typeface="Calibri"/>
              <a:cs typeface="Calibri"/>
            </a:endParaRPr>
          </a:p>
          <a:p>
            <a:pPr lvl="1"/>
            <a:endParaRPr lang="en-GB" sz="1800" dirty="0">
              <a:solidFill>
                <a:srgbClr val="000000"/>
              </a:solidFill>
              <a:latin typeface="Calibri"/>
              <a:ea typeface="Calibri"/>
              <a:cs typeface="Calibri"/>
            </a:endParaRPr>
          </a:p>
          <a:p>
            <a:endParaRPr lang="en-GB" sz="1800" dirty="0">
              <a:solidFill>
                <a:srgbClr val="000000"/>
              </a:solidFill>
              <a:latin typeface="Calibri"/>
              <a:ea typeface="Calibri"/>
              <a:cs typeface="Calibri"/>
            </a:endParaRPr>
          </a:p>
        </p:txBody>
      </p:sp>
    </p:spTree>
    <p:extLst>
      <p:ext uri="{BB962C8B-B14F-4D97-AF65-F5344CB8AC3E}">
        <p14:creationId xmlns:p14="http://schemas.microsoft.com/office/powerpoint/2010/main" val="2234993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3CCEF"/>
        </a:solidFill>
        <a:effectLst/>
      </p:bgPr>
    </p:bg>
    <p:spTree>
      <p:nvGrpSpPr>
        <p:cNvPr id="1" name="">
          <a:extLst>
            <a:ext uri="{FF2B5EF4-FFF2-40B4-BE49-F238E27FC236}">
              <a16:creationId xmlns:a16="http://schemas.microsoft.com/office/drawing/2014/main" id="{A61AF5D0-1536-749C-7A99-4EF5B82A23E6}"/>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2CA22513-D91B-99C1-9D15-766576390E03}"/>
              </a:ext>
            </a:extLst>
          </p:cNvPr>
          <p:cNvGrpSpPr/>
          <p:nvPr/>
        </p:nvGrpSpPr>
        <p:grpSpPr>
          <a:xfrm>
            <a:off x="894973" y="1262763"/>
            <a:ext cx="2713038" cy="4637087"/>
            <a:chOff x="346075" y="268288"/>
            <a:chExt cx="2713038" cy="4637087"/>
          </a:xfrm>
        </p:grpSpPr>
        <p:sp>
          <p:nvSpPr>
            <p:cNvPr id="4" name="Rectangle 3">
              <a:extLst>
                <a:ext uri="{FF2B5EF4-FFF2-40B4-BE49-F238E27FC236}">
                  <a16:creationId xmlns:a16="http://schemas.microsoft.com/office/drawing/2014/main" id="{A9552948-B012-05BA-67DC-2BD75154333D}"/>
                </a:ext>
              </a:extLst>
            </p:cNvPr>
            <p:cNvSpPr/>
            <p:nvPr/>
          </p:nvSpPr>
          <p:spPr>
            <a:xfrm>
              <a:off x="496957" y="393590"/>
              <a:ext cx="2562156" cy="4511785"/>
            </a:xfrm>
            <a:prstGeom prst="rect">
              <a:avLst/>
            </a:prstGeom>
            <a:solidFill>
              <a:srgbClr val="215F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5" name="Rectangle 4">
              <a:extLst>
                <a:ext uri="{FF2B5EF4-FFF2-40B4-BE49-F238E27FC236}">
                  <a16:creationId xmlns:a16="http://schemas.microsoft.com/office/drawing/2014/main" id="{3C0E8953-DA9F-073D-3AF0-2A2180E26343}"/>
                </a:ext>
              </a:extLst>
            </p:cNvPr>
            <p:cNvSpPr/>
            <p:nvPr/>
          </p:nvSpPr>
          <p:spPr>
            <a:xfrm>
              <a:off x="346075" y="268288"/>
              <a:ext cx="2562156" cy="2562156"/>
            </a:xfrm>
            <a:prstGeom prst="rect">
              <a:avLst/>
            </a:prstGeom>
            <a:solidFill>
              <a:schemeClr val="bg1"/>
            </a:solidFill>
            <a:ln>
              <a:noFill/>
            </a:ln>
            <a:effectLst>
              <a:outerShdw blurRad="50800" dist="381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grpSp>
      <p:sp>
        <p:nvSpPr>
          <p:cNvPr id="2" name="Title 1">
            <a:extLst>
              <a:ext uri="{FF2B5EF4-FFF2-40B4-BE49-F238E27FC236}">
                <a16:creationId xmlns:a16="http://schemas.microsoft.com/office/drawing/2014/main" id="{3BDD9B95-D54D-8E01-0150-B7F9AA6FA21E}"/>
              </a:ext>
            </a:extLst>
          </p:cNvPr>
          <p:cNvSpPr>
            <a:spLocks noGrp="1"/>
          </p:cNvSpPr>
          <p:nvPr>
            <p:ph type="title"/>
          </p:nvPr>
        </p:nvSpPr>
        <p:spPr>
          <a:xfrm>
            <a:off x="1135251" y="4246159"/>
            <a:ext cx="2856855" cy="1616155"/>
          </a:xfrm>
        </p:spPr>
        <p:txBody>
          <a:bodyPr>
            <a:normAutofit/>
          </a:bodyPr>
          <a:lstStyle/>
          <a:p>
            <a:r>
              <a:rPr lang="en-GB" sz="3200" dirty="0">
                <a:solidFill>
                  <a:schemeClr val="bg1"/>
                </a:solidFill>
                <a:latin typeface="Calibri" panose="020F0502020204030204" pitchFamily="34" charset="0"/>
                <a:cs typeface="Calibri" panose="020F0502020204030204" pitchFamily="34" charset="0"/>
              </a:rPr>
              <a:t>Conclusion </a:t>
            </a:r>
            <a:br>
              <a:rPr lang="en-GB" sz="3200" dirty="0">
                <a:solidFill>
                  <a:schemeClr val="bg1"/>
                </a:solidFill>
                <a:latin typeface="Calibri" panose="020F0502020204030204" pitchFamily="34" charset="0"/>
                <a:cs typeface="Calibri" panose="020F0502020204030204" pitchFamily="34" charset="0"/>
              </a:rPr>
            </a:br>
            <a:r>
              <a:rPr lang="en-GB" sz="3200" dirty="0">
                <a:solidFill>
                  <a:schemeClr val="bg1"/>
                </a:solidFill>
                <a:latin typeface="Calibri" panose="020F0502020204030204" pitchFamily="34" charset="0"/>
                <a:cs typeface="Calibri" panose="020F0502020204030204" pitchFamily="34" charset="0"/>
              </a:rPr>
              <a:t>&amp; </a:t>
            </a:r>
            <a:br>
              <a:rPr lang="en-GB" sz="3200" dirty="0">
                <a:solidFill>
                  <a:schemeClr val="bg1"/>
                </a:solidFill>
                <a:latin typeface="Calibri" panose="020F0502020204030204" pitchFamily="34" charset="0"/>
                <a:cs typeface="Calibri" panose="020F0502020204030204" pitchFamily="34" charset="0"/>
              </a:rPr>
            </a:br>
            <a:r>
              <a:rPr lang="en-GB" sz="3200" dirty="0">
                <a:solidFill>
                  <a:schemeClr val="bg1"/>
                </a:solidFill>
                <a:latin typeface="Calibri" panose="020F0502020204030204" pitchFamily="34" charset="0"/>
                <a:cs typeface="Calibri" panose="020F0502020204030204" pitchFamily="34" charset="0"/>
              </a:rPr>
              <a:t>future work</a:t>
            </a:r>
          </a:p>
        </p:txBody>
      </p:sp>
      <p:sp>
        <p:nvSpPr>
          <p:cNvPr id="7" name="Google Shape;1464;p16">
            <a:extLst>
              <a:ext uri="{FF2B5EF4-FFF2-40B4-BE49-F238E27FC236}">
                <a16:creationId xmlns:a16="http://schemas.microsoft.com/office/drawing/2014/main" id="{DCB73D6F-DA84-1556-81F1-BCE66478233B}"/>
              </a:ext>
            </a:extLst>
          </p:cNvPr>
          <p:cNvSpPr txBox="1"/>
          <p:nvPr/>
        </p:nvSpPr>
        <p:spPr>
          <a:xfrm>
            <a:off x="894973" y="1262763"/>
            <a:ext cx="2562156" cy="256215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FFFFFF"/>
              </a:buClr>
              <a:buSzPts val="49500"/>
              <a:buFont typeface="Arial"/>
              <a:buNone/>
            </a:pPr>
            <a:r>
              <a:rPr lang="en" sz="12500" b="1" dirty="0">
                <a:solidFill>
                  <a:schemeClr val="tx1"/>
                </a:solidFill>
                <a:latin typeface="Calibri" panose="020F0502020204030204" pitchFamily="34" charset="0"/>
                <a:cs typeface="Calibri" panose="020F0502020204030204" pitchFamily="34" charset="0"/>
              </a:rPr>
              <a:t>6</a:t>
            </a:r>
            <a:endParaRPr lang="en" sz="12500" b="1" i="0" u="none" strike="noStrike" cap="none" dirty="0">
              <a:solidFill>
                <a:schemeClr val="tx1"/>
              </a:solidFill>
              <a:latin typeface="Calibri" panose="020F0502020204030204" pitchFamily="34" charset="0"/>
              <a:cs typeface="Calibri" panose="020F0502020204030204" pitchFamily="34" charset="0"/>
            </a:endParaRPr>
          </a:p>
        </p:txBody>
      </p:sp>
      <p:pic>
        <p:nvPicPr>
          <p:cNvPr id="3" name="Picture 2" descr="Generated image">
            <a:extLst>
              <a:ext uri="{FF2B5EF4-FFF2-40B4-BE49-F238E27FC236}">
                <a16:creationId xmlns:a16="http://schemas.microsoft.com/office/drawing/2014/main" id="{23CCA383-EB3D-B3A6-9A04-53670BA07E62}"/>
              </a:ext>
            </a:extLst>
          </p:cNvPr>
          <p:cNvPicPr>
            <a:picLocks noChangeAspect="1"/>
          </p:cNvPicPr>
          <p:nvPr/>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29626121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E4636-242B-B4C9-AF92-0791557900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7FD004-CC7D-CE44-7F1E-7C5835C12303}"/>
              </a:ext>
            </a:extLst>
          </p:cNvPr>
          <p:cNvSpPr>
            <a:spLocks noGrp="1"/>
          </p:cNvSpPr>
          <p:nvPr>
            <p:ph type="title"/>
          </p:nvPr>
        </p:nvSpPr>
        <p:spPr/>
        <p:txBody>
          <a:bodyPr>
            <a:normAutofit/>
          </a:bodyPr>
          <a:lstStyle/>
          <a:p>
            <a:r>
              <a:rPr lang="en-GB" sz="4000" dirty="0">
                <a:latin typeface="Calibri"/>
                <a:ea typeface="Calibri"/>
                <a:cs typeface="Calibri"/>
              </a:rPr>
              <a:t>Key findings</a:t>
            </a:r>
            <a:endParaRPr lang="en-US" dirty="0"/>
          </a:p>
        </p:txBody>
      </p:sp>
      <p:grpSp>
        <p:nvGrpSpPr>
          <p:cNvPr id="20" name="Group 19">
            <a:extLst>
              <a:ext uri="{FF2B5EF4-FFF2-40B4-BE49-F238E27FC236}">
                <a16:creationId xmlns:a16="http://schemas.microsoft.com/office/drawing/2014/main" id="{B10B9DA5-23A4-1A5E-8287-E71220611ECC}"/>
              </a:ext>
            </a:extLst>
          </p:cNvPr>
          <p:cNvGrpSpPr/>
          <p:nvPr/>
        </p:nvGrpSpPr>
        <p:grpSpPr>
          <a:xfrm rot="5400000">
            <a:off x="3546503" y="-865202"/>
            <a:ext cx="3613787" cy="8864600"/>
            <a:chOff x="356823" y="1778619"/>
            <a:chExt cx="8457522" cy="2871999"/>
          </a:xfrm>
        </p:grpSpPr>
        <p:sp>
          <p:nvSpPr>
            <p:cNvPr id="28" name="Google Shape;1173;p3">
              <a:extLst>
                <a:ext uri="{FF2B5EF4-FFF2-40B4-BE49-F238E27FC236}">
                  <a16:creationId xmlns:a16="http://schemas.microsoft.com/office/drawing/2014/main" id="{02BB84D9-C34A-D801-D52B-7D9ED5B75151}"/>
                </a:ext>
              </a:extLst>
            </p:cNvPr>
            <p:cNvSpPr/>
            <p:nvPr/>
          </p:nvSpPr>
          <p:spPr>
            <a:xfrm>
              <a:off x="457571" y="1923786"/>
              <a:ext cx="2601542" cy="2726832"/>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Arial"/>
                <a:ea typeface="Arial"/>
                <a:cs typeface="Arial"/>
                <a:sym typeface="Arial"/>
              </a:endParaRPr>
            </a:p>
          </p:txBody>
        </p:sp>
        <p:sp>
          <p:nvSpPr>
            <p:cNvPr id="29" name="Google Shape;1173;p3">
              <a:extLst>
                <a:ext uri="{FF2B5EF4-FFF2-40B4-BE49-F238E27FC236}">
                  <a16:creationId xmlns:a16="http://schemas.microsoft.com/office/drawing/2014/main" id="{BBD81663-911C-94B1-08A7-2D4D397C6B98}"/>
                </a:ext>
              </a:extLst>
            </p:cNvPr>
            <p:cNvSpPr/>
            <p:nvPr/>
          </p:nvSpPr>
          <p:spPr>
            <a:xfrm>
              <a:off x="356823" y="1781168"/>
              <a:ext cx="2586860" cy="2742307"/>
            </a:xfrm>
            <a:prstGeom prst="rect">
              <a:avLst/>
            </a:prstGeom>
            <a:solidFill>
              <a:schemeClr val="bg1"/>
            </a:solidFill>
            <a:ln>
              <a:noFill/>
            </a:ln>
            <a:effectLst>
              <a:outerShdw blurRad="50800" dist="38100" algn="l" rotWithShape="0">
                <a:prstClr val="black">
                  <a:alpha val="25000"/>
                </a:prstClr>
              </a:outerShdw>
            </a:effectLst>
          </p:spPr>
          <p:txBody>
            <a:bodyPr spcFirstLastPara="1" wrap="square" lIns="72000" tIns="576000" rIns="72000" bIns="720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spcBef>
                  <a:spcPts val="500"/>
                </a:spcBef>
              </a:pPr>
              <a:endParaRPr lang="en-GB" sz="1800" dirty="0">
                <a:latin typeface="Calibri"/>
                <a:ea typeface="Calibri"/>
                <a:cs typeface="Calibri"/>
              </a:endParaRPr>
            </a:p>
          </p:txBody>
        </p:sp>
        <p:sp>
          <p:nvSpPr>
            <p:cNvPr id="30" name="Google Shape;1173;p3">
              <a:extLst>
                <a:ext uri="{FF2B5EF4-FFF2-40B4-BE49-F238E27FC236}">
                  <a16:creationId xmlns:a16="http://schemas.microsoft.com/office/drawing/2014/main" id="{71182E07-67C7-3B8C-DDC0-A5CEB85AF04B}"/>
                </a:ext>
              </a:extLst>
            </p:cNvPr>
            <p:cNvSpPr/>
            <p:nvPr/>
          </p:nvSpPr>
          <p:spPr>
            <a:xfrm>
              <a:off x="3335187" y="1923786"/>
              <a:ext cx="2601542" cy="2726832"/>
            </a:xfrm>
            <a:prstGeom prst="rect">
              <a:avLst/>
            </a:pr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Arial"/>
                <a:ea typeface="Arial"/>
                <a:cs typeface="Arial"/>
                <a:sym typeface="Arial"/>
              </a:endParaRPr>
            </a:p>
          </p:txBody>
        </p:sp>
        <p:sp>
          <p:nvSpPr>
            <p:cNvPr id="31" name="Google Shape;1173;p3">
              <a:extLst>
                <a:ext uri="{FF2B5EF4-FFF2-40B4-BE49-F238E27FC236}">
                  <a16:creationId xmlns:a16="http://schemas.microsoft.com/office/drawing/2014/main" id="{6F58AAE6-DDF8-C642-7464-9D76959913CD}"/>
                </a:ext>
              </a:extLst>
            </p:cNvPr>
            <p:cNvSpPr/>
            <p:nvPr/>
          </p:nvSpPr>
          <p:spPr>
            <a:xfrm>
              <a:off x="3234438" y="1778619"/>
              <a:ext cx="2586860" cy="2742307"/>
            </a:xfrm>
            <a:prstGeom prst="rect">
              <a:avLst/>
            </a:prstGeom>
            <a:solidFill>
              <a:schemeClr val="bg1"/>
            </a:solidFill>
            <a:ln>
              <a:noFill/>
            </a:ln>
            <a:effectLst>
              <a:outerShdw blurRad="50800" dist="38100" algn="l" rotWithShape="0">
                <a:prstClr val="black">
                  <a:alpha val="25000"/>
                </a:prstClr>
              </a:outerShdw>
            </a:effectLst>
          </p:spPr>
          <p:txBody>
            <a:bodyPr spcFirstLastPara="1" wrap="square" lIns="72000" tIns="576000" rIns="72000" bIns="720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endParaRPr lang="en-GB" sz="1800" dirty="0">
                <a:latin typeface="Calibri"/>
                <a:ea typeface="Calibri"/>
                <a:cs typeface="Calibri"/>
              </a:endParaRPr>
            </a:p>
          </p:txBody>
        </p:sp>
        <p:sp>
          <p:nvSpPr>
            <p:cNvPr id="33" name="Google Shape;1173;p3">
              <a:extLst>
                <a:ext uri="{FF2B5EF4-FFF2-40B4-BE49-F238E27FC236}">
                  <a16:creationId xmlns:a16="http://schemas.microsoft.com/office/drawing/2014/main" id="{95BFCED6-5563-0EFE-9EFC-11B257BE0551}"/>
                </a:ext>
              </a:extLst>
            </p:cNvPr>
            <p:cNvSpPr/>
            <p:nvPr/>
          </p:nvSpPr>
          <p:spPr>
            <a:xfrm>
              <a:off x="6212803" y="1921236"/>
              <a:ext cx="2601542" cy="2726832"/>
            </a:xfrm>
            <a:prstGeom prst="rect">
              <a:avLst/>
            </a:prstGeom>
            <a:solidFill>
              <a:srgbClr val="B975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Arial"/>
                <a:ea typeface="Arial"/>
                <a:cs typeface="Arial"/>
                <a:sym typeface="Arial"/>
              </a:endParaRPr>
            </a:p>
          </p:txBody>
        </p:sp>
        <p:sp>
          <p:nvSpPr>
            <p:cNvPr id="34" name="Google Shape;1173;p3">
              <a:extLst>
                <a:ext uri="{FF2B5EF4-FFF2-40B4-BE49-F238E27FC236}">
                  <a16:creationId xmlns:a16="http://schemas.microsoft.com/office/drawing/2014/main" id="{EE2DC5A9-FF5A-41FD-8944-958AA9518856}"/>
                </a:ext>
              </a:extLst>
            </p:cNvPr>
            <p:cNvSpPr/>
            <p:nvPr/>
          </p:nvSpPr>
          <p:spPr>
            <a:xfrm>
              <a:off x="6112055" y="1778619"/>
              <a:ext cx="2586860" cy="2742307"/>
            </a:xfrm>
            <a:prstGeom prst="rect">
              <a:avLst/>
            </a:prstGeom>
            <a:solidFill>
              <a:schemeClr val="bg1"/>
            </a:solidFill>
            <a:ln>
              <a:noFill/>
            </a:ln>
            <a:effectLst>
              <a:outerShdw blurRad="50800" dist="38100" algn="l" rotWithShape="0">
                <a:prstClr val="black">
                  <a:alpha val="25000"/>
                </a:prstClr>
              </a:outerShdw>
            </a:effectLst>
          </p:spPr>
          <p:txBody>
            <a:bodyPr spcFirstLastPara="1" wrap="square" lIns="72000" tIns="576000" rIns="72000" bIns="720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endParaRPr lang="en-GB" sz="1800" dirty="0">
                <a:latin typeface="Calibri"/>
                <a:ea typeface="Calibri"/>
                <a:cs typeface="Calibri"/>
              </a:endParaRPr>
            </a:p>
          </p:txBody>
        </p:sp>
      </p:grpSp>
      <p:sp>
        <p:nvSpPr>
          <p:cNvPr id="24" name="TextBox 23">
            <a:extLst>
              <a:ext uri="{FF2B5EF4-FFF2-40B4-BE49-F238E27FC236}">
                <a16:creationId xmlns:a16="http://schemas.microsoft.com/office/drawing/2014/main" id="{9E1146E1-72AA-F45A-9140-8084B341535F}"/>
              </a:ext>
            </a:extLst>
          </p:cNvPr>
          <p:cNvSpPr txBox="1"/>
          <p:nvPr/>
        </p:nvSpPr>
        <p:spPr>
          <a:xfrm>
            <a:off x="1448489" y="2127458"/>
            <a:ext cx="7809815" cy="646331"/>
          </a:xfrm>
          <a:prstGeom prst="rect">
            <a:avLst/>
          </a:prstGeom>
          <a:noFill/>
        </p:spPr>
        <p:txBody>
          <a:bodyPr wrap="square" rtlCol="0">
            <a:spAutoFit/>
          </a:bodyPr>
          <a:lstStyle/>
          <a:p>
            <a:r>
              <a:rPr lang="en-GB" dirty="0">
                <a:latin typeface="Calibri"/>
              </a:rPr>
              <a:t>Intersectional multi-label fairness presents unique challenges</a:t>
            </a:r>
            <a:endParaRPr lang="en-US" dirty="0">
              <a:latin typeface="Calibri"/>
            </a:endParaRPr>
          </a:p>
          <a:p>
            <a:endParaRPr lang="en-US" dirty="0"/>
          </a:p>
        </p:txBody>
      </p:sp>
      <p:sp>
        <p:nvSpPr>
          <p:cNvPr id="25" name="TextBox 24">
            <a:extLst>
              <a:ext uri="{FF2B5EF4-FFF2-40B4-BE49-F238E27FC236}">
                <a16:creationId xmlns:a16="http://schemas.microsoft.com/office/drawing/2014/main" id="{2E230B50-A81A-A4F1-A9C6-E5F8BFDF6D1C}"/>
              </a:ext>
            </a:extLst>
          </p:cNvPr>
          <p:cNvSpPr txBox="1"/>
          <p:nvPr/>
        </p:nvSpPr>
        <p:spPr>
          <a:xfrm>
            <a:off x="1448489" y="3357771"/>
            <a:ext cx="7403412" cy="369332"/>
          </a:xfrm>
          <a:prstGeom prst="rect">
            <a:avLst/>
          </a:prstGeom>
          <a:noFill/>
        </p:spPr>
        <p:txBody>
          <a:bodyPr wrap="square" rtlCol="0">
            <a:spAutoFit/>
          </a:bodyPr>
          <a:lstStyle/>
          <a:p>
            <a:r>
              <a:rPr lang="en-GB" dirty="0">
                <a:latin typeface="Calibri"/>
              </a:rPr>
              <a:t>Sensitive attribute exclusion is insufficient (fairness-through-unawareness)</a:t>
            </a:r>
            <a:endParaRPr lang="en-US" dirty="0">
              <a:latin typeface="Calibri"/>
            </a:endParaRPr>
          </a:p>
        </p:txBody>
      </p:sp>
      <p:sp>
        <p:nvSpPr>
          <p:cNvPr id="26" name="TextBox 25">
            <a:extLst>
              <a:ext uri="{FF2B5EF4-FFF2-40B4-BE49-F238E27FC236}">
                <a16:creationId xmlns:a16="http://schemas.microsoft.com/office/drawing/2014/main" id="{E55CDF0A-6733-4FE2-FB7E-89CE4FB5C7F0}"/>
              </a:ext>
            </a:extLst>
          </p:cNvPr>
          <p:cNvSpPr txBox="1"/>
          <p:nvPr/>
        </p:nvSpPr>
        <p:spPr>
          <a:xfrm>
            <a:off x="1448489" y="4420054"/>
            <a:ext cx="6988878" cy="646331"/>
          </a:xfrm>
          <a:prstGeom prst="rect">
            <a:avLst/>
          </a:prstGeom>
          <a:noFill/>
        </p:spPr>
        <p:txBody>
          <a:bodyPr wrap="square" rtlCol="0">
            <a:spAutoFit/>
          </a:bodyPr>
          <a:lstStyle/>
          <a:p>
            <a:r>
              <a:rPr lang="en-GB" dirty="0">
                <a:latin typeface="Calibri"/>
                <a:ea typeface="Calibri"/>
              </a:rPr>
              <a:t>Adversarial methods show promising results for bias mitigation in financial transaction modelling</a:t>
            </a:r>
            <a:endParaRPr lang="en-US" dirty="0">
              <a:latin typeface="Calibri"/>
            </a:endParaRPr>
          </a:p>
        </p:txBody>
      </p:sp>
    </p:spTree>
    <p:extLst>
      <p:ext uri="{BB962C8B-B14F-4D97-AF65-F5344CB8AC3E}">
        <p14:creationId xmlns:p14="http://schemas.microsoft.com/office/powerpoint/2010/main" val="29095684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E4636-242B-B4C9-AF92-0791557900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7FD004-CC7D-CE44-7F1E-7C5835C12303}"/>
              </a:ext>
            </a:extLst>
          </p:cNvPr>
          <p:cNvSpPr>
            <a:spLocks noGrp="1"/>
          </p:cNvSpPr>
          <p:nvPr>
            <p:ph type="title"/>
          </p:nvPr>
        </p:nvSpPr>
        <p:spPr/>
        <p:txBody>
          <a:bodyPr>
            <a:normAutofit/>
          </a:bodyPr>
          <a:lstStyle/>
          <a:p>
            <a:r>
              <a:rPr lang="en-GB" sz="4000" dirty="0">
                <a:latin typeface="Calibri"/>
                <a:ea typeface="Calibri"/>
                <a:cs typeface="Calibri"/>
              </a:rPr>
              <a:t>Recommendations</a:t>
            </a:r>
          </a:p>
        </p:txBody>
      </p:sp>
      <p:grpSp>
        <p:nvGrpSpPr>
          <p:cNvPr id="23" name="Group 22">
            <a:extLst>
              <a:ext uri="{FF2B5EF4-FFF2-40B4-BE49-F238E27FC236}">
                <a16:creationId xmlns:a16="http://schemas.microsoft.com/office/drawing/2014/main" id="{13533187-13BA-3CDE-8E4C-EEE498CCB86A}"/>
              </a:ext>
            </a:extLst>
          </p:cNvPr>
          <p:cNvGrpSpPr/>
          <p:nvPr/>
        </p:nvGrpSpPr>
        <p:grpSpPr>
          <a:xfrm rot="5400000">
            <a:off x="1597189" y="923071"/>
            <a:ext cx="4056261" cy="5650771"/>
            <a:chOff x="1781191" y="1976200"/>
            <a:chExt cx="8527310" cy="3229703"/>
          </a:xfrm>
        </p:grpSpPr>
        <p:sp>
          <p:nvSpPr>
            <p:cNvPr id="6" name="Google Shape;1173;p3">
              <a:extLst>
                <a:ext uri="{FF2B5EF4-FFF2-40B4-BE49-F238E27FC236}">
                  <a16:creationId xmlns:a16="http://schemas.microsoft.com/office/drawing/2014/main" id="{A78764CB-6DC1-B979-B36A-44E1C2926EF7}"/>
                </a:ext>
              </a:extLst>
            </p:cNvPr>
            <p:cNvSpPr/>
            <p:nvPr/>
          </p:nvSpPr>
          <p:spPr>
            <a:xfrm>
              <a:off x="8243057" y="1976200"/>
              <a:ext cx="2065444" cy="3148937"/>
            </a:xfrm>
            <a:prstGeom prst="rect">
              <a:avLst/>
            </a:prstGeom>
            <a:solidFill>
              <a:srgbClr val="3192C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Arial"/>
                <a:ea typeface="Arial"/>
                <a:cs typeface="Arial"/>
                <a:sym typeface="Arial"/>
              </a:endParaRPr>
            </a:p>
          </p:txBody>
        </p:sp>
        <p:sp>
          <p:nvSpPr>
            <p:cNvPr id="4" name="Google Shape;1173;p3">
              <a:extLst>
                <a:ext uri="{FF2B5EF4-FFF2-40B4-BE49-F238E27FC236}">
                  <a16:creationId xmlns:a16="http://schemas.microsoft.com/office/drawing/2014/main" id="{460BEF0D-3890-CCB4-F7DE-0EB43C8585A9}"/>
                </a:ext>
              </a:extLst>
            </p:cNvPr>
            <p:cNvSpPr/>
            <p:nvPr/>
          </p:nvSpPr>
          <p:spPr>
            <a:xfrm>
              <a:off x="2081454" y="1983419"/>
              <a:ext cx="2173087" cy="3140599"/>
            </a:xfrm>
            <a:prstGeom prst="rect">
              <a:avLst/>
            </a:prstGeom>
            <a:solidFill>
              <a:srgbClr val="93CC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Arial"/>
                <a:ea typeface="Arial"/>
                <a:cs typeface="Arial"/>
                <a:sym typeface="Arial"/>
              </a:endParaRPr>
            </a:p>
          </p:txBody>
        </p:sp>
        <p:sp>
          <p:nvSpPr>
            <p:cNvPr id="7" name="Google Shape;1173;p3">
              <a:extLst>
                <a:ext uri="{FF2B5EF4-FFF2-40B4-BE49-F238E27FC236}">
                  <a16:creationId xmlns:a16="http://schemas.microsoft.com/office/drawing/2014/main" id="{9B50D17C-95F9-1631-D4E4-5A01F5867B39}"/>
                </a:ext>
              </a:extLst>
            </p:cNvPr>
            <p:cNvSpPr/>
            <p:nvPr/>
          </p:nvSpPr>
          <p:spPr>
            <a:xfrm rot="16200000">
              <a:off x="7420791" y="2598713"/>
              <a:ext cx="3148937" cy="2065444"/>
            </a:xfrm>
            <a:prstGeom prst="rect">
              <a:avLst/>
            </a:prstGeom>
            <a:solidFill>
              <a:schemeClr val="bg1"/>
            </a:solidFill>
            <a:ln>
              <a:noFill/>
            </a:ln>
            <a:effectLst>
              <a:outerShdw blurRad="50800" dist="38100" algn="l" rotWithShape="0">
                <a:prstClr val="black">
                  <a:alpha val="25000"/>
                </a:prstClr>
              </a:outerShdw>
            </a:effectLst>
          </p:spPr>
          <p:txBody>
            <a:bodyPr spcFirstLastPara="1" wrap="square" lIns="72000" tIns="72000" rIns="72000" bIns="720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800" dirty="0">
                  <a:latin typeface="Calibri"/>
                </a:rPr>
                <a:t>Decide on the acceptable fairness-accuracy trade-off. Iterate and refine λ + model structure to reach trade-off goals.</a:t>
              </a:r>
              <a:endParaRPr lang="en-US" sz="1800" dirty="0">
                <a:latin typeface="Calibri"/>
              </a:endParaRPr>
            </a:p>
          </p:txBody>
        </p:sp>
        <p:sp>
          <p:nvSpPr>
            <p:cNvPr id="8" name="Google Shape;1173;p3">
              <a:extLst>
                <a:ext uri="{FF2B5EF4-FFF2-40B4-BE49-F238E27FC236}">
                  <a16:creationId xmlns:a16="http://schemas.microsoft.com/office/drawing/2014/main" id="{44F3C751-FD8C-6954-72D6-88FFEA84EE04}"/>
                </a:ext>
              </a:extLst>
            </p:cNvPr>
            <p:cNvSpPr/>
            <p:nvPr/>
          </p:nvSpPr>
          <p:spPr>
            <a:xfrm>
              <a:off x="5141227" y="1983420"/>
              <a:ext cx="2239555" cy="3140599"/>
            </a:xfrm>
            <a:prstGeom prst="rect">
              <a:avLst/>
            </a:prstGeom>
            <a:solidFill>
              <a:srgbClr val="E05CA9"/>
            </a:solidFill>
            <a:ln>
              <a:solidFill>
                <a:srgbClr val="E05CA9"/>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Arial"/>
                <a:ea typeface="Arial"/>
                <a:cs typeface="Arial"/>
                <a:sym typeface="Arial"/>
              </a:endParaRPr>
            </a:p>
          </p:txBody>
        </p:sp>
        <p:sp>
          <p:nvSpPr>
            <p:cNvPr id="9" name="Google Shape;1173;p3">
              <a:extLst>
                <a:ext uri="{FF2B5EF4-FFF2-40B4-BE49-F238E27FC236}">
                  <a16:creationId xmlns:a16="http://schemas.microsoft.com/office/drawing/2014/main" id="{7721CD44-3BC8-4C58-9D07-171B9266FA4F}"/>
                </a:ext>
              </a:extLst>
            </p:cNvPr>
            <p:cNvSpPr/>
            <p:nvPr/>
          </p:nvSpPr>
          <p:spPr>
            <a:xfrm rot="16200000">
              <a:off x="1297436" y="2549059"/>
              <a:ext cx="3140599" cy="2173090"/>
            </a:xfrm>
            <a:prstGeom prst="rect">
              <a:avLst/>
            </a:prstGeom>
            <a:solidFill>
              <a:schemeClr val="bg1"/>
            </a:solidFill>
            <a:ln>
              <a:noFill/>
            </a:ln>
            <a:effectLst>
              <a:outerShdw blurRad="50800" dist="38100" algn="l" rotWithShape="0">
                <a:prstClr val="black">
                  <a:alpha val="25000"/>
                </a:prstClr>
              </a:outerShdw>
            </a:effectLst>
          </p:spPr>
          <p:txBody>
            <a:bodyPr spcFirstLastPara="1" wrap="square" lIns="72000" tIns="72000" rIns="72000" bIns="720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800" dirty="0">
                  <a:latin typeface="Calibri"/>
                </a:rPr>
                <a:t>First identify which fairness concept is most appropriate for a given financial case study.</a:t>
              </a:r>
            </a:p>
          </p:txBody>
        </p:sp>
        <p:sp>
          <p:nvSpPr>
            <p:cNvPr id="5" name="Google Shape;1173;p3">
              <a:extLst>
                <a:ext uri="{FF2B5EF4-FFF2-40B4-BE49-F238E27FC236}">
                  <a16:creationId xmlns:a16="http://schemas.microsoft.com/office/drawing/2014/main" id="{B531F40F-9E68-B3A8-10A4-6C4669A3A8CB}"/>
                </a:ext>
              </a:extLst>
            </p:cNvPr>
            <p:cNvSpPr/>
            <p:nvPr/>
          </p:nvSpPr>
          <p:spPr>
            <a:xfrm rot="16200000">
              <a:off x="4423587" y="2515826"/>
              <a:ext cx="3140599" cy="2239553"/>
            </a:xfrm>
            <a:prstGeom prst="rect">
              <a:avLst/>
            </a:prstGeom>
            <a:solidFill>
              <a:schemeClr val="bg1"/>
            </a:solidFill>
            <a:ln>
              <a:noFill/>
            </a:ln>
            <a:effectLst>
              <a:outerShdw blurRad="50800" dist="38100" algn="l" rotWithShape="0">
                <a:prstClr val="black">
                  <a:alpha val="25000"/>
                </a:prstClr>
              </a:outerShdw>
            </a:effectLst>
          </p:spPr>
          <p:txBody>
            <a:bodyPr spcFirstLastPara="1" wrap="square" lIns="72000" tIns="72000" rIns="72000" bIns="720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800" dirty="0">
                  <a:latin typeface="Calibri"/>
                </a:rPr>
                <a:t>Select fairness metrics aligned to </a:t>
              </a:r>
              <a:r>
                <a:rPr lang="en-GB" sz="1800" b="1" dirty="0">
                  <a:latin typeface="Calibri"/>
                </a:rPr>
                <a:t>business and ethical goals</a:t>
              </a:r>
              <a:r>
                <a:rPr lang="en-GB" sz="1800" dirty="0">
                  <a:latin typeface="Calibri"/>
                </a:rPr>
                <a:t>. Decide on weighting for each dimension: sensitive attributes and industry labels.</a:t>
              </a:r>
              <a:endParaRPr lang="en-GB" sz="1800" dirty="0"/>
            </a:p>
          </p:txBody>
        </p:sp>
      </p:grpSp>
      <p:cxnSp>
        <p:nvCxnSpPr>
          <p:cNvPr id="25" name="Straight Connector 24">
            <a:extLst>
              <a:ext uri="{FF2B5EF4-FFF2-40B4-BE49-F238E27FC236}">
                <a16:creationId xmlns:a16="http://schemas.microsoft.com/office/drawing/2014/main" id="{82828A1F-4E31-F017-15D1-3CFFDBFEFAA8}"/>
              </a:ext>
            </a:extLst>
          </p:cNvPr>
          <p:cNvCxnSpPr>
            <a:cxnSpLocks/>
          </p:cNvCxnSpPr>
          <p:nvPr/>
        </p:nvCxnSpPr>
        <p:spPr>
          <a:xfrm flipV="1">
            <a:off x="6450706" y="1720326"/>
            <a:ext cx="820390" cy="1598297"/>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0094F33-D547-236C-3857-A2A2938FFACB}"/>
              </a:ext>
            </a:extLst>
          </p:cNvPr>
          <p:cNvCxnSpPr>
            <a:cxnSpLocks/>
          </p:cNvCxnSpPr>
          <p:nvPr/>
        </p:nvCxnSpPr>
        <p:spPr>
          <a:xfrm>
            <a:off x="6450705" y="4383933"/>
            <a:ext cx="833024" cy="1583710"/>
          </a:xfrm>
          <a:prstGeom prst="line">
            <a:avLst/>
          </a:prstGeom>
          <a:ln>
            <a:prstDash val="dash"/>
          </a:ln>
        </p:spPr>
        <p:style>
          <a:lnRef idx="2">
            <a:schemeClr val="accent1"/>
          </a:lnRef>
          <a:fillRef idx="0">
            <a:schemeClr val="accent1"/>
          </a:fillRef>
          <a:effectRef idx="1">
            <a:schemeClr val="accent1"/>
          </a:effectRef>
          <a:fontRef idx="minor">
            <a:schemeClr val="tx1"/>
          </a:fontRef>
        </p:style>
      </p:cxnSp>
      <p:grpSp>
        <p:nvGrpSpPr>
          <p:cNvPr id="43" name="Group 42">
            <a:extLst>
              <a:ext uri="{FF2B5EF4-FFF2-40B4-BE49-F238E27FC236}">
                <a16:creationId xmlns:a16="http://schemas.microsoft.com/office/drawing/2014/main" id="{DF77CC7C-322A-26B3-5EAC-C6C8926F505D}"/>
              </a:ext>
            </a:extLst>
          </p:cNvPr>
          <p:cNvGrpSpPr/>
          <p:nvPr/>
        </p:nvGrpSpPr>
        <p:grpSpPr>
          <a:xfrm>
            <a:off x="7283729" y="1720326"/>
            <a:ext cx="4108335" cy="4247317"/>
            <a:chOff x="7588860" y="1690688"/>
            <a:chExt cx="4108335" cy="4247317"/>
          </a:xfrm>
        </p:grpSpPr>
        <p:sp>
          <p:nvSpPr>
            <p:cNvPr id="34" name="TextBox 33">
              <a:extLst>
                <a:ext uri="{FF2B5EF4-FFF2-40B4-BE49-F238E27FC236}">
                  <a16:creationId xmlns:a16="http://schemas.microsoft.com/office/drawing/2014/main" id="{B6C85B7C-ECD8-7379-3281-02A254613AA8}"/>
                </a:ext>
              </a:extLst>
            </p:cNvPr>
            <p:cNvSpPr txBox="1"/>
            <p:nvPr/>
          </p:nvSpPr>
          <p:spPr>
            <a:xfrm>
              <a:off x="7588860" y="1690688"/>
              <a:ext cx="4108335" cy="4247317"/>
            </a:xfrm>
            <a:prstGeom prst="rect">
              <a:avLst/>
            </a:prstGeom>
            <a:solidFill>
              <a:srgbClr val="F9E3EF"/>
            </a:solidFill>
          </p:spPr>
          <p:txBody>
            <a:bodyPr wrap="square" rtlCol="0">
              <a:spAutoFit/>
            </a:bodyPr>
            <a:lstStyle/>
            <a:p>
              <a:r>
                <a:rPr lang="en-GB" dirty="0">
                  <a:latin typeface="Calibri" panose="020F0502020204030204" pitchFamily="34" charset="0"/>
                  <a:cs typeface="Calibri" panose="020F0502020204030204" pitchFamily="34" charset="0"/>
                </a:rPr>
                <a:t>If we define any fairness metric </a:t>
              </a:r>
              <a:r>
                <a:rPr lang="en-GB" i="1" dirty="0">
                  <a:latin typeface="Calibri" panose="020F0502020204030204" pitchFamily="34" charset="0"/>
                  <a:cs typeface="Calibri" panose="020F0502020204030204" pitchFamily="34" charset="0"/>
                </a:rPr>
                <a:t>g</a:t>
              </a:r>
              <a:r>
                <a:rPr lang="en-GB" dirty="0">
                  <a:latin typeface="Calibri" panose="020F0502020204030204" pitchFamily="34" charset="0"/>
                  <a:cs typeface="Calibri" panose="020F0502020204030204" pitchFamily="34" charset="0"/>
                </a:rPr>
                <a:t> that receives as input a distribution </a:t>
              </a:r>
              <a:r>
                <a:rPr lang="en-GB" i="1" dirty="0">
                  <a:latin typeface="Calibri" panose="020F0502020204030204" pitchFamily="34" charset="0"/>
                  <a:cs typeface="Calibri" panose="020F0502020204030204" pitchFamily="34" charset="0"/>
                </a:rPr>
                <a:t>X</a:t>
              </a:r>
              <a:r>
                <a:rPr lang="en-GB" dirty="0">
                  <a:latin typeface="Calibri" panose="020F0502020204030204" pitchFamily="34" charset="0"/>
                  <a:cs typeface="Calibri" panose="020F0502020204030204" pitchFamily="34" charset="0"/>
                </a:rPr>
                <a:t>,</a:t>
              </a:r>
            </a:p>
            <a:p>
              <a:r>
                <a:rPr lang="en-GB" dirty="0">
                  <a:latin typeface="Calibri" panose="020F0502020204030204" pitchFamily="34" charset="0"/>
                  <a:cs typeface="Calibri" panose="020F0502020204030204" pitchFamily="34" charset="0"/>
                </a:rPr>
                <a:t>labels </a:t>
              </a:r>
              <a:r>
                <a:rPr lang="en-GB" b="1" dirty="0">
                  <a:latin typeface="Calibri" panose="020F0502020204030204" pitchFamily="34" charset="0"/>
                  <a:cs typeface="Calibri" panose="020F0502020204030204" pitchFamily="34" charset="0"/>
                </a:rPr>
                <a:t>Y</a:t>
              </a:r>
              <a:r>
                <a:rPr lang="en-GB" b="1" baseline="-25000" dirty="0">
                  <a:latin typeface="Calibri" panose="020F0502020204030204" pitchFamily="34" charset="0"/>
                  <a:cs typeface="Calibri" panose="020F0502020204030204" pitchFamily="34" charset="0"/>
                </a:rPr>
                <a:t>K</a:t>
              </a:r>
              <a:r>
                <a:rPr lang="en-GB" dirty="0">
                  <a:latin typeface="Calibri" panose="020F0502020204030204" pitchFamily="34" charset="0"/>
                  <a:cs typeface="Calibri" panose="020F0502020204030204" pitchFamily="34" charset="0"/>
                </a:rPr>
                <a:t>, and a sensitive attribute </a:t>
              </a:r>
              <a:r>
                <a:rPr lang="en-GB" i="1" dirty="0">
                  <a:latin typeface="Calibri" panose="020F0502020204030204" pitchFamily="34" charset="0"/>
                  <a:cs typeface="Calibri" panose="020F0502020204030204" pitchFamily="34" charset="0"/>
                </a:rPr>
                <a:t>A</a:t>
              </a:r>
              <a:r>
                <a:rPr lang="en-GB" i="1" baseline="-25000" dirty="0">
                  <a:latin typeface="Calibri" panose="020F0502020204030204" pitchFamily="34" charset="0"/>
                  <a:cs typeface="Calibri" panose="020F0502020204030204" pitchFamily="34" charset="0"/>
                </a:rPr>
                <a:t>l</a:t>
              </a:r>
              <a:r>
                <a:rPr lang="en-GB" dirty="0">
                  <a:latin typeface="Calibri" panose="020F0502020204030204" pitchFamily="34" charset="0"/>
                  <a:cs typeface="Calibri" panose="020F0502020204030204" pitchFamily="34" charset="0"/>
                </a:rPr>
                <a:t>, we obtain a tensor </a:t>
              </a:r>
              <a:r>
                <a:rPr lang="en-GB" i="1" dirty="0">
                  <a:latin typeface="Calibri" panose="020F0502020204030204" pitchFamily="34" charset="0"/>
                  <a:cs typeface="Calibri" panose="020F0502020204030204" pitchFamily="34" charset="0"/>
                </a:rPr>
                <a:t>G</a:t>
              </a:r>
              <a:r>
                <a:rPr lang="en-GB" dirty="0">
                  <a:latin typeface="Calibri" panose="020F0502020204030204" pitchFamily="34" charset="0"/>
                  <a:cs typeface="Calibri" panose="020F0502020204030204" pitchFamily="34" charset="0"/>
                </a:rPr>
                <a:t> ∈ </a:t>
              </a:r>
              <a:r>
                <a:rPr lang="en-GB" i="1" dirty="0">
                  <a:latin typeface="Calibri" panose="020F0502020204030204" pitchFamily="34" charset="0"/>
                  <a:cs typeface="Calibri" panose="020F0502020204030204" pitchFamily="34" charset="0"/>
                </a:rPr>
                <a:t>R</a:t>
              </a:r>
              <a:r>
                <a:rPr lang="en-GB" i="1" baseline="30000" dirty="0">
                  <a:latin typeface="Calibri" panose="020F0502020204030204" pitchFamily="34" charset="0"/>
                  <a:cs typeface="Calibri" panose="020F0502020204030204" pitchFamily="34" charset="0"/>
                </a:rPr>
                <a:t>L×K×K</a:t>
              </a:r>
              <a:r>
                <a:rPr lang="en-GB" baseline="30000"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where:</a:t>
              </a: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By incorporating a </a:t>
              </a:r>
              <a:r>
                <a:rPr lang="en-GB" b="1" dirty="0">
                  <a:latin typeface="Calibri" panose="020F0502020204030204" pitchFamily="34" charset="0"/>
                  <a:cs typeface="Calibri" panose="020F0502020204030204" pitchFamily="34" charset="0"/>
                </a:rPr>
                <a:t>weight matrix </a:t>
              </a:r>
              <a:r>
                <a:rPr lang="en-GB" i="1" dirty="0">
                  <a:latin typeface="Calibri" panose="020F0502020204030204" pitchFamily="34" charset="0"/>
                  <a:cs typeface="Calibri" panose="020F0502020204030204" pitchFamily="34" charset="0"/>
                </a:rPr>
                <a:t>W</a:t>
              </a:r>
              <a:r>
                <a:rPr lang="en-GB" dirty="0">
                  <a:latin typeface="Calibri" panose="020F0502020204030204" pitchFamily="34" charset="0"/>
                  <a:cs typeface="Calibri" panose="020F0502020204030204" pitchFamily="34" charset="0"/>
                </a:rPr>
                <a:t>, where </a:t>
              </a:r>
              <a:r>
                <a:rPr lang="en-GB" i="1" dirty="0">
                  <a:latin typeface="Calibri" panose="020F0502020204030204" pitchFamily="34" charset="0"/>
                  <a:cs typeface="Calibri" panose="020F0502020204030204" pitchFamily="34" charset="0"/>
                </a:rPr>
                <a:t>W</a:t>
              </a:r>
              <a:r>
                <a:rPr lang="en-GB" dirty="0">
                  <a:latin typeface="Calibri" panose="020F0502020204030204" pitchFamily="34" charset="0"/>
                  <a:cs typeface="Calibri" panose="020F0502020204030204" pitchFamily="34" charset="0"/>
                </a:rPr>
                <a:t> ∈ </a:t>
              </a:r>
              <a:r>
                <a:rPr lang="en-GB" i="1" dirty="0">
                  <a:latin typeface="Calibri" panose="020F0502020204030204" pitchFamily="34" charset="0"/>
                  <a:cs typeface="Calibri" panose="020F0502020204030204" pitchFamily="34" charset="0"/>
                </a:rPr>
                <a:t>R</a:t>
              </a:r>
              <a:r>
                <a:rPr lang="en-GB" i="1" baseline="30000" dirty="0">
                  <a:latin typeface="Calibri" panose="020F0502020204030204" pitchFamily="34" charset="0"/>
                  <a:cs typeface="Calibri" panose="020F0502020204030204" pitchFamily="34" charset="0"/>
                </a:rPr>
                <a:t>L×K</a:t>
              </a:r>
              <a:r>
                <a:rPr lang="en-GB" dirty="0">
                  <a:latin typeface="Calibri" panose="020F0502020204030204" pitchFamily="34" charset="0"/>
                  <a:cs typeface="Calibri" panose="020F0502020204030204" pitchFamily="34" charset="0"/>
                </a:rPr>
                <a:t>,</a:t>
              </a:r>
              <a:r>
                <a:rPr lang="en-GB" baseline="30000"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each element </a:t>
              </a:r>
              <a:r>
                <a:rPr lang="en-GB" i="1" dirty="0" err="1">
                  <a:latin typeface="Calibri" panose="020F0502020204030204" pitchFamily="34" charset="0"/>
                  <a:cs typeface="Calibri" panose="020F0502020204030204" pitchFamily="34" charset="0"/>
                </a:rPr>
                <a:t>W</a:t>
              </a:r>
              <a:r>
                <a:rPr lang="en-GB" i="1" baseline="-25000" dirty="0" err="1">
                  <a:latin typeface="Calibri" panose="020F0502020204030204" pitchFamily="34" charset="0"/>
                  <a:cs typeface="Calibri" panose="020F0502020204030204" pitchFamily="34" charset="0"/>
                </a:rPr>
                <a:t>l,k</a:t>
              </a:r>
              <a:r>
                <a:rPr lang="en-GB" baseline="-25000"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represents the weight for the sensitive attribute </a:t>
              </a:r>
              <a:r>
                <a:rPr lang="en-GB" i="1" dirty="0">
                  <a:latin typeface="Calibri" panose="020F0502020204030204" pitchFamily="34" charset="0"/>
                  <a:cs typeface="Calibri" panose="020F0502020204030204" pitchFamily="34" charset="0"/>
                </a:rPr>
                <a:t>l</a:t>
              </a:r>
              <a:r>
                <a:rPr lang="en-GB" dirty="0">
                  <a:latin typeface="Calibri" panose="020F0502020204030204" pitchFamily="34" charset="0"/>
                  <a:cs typeface="Calibri" panose="020F0502020204030204" pitchFamily="34" charset="0"/>
                </a:rPr>
                <a:t> and the label class </a:t>
              </a:r>
              <a:r>
                <a:rPr lang="en-GB" i="1" dirty="0">
                  <a:latin typeface="Calibri" panose="020F0502020204030204" pitchFamily="34" charset="0"/>
                  <a:cs typeface="Calibri" panose="020F0502020204030204" pitchFamily="34" charset="0"/>
                </a:rPr>
                <a:t>k</a:t>
              </a:r>
              <a:r>
                <a:rPr lang="en-GB" dirty="0">
                  <a:latin typeface="Calibri" panose="020F0502020204030204" pitchFamily="34" charset="0"/>
                  <a:cs typeface="Calibri" panose="020F0502020204030204" pitchFamily="34" charset="0"/>
                </a:rPr>
                <a:t>, signifying </a:t>
              </a:r>
              <a:r>
                <a:rPr lang="en-GB" b="1" dirty="0">
                  <a:latin typeface="Calibri" panose="020F0502020204030204" pitchFamily="34" charset="0"/>
                  <a:cs typeface="Calibri" panose="020F0502020204030204" pitchFamily="34" charset="0"/>
                </a:rPr>
                <a:t>its importance in the fairness analysis</a:t>
              </a:r>
              <a:r>
                <a:rPr lang="en-GB" dirty="0">
                  <a:latin typeface="Calibri" panose="020F0502020204030204" pitchFamily="34" charset="0"/>
                  <a:cs typeface="Calibri" panose="020F0502020204030204" pitchFamily="34" charset="0"/>
                </a:rPr>
                <a:t>.</a:t>
              </a: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37" name="Picture 36">
              <a:extLst>
                <a:ext uri="{FF2B5EF4-FFF2-40B4-BE49-F238E27FC236}">
                  <a16:creationId xmlns:a16="http://schemas.microsoft.com/office/drawing/2014/main" id="{8740B35C-4F00-660A-2327-99446991B9A3}"/>
                </a:ext>
              </a:extLst>
            </p:cNvPr>
            <p:cNvPicPr>
              <a:picLocks noChangeAspect="1"/>
            </p:cNvPicPr>
            <p:nvPr/>
          </p:nvPicPr>
          <p:blipFill>
            <a:blip r:embed="rId3"/>
            <a:stretch>
              <a:fillRect/>
            </a:stretch>
          </p:blipFill>
          <p:spPr>
            <a:xfrm>
              <a:off x="7966986" y="2981953"/>
              <a:ext cx="3281814" cy="462596"/>
            </a:xfrm>
            <a:prstGeom prst="rect">
              <a:avLst/>
            </a:prstGeom>
            <a:ln>
              <a:solidFill>
                <a:schemeClr val="tx2"/>
              </a:solidFill>
            </a:ln>
          </p:spPr>
        </p:pic>
        <p:pic>
          <p:nvPicPr>
            <p:cNvPr id="39" name="Picture 38">
              <a:extLst>
                <a:ext uri="{FF2B5EF4-FFF2-40B4-BE49-F238E27FC236}">
                  <a16:creationId xmlns:a16="http://schemas.microsoft.com/office/drawing/2014/main" id="{04DD7A07-9749-1799-DB1E-CB496EA88540}"/>
                </a:ext>
              </a:extLst>
            </p:cNvPr>
            <p:cNvPicPr>
              <a:picLocks noChangeAspect="1"/>
            </p:cNvPicPr>
            <p:nvPr/>
          </p:nvPicPr>
          <p:blipFill>
            <a:blip r:embed="rId4"/>
            <a:srcRect l="7098"/>
            <a:stretch>
              <a:fillRect/>
            </a:stretch>
          </p:blipFill>
          <p:spPr>
            <a:xfrm>
              <a:off x="7966986" y="5285343"/>
              <a:ext cx="3281814" cy="462596"/>
            </a:xfrm>
            <a:prstGeom prst="rect">
              <a:avLst/>
            </a:prstGeom>
            <a:ln>
              <a:solidFill>
                <a:schemeClr val="tx2"/>
              </a:solidFill>
            </a:ln>
          </p:spPr>
        </p:pic>
      </p:grpSp>
    </p:spTree>
    <p:extLst>
      <p:ext uri="{BB962C8B-B14F-4D97-AF65-F5344CB8AC3E}">
        <p14:creationId xmlns:p14="http://schemas.microsoft.com/office/powerpoint/2010/main" val="2287460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2ACAE-6F7E-B9D5-7648-70EE2ABE2AD6}"/>
              </a:ext>
            </a:extLst>
          </p:cNvPr>
          <p:cNvSpPr>
            <a:spLocks noGrp="1"/>
          </p:cNvSpPr>
          <p:nvPr>
            <p:ph type="title"/>
          </p:nvPr>
        </p:nvSpPr>
        <p:spPr/>
        <p:txBody>
          <a:bodyPr>
            <a:normAutofit/>
          </a:bodyPr>
          <a:lstStyle/>
          <a:p>
            <a:r>
              <a:rPr lang="en-GB" sz="4000" dirty="0">
                <a:solidFill>
                  <a:srgbClr val="242424"/>
                </a:solidFill>
                <a:latin typeface="Calibri"/>
                <a:ea typeface="Calibri"/>
                <a:cs typeface="Segoe UI"/>
              </a:rPr>
              <a:t>Summary of the collaborative study</a:t>
            </a:r>
            <a:endParaRPr lang="en-US" sz="4000" dirty="0">
              <a:latin typeface="Calibri"/>
              <a:ea typeface="Calibri"/>
            </a:endParaRPr>
          </a:p>
        </p:txBody>
      </p:sp>
      <p:pic>
        <p:nvPicPr>
          <p:cNvPr id="4" name="Picture 3" descr="A logo of a credit card&#10;&#10;AI-generated content may be incorrect.">
            <a:extLst>
              <a:ext uri="{FF2B5EF4-FFF2-40B4-BE49-F238E27FC236}">
                <a16:creationId xmlns:a16="http://schemas.microsoft.com/office/drawing/2014/main" id="{60951659-D916-251A-221E-BD18A5F1898B}"/>
              </a:ext>
            </a:extLst>
          </p:cNvPr>
          <p:cNvPicPr>
            <a:picLocks noChangeAspect="1"/>
          </p:cNvPicPr>
          <p:nvPr/>
        </p:nvPicPr>
        <p:blipFill>
          <a:blip r:embed="rId3"/>
          <a:srcRect l="2956" t="4668" r="2309" b="6142"/>
          <a:stretch>
            <a:fillRect/>
          </a:stretch>
        </p:blipFill>
        <p:spPr>
          <a:xfrm>
            <a:off x="10178513" y="2187628"/>
            <a:ext cx="1344035" cy="1134725"/>
          </a:xfrm>
          <a:prstGeom prst="rect">
            <a:avLst/>
          </a:prstGeom>
        </p:spPr>
      </p:pic>
      <p:pic>
        <p:nvPicPr>
          <p:cNvPr id="5" name="Picture 4" descr="A black text on a white background&#10;&#10;AI-generated content may be incorrect.">
            <a:extLst>
              <a:ext uri="{FF2B5EF4-FFF2-40B4-BE49-F238E27FC236}">
                <a16:creationId xmlns:a16="http://schemas.microsoft.com/office/drawing/2014/main" id="{F3AE789C-7E36-A931-9CE8-308A84F1F1DD}"/>
              </a:ext>
            </a:extLst>
          </p:cNvPr>
          <p:cNvPicPr>
            <a:picLocks noChangeAspect="1"/>
          </p:cNvPicPr>
          <p:nvPr/>
        </p:nvPicPr>
        <p:blipFill>
          <a:blip r:embed="rId4"/>
          <a:srcRect l="3785" t="7113" r="1893" b="9703"/>
          <a:stretch>
            <a:fillRect/>
          </a:stretch>
        </p:blipFill>
        <p:spPr>
          <a:xfrm>
            <a:off x="10178514" y="3916755"/>
            <a:ext cx="1635656" cy="1126112"/>
          </a:xfrm>
          <a:prstGeom prst="rect">
            <a:avLst/>
          </a:prstGeom>
        </p:spPr>
      </p:pic>
      <p:sp>
        <p:nvSpPr>
          <p:cNvPr id="7" name="TextBox 6">
            <a:extLst>
              <a:ext uri="{FF2B5EF4-FFF2-40B4-BE49-F238E27FC236}">
                <a16:creationId xmlns:a16="http://schemas.microsoft.com/office/drawing/2014/main" id="{9070FEF4-A809-5CB0-7BE5-7F72FCCAA666}"/>
              </a:ext>
            </a:extLst>
          </p:cNvPr>
          <p:cNvSpPr txBox="1"/>
          <p:nvPr/>
        </p:nvSpPr>
        <p:spPr>
          <a:xfrm>
            <a:off x="838200" y="6327721"/>
            <a:ext cx="8829206" cy="646331"/>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Data Study Group Team. (2024). Data Study Group Final Report: Mastercard – Measuring Fairness in Financial Transaction Machine Learning Models (Version 1). The Alan Turing Institute. https://</a:t>
            </a:r>
            <a:r>
              <a:rPr lang="en-US" sz="1200" dirty="0" err="1">
                <a:latin typeface="Calibri" panose="020F0502020204030204" pitchFamily="34" charset="0"/>
                <a:cs typeface="Calibri" panose="020F0502020204030204" pitchFamily="34" charset="0"/>
              </a:rPr>
              <a:t>doi.org</a:t>
            </a:r>
            <a:r>
              <a:rPr lang="en-US" sz="1200" dirty="0">
                <a:latin typeface="Calibri" panose="020F0502020204030204" pitchFamily="34" charset="0"/>
                <a:cs typeface="Calibri" panose="020F0502020204030204" pitchFamily="34" charset="0"/>
              </a:rPr>
              <a:t>/10.5281/zenodo.14528864</a:t>
            </a:r>
          </a:p>
          <a:p>
            <a:endParaRPr lang="en-US" sz="1200" dirty="0">
              <a:latin typeface="Calibri" panose="020F0502020204030204" pitchFamily="34" charset="0"/>
              <a:cs typeface="Calibri" panose="020F0502020204030204" pitchFamily="34" charset="0"/>
            </a:endParaRPr>
          </a:p>
        </p:txBody>
      </p:sp>
      <p:sp>
        <p:nvSpPr>
          <p:cNvPr id="8" name="Google Shape;1173;p3">
            <a:extLst>
              <a:ext uri="{FF2B5EF4-FFF2-40B4-BE49-F238E27FC236}">
                <a16:creationId xmlns:a16="http://schemas.microsoft.com/office/drawing/2014/main" id="{1CBD555E-F0E6-9A6C-F030-379971D0280E}"/>
              </a:ext>
            </a:extLst>
          </p:cNvPr>
          <p:cNvSpPr/>
          <p:nvPr/>
        </p:nvSpPr>
        <p:spPr>
          <a:xfrm>
            <a:off x="838200" y="1960510"/>
            <a:ext cx="8883519" cy="4097389"/>
          </a:xfrm>
          <a:prstGeom prst="rect">
            <a:avLst/>
          </a:prstGeom>
          <a:solidFill>
            <a:srgbClr val="2368B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L="0" marR="0" lvl="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1pPr>
            <a:lvl2pPr marL="342900" marR="0" lvl="1"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2pPr>
            <a:lvl3pPr marL="685800" marR="0" lvl="2"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3pPr>
            <a:lvl4pPr marL="1028700" marR="0" lvl="3"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4pPr>
            <a:lvl5pPr marL="1371600" marR="0" lvl="4"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5pPr>
            <a:lvl6pPr marL="1714500" marR="0" lvl="5"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6pPr>
            <a:lvl7pPr marL="2057400" marR="0" lvl="6"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7pPr>
            <a:lvl8pPr marL="2400300" marR="0" lvl="7"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8pPr>
            <a:lvl9pPr marL="2743200" marR="0" lvl="8"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lang="en-US" sz="1050" b="0" i="0" u="none" strike="noStrike" cap="none">
              <a:solidFill>
                <a:srgbClr val="000000"/>
              </a:solidFill>
              <a:latin typeface="Arial"/>
              <a:ea typeface="Arial"/>
              <a:cs typeface="Arial"/>
              <a:sym typeface="Arial"/>
            </a:endParaRPr>
          </a:p>
        </p:txBody>
      </p:sp>
      <p:sp>
        <p:nvSpPr>
          <p:cNvPr id="9" name="Google Shape;1173;p3">
            <a:extLst>
              <a:ext uri="{FF2B5EF4-FFF2-40B4-BE49-F238E27FC236}">
                <a16:creationId xmlns:a16="http://schemas.microsoft.com/office/drawing/2014/main" id="{888C0354-4680-F3DD-08AE-6397F037FA5F}"/>
              </a:ext>
            </a:extLst>
          </p:cNvPr>
          <p:cNvSpPr/>
          <p:nvPr/>
        </p:nvSpPr>
        <p:spPr>
          <a:xfrm>
            <a:off x="1066597" y="1690687"/>
            <a:ext cx="8883519" cy="4097389"/>
          </a:xfrm>
          <a:prstGeom prst="rect">
            <a:avLst/>
          </a:prstGeom>
          <a:solidFill>
            <a:schemeClr val="bg1"/>
          </a:solidFill>
          <a:ln>
            <a:noFill/>
          </a:ln>
          <a:effectLst>
            <a:outerShdw blurRad="50800" dist="38100" algn="l" rotWithShape="0">
              <a:prstClr val="black">
                <a:alpha val="25000"/>
              </a:prstClr>
            </a:outerShdw>
          </a:effectLst>
        </p:spPr>
        <p:txBody>
          <a:bodyPr spcFirstLastPara="1" wrap="square" lIns="54000" tIns="432000" rIns="54000" bIns="54000" anchor="t" anchorCtr="0">
            <a:noAutofit/>
          </a:bodyPr>
          <a:lstStyle>
            <a:defPPr marR="0" lvl="0" algn="l" rtl="0">
              <a:lnSpc>
                <a:spcPct val="100000"/>
              </a:lnSpc>
              <a:spcBef>
                <a:spcPts val="0"/>
              </a:spcBef>
              <a:spcAft>
                <a:spcPts val="0"/>
              </a:spcAft>
              <a:defRPr lang="en-US"/>
            </a:defPPr>
            <a:lvl1pPr marL="0" marR="0" lvl="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1pPr>
            <a:lvl2pPr marL="342900" marR="0" lvl="1"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2pPr>
            <a:lvl3pPr marL="685800" marR="0" lvl="2"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3pPr>
            <a:lvl4pPr marL="1028700" marR="0" lvl="3"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4pPr>
            <a:lvl5pPr marL="1371600" marR="0" lvl="4"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5pPr>
            <a:lvl6pPr marL="1714500" marR="0" lvl="5"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6pPr>
            <a:lvl7pPr marL="2057400" marR="0" lvl="6"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7pPr>
            <a:lvl8pPr marL="2400300" marR="0" lvl="7"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8pPr>
            <a:lvl9pPr marL="2743200" marR="0" lvl="8"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9pPr>
          </a:lstStyle>
          <a:p>
            <a:pPr marL="285750" indent="-285750">
              <a:buFont typeface="Wingdings" pitchFamily="2" charset="2"/>
              <a:buChar char="Ø"/>
            </a:pPr>
            <a:r>
              <a:rPr lang="en-GB" sz="1800" b="1" dirty="0">
                <a:solidFill>
                  <a:srgbClr val="242424"/>
                </a:solidFill>
                <a:latin typeface="Calibri" panose="020F0502020204030204" pitchFamily="34" charset="0"/>
                <a:ea typeface="Calibri"/>
                <a:cs typeface="Calibri" panose="020F0502020204030204" pitchFamily="34" charset="0"/>
              </a:rPr>
              <a:t>Title: </a:t>
            </a:r>
            <a:r>
              <a:rPr lang="en-GB" sz="1800" dirty="0">
                <a:solidFill>
                  <a:srgbClr val="242424"/>
                </a:solidFill>
                <a:latin typeface="Calibri" panose="020F0502020204030204" pitchFamily="34" charset="0"/>
                <a:ea typeface="Calibri"/>
                <a:cs typeface="Calibri" panose="020F0502020204030204" pitchFamily="34" charset="0"/>
              </a:rPr>
              <a:t>Measuring fairness in financial transaction machine learning models</a:t>
            </a:r>
          </a:p>
          <a:p>
            <a:pPr marL="285750" indent="-285750">
              <a:buFont typeface="Wingdings" pitchFamily="2" charset="2"/>
              <a:buChar char="Ø"/>
            </a:pPr>
            <a:endParaRPr lang="en-GB" sz="1800" dirty="0">
              <a:solidFill>
                <a:srgbClr val="242424"/>
              </a:solidFill>
              <a:latin typeface="Calibri" panose="020F0502020204030204" pitchFamily="34" charset="0"/>
              <a:ea typeface="Calibri"/>
              <a:cs typeface="Calibri" panose="020F0502020204030204" pitchFamily="34" charset="0"/>
            </a:endParaRPr>
          </a:p>
          <a:p>
            <a:pPr marL="285750" indent="-285750">
              <a:buFont typeface="Wingdings" pitchFamily="2" charset="2"/>
              <a:buChar char="Ø"/>
            </a:pPr>
            <a:r>
              <a:rPr lang="en-GB" sz="1800" b="1" dirty="0">
                <a:solidFill>
                  <a:srgbClr val="242424"/>
                </a:solidFill>
                <a:latin typeface="Calibri" panose="020F0502020204030204" pitchFamily="34" charset="0"/>
                <a:ea typeface="Calibri"/>
                <a:cs typeface="Calibri" panose="020F0502020204030204" pitchFamily="34" charset="0"/>
              </a:rPr>
              <a:t>Alan Turing Institute Data Study Group - May 2024</a:t>
            </a:r>
          </a:p>
          <a:p>
            <a:pPr marL="285750" indent="-285750">
              <a:buFont typeface="Wingdings" pitchFamily="2" charset="2"/>
              <a:buChar char="Ø"/>
            </a:pPr>
            <a:endParaRPr lang="en-GB" sz="1800" b="1" dirty="0">
              <a:solidFill>
                <a:srgbClr val="242424"/>
              </a:solidFill>
              <a:latin typeface="Calibri" panose="020F0502020204030204" pitchFamily="34" charset="0"/>
              <a:ea typeface="Calibri"/>
              <a:cs typeface="Calibri" panose="020F0502020204030204" pitchFamily="34" charset="0"/>
            </a:endParaRPr>
          </a:p>
          <a:p>
            <a:pPr marL="285750" indent="-285750">
              <a:buFont typeface="Wingdings" pitchFamily="2" charset="2"/>
              <a:buChar char="Ø"/>
            </a:pPr>
            <a:r>
              <a:rPr lang="en-GB" sz="1800" b="1" dirty="0">
                <a:solidFill>
                  <a:srgbClr val="242424"/>
                </a:solidFill>
                <a:latin typeface="Calibri" panose="020F0502020204030204" pitchFamily="34" charset="0"/>
                <a:ea typeface="Calibri"/>
                <a:cs typeface="Calibri" panose="020F0502020204030204" pitchFamily="34" charset="0"/>
              </a:rPr>
              <a:t>Challenge partner:</a:t>
            </a:r>
            <a:r>
              <a:rPr lang="en-GB" sz="1800" dirty="0">
                <a:solidFill>
                  <a:srgbClr val="242424"/>
                </a:solidFill>
                <a:latin typeface="Calibri" panose="020F0502020204030204" pitchFamily="34" charset="0"/>
                <a:ea typeface="Calibri"/>
                <a:cs typeface="Calibri" panose="020F0502020204030204" pitchFamily="34" charset="0"/>
              </a:rPr>
              <a:t> Mastercard</a:t>
            </a:r>
          </a:p>
          <a:p>
            <a:endParaRPr lang="en-GB" sz="1800" dirty="0">
              <a:solidFill>
                <a:srgbClr val="242424"/>
              </a:solidFill>
              <a:latin typeface="Calibri" panose="020F0502020204030204" pitchFamily="34" charset="0"/>
              <a:ea typeface="Calibri"/>
              <a:cs typeface="Calibri" panose="020F0502020204030204" pitchFamily="34" charset="0"/>
            </a:endParaRPr>
          </a:p>
          <a:p>
            <a:pPr marL="285750" indent="-285750">
              <a:buFont typeface="Wingdings" pitchFamily="2" charset="2"/>
              <a:buChar char="Ø"/>
            </a:pPr>
            <a:r>
              <a:rPr lang="en-GB" sz="1800" b="1" dirty="0">
                <a:solidFill>
                  <a:srgbClr val="242424"/>
                </a:solidFill>
                <a:latin typeface="Calibri" panose="020F0502020204030204" pitchFamily="34" charset="0"/>
                <a:ea typeface="Calibri"/>
                <a:cs typeface="Calibri" panose="020F0502020204030204" pitchFamily="34" charset="0"/>
              </a:rPr>
              <a:t>Duration</a:t>
            </a:r>
            <a:r>
              <a:rPr lang="en-GB" sz="1800" dirty="0">
                <a:solidFill>
                  <a:srgbClr val="242424"/>
                </a:solidFill>
                <a:latin typeface="Calibri" panose="020F0502020204030204" pitchFamily="34" charset="0"/>
                <a:ea typeface="Calibri"/>
                <a:cs typeface="Calibri" panose="020F0502020204030204" pitchFamily="34" charset="0"/>
              </a:rPr>
              <a:t>: 5 days</a:t>
            </a:r>
          </a:p>
          <a:p>
            <a:pPr marL="285750" indent="-285750">
              <a:buFont typeface="Wingdings" pitchFamily="2" charset="2"/>
              <a:buChar char="Ø"/>
            </a:pPr>
            <a:endParaRPr lang="en-GB" sz="1800" dirty="0">
              <a:solidFill>
                <a:srgbClr val="242424"/>
              </a:solidFill>
              <a:latin typeface="Calibri" panose="020F0502020204030204" pitchFamily="34" charset="0"/>
              <a:ea typeface="Calibri"/>
              <a:cs typeface="Calibri" panose="020F0502020204030204" pitchFamily="34" charset="0"/>
            </a:endParaRPr>
          </a:p>
          <a:p>
            <a:pPr marL="285750" indent="-285750">
              <a:buFont typeface="Wingdings" pitchFamily="2" charset="2"/>
              <a:buChar char="Ø"/>
            </a:pPr>
            <a:r>
              <a:rPr lang="en-GB" sz="1800" b="1" dirty="0">
                <a:solidFill>
                  <a:srgbClr val="242424"/>
                </a:solidFill>
                <a:latin typeface="Calibri" panose="020F0502020204030204" pitchFamily="34" charset="0"/>
                <a:ea typeface="Calibri"/>
                <a:cs typeface="Calibri" panose="020F0502020204030204" pitchFamily="34" charset="0"/>
              </a:rPr>
              <a:t>Participants</a:t>
            </a:r>
            <a:r>
              <a:rPr lang="en-GB" sz="1800" dirty="0">
                <a:solidFill>
                  <a:srgbClr val="242424"/>
                </a:solidFill>
                <a:latin typeface="Calibri" panose="020F0502020204030204" pitchFamily="34" charset="0"/>
                <a:ea typeface="Calibri"/>
                <a:cs typeface="Calibri" panose="020F0502020204030204" pitchFamily="34" charset="0"/>
              </a:rPr>
              <a:t>: Industry professionals and PhD students, and a challenge owner</a:t>
            </a:r>
          </a:p>
          <a:p>
            <a:pPr marL="285750" indent="-285750">
              <a:buFont typeface="Wingdings" pitchFamily="2" charset="2"/>
              <a:buChar char="Ø"/>
            </a:pPr>
            <a:endParaRPr lang="en-GB" sz="1800" dirty="0">
              <a:solidFill>
                <a:srgbClr val="242424"/>
              </a:solidFill>
              <a:latin typeface="Calibri" panose="020F0502020204030204" pitchFamily="34" charset="0"/>
              <a:ea typeface="Calibri"/>
              <a:cs typeface="Calibri" panose="020F0502020204030204" pitchFamily="34" charset="0"/>
            </a:endParaRPr>
          </a:p>
          <a:p>
            <a:pPr marL="285750" indent="-285750">
              <a:buFont typeface="Wingdings" pitchFamily="2" charset="2"/>
              <a:buChar char="Ø"/>
            </a:pPr>
            <a:r>
              <a:rPr lang="en-GB" sz="1800" b="1" dirty="0">
                <a:solidFill>
                  <a:srgbClr val="242424"/>
                </a:solidFill>
                <a:latin typeface="Calibri" panose="020F0502020204030204" pitchFamily="34" charset="0"/>
                <a:ea typeface="Calibri"/>
                <a:cs typeface="Calibri" panose="020F0502020204030204" pitchFamily="34" charset="0"/>
              </a:rPr>
              <a:t>Focus:</a:t>
            </a:r>
            <a:r>
              <a:rPr lang="en-GB" sz="1800" dirty="0">
                <a:solidFill>
                  <a:srgbClr val="242424"/>
                </a:solidFill>
                <a:latin typeface="Calibri" panose="020F0502020204030204" pitchFamily="34" charset="0"/>
                <a:ea typeface="Calibri"/>
                <a:cs typeface="Calibri" panose="020F0502020204030204" pitchFamily="34" charset="0"/>
              </a:rPr>
              <a:t> Fairness in multi-label ML</a:t>
            </a:r>
          </a:p>
          <a:p>
            <a:pPr marL="285750" indent="-285750">
              <a:buFont typeface="Wingdings" pitchFamily="2" charset="2"/>
              <a:buChar char="Ø"/>
            </a:pPr>
            <a:endParaRPr lang="en-GB" sz="1800" dirty="0">
              <a:solidFill>
                <a:srgbClr val="242424"/>
              </a:solidFill>
              <a:latin typeface="Calibri" panose="020F0502020204030204" pitchFamily="34" charset="0"/>
              <a:ea typeface="Calibri"/>
              <a:cs typeface="Calibri" panose="020F0502020204030204" pitchFamily="34" charset="0"/>
            </a:endParaRPr>
          </a:p>
          <a:p>
            <a:pPr marL="285750" indent="-285750">
              <a:buFont typeface="Wingdings" pitchFamily="2" charset="2"/>
              <a:buChar char="Ø"/>
            </a:pPr>
            <a:r>
              <a:rPr lang="en-GB" sz="1800" b="1" dirty="0">
                <a:solidFill>
                  <a:srgbClr val="242424"/>
                </a:solidFill>
                <a:latin typeface="Calibri" panose="020F0502020204030204" pitchFamily="34" charset="0"/>
                <a:ea typeface="Calibri"/>
                <a:cs typeface="Calibri" panose="020F0502020204030204" pitchFamily="34" charset="0"/>
              </a:rPr>
              <a:t>Key innovation</a:t>
            </a:r>
            <a:r>
              <a:rPr lang="en-GB" sz="1800" dirty="0">
                <a:solidFill>
                  <a:srgbClr val="242424"/>
                </a:solidFill>
                <a:latin typeface="Calibri" panose="020F0502020204030204" pitchFamily="34" charset="0"/>
                <a:ea typeface="Calibri"/>
                <a:cs typeface="Calibri" panose="020F0502020204030204" pitchFamily="34" charset="0"/>
              </a:rPr>
              <a:t>: Applying adversarial debiasing for multi-label scenario</a:t>
            </a:r>
          </a:p>
          <a:p>
            <a:endParaRPr lang="en-GB"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1654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D48CD-42EE-EF65-1A08-5F1B6191AD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32E767-C2F2-1D43-94FB-7E8078E421CC}"/>
              </a:ext>
            </a:extLst>
          </p:cNvPr>
          <p:cNvSpPr>
            <a:spLocks noGrp="1"/>
          </p:cNvSpPr>
          <p:nvPr>
            <p:ph type="title"/>
          </p:nvPr>
        </p:nvSpPr>
        <p:spPr/>
        <p:txBody>
          <a:bodyPr>
            <a:normAutofit/>
          </a:bodyPr>
          <a:lstStyle/>
          <a:p>
            <a:r>
              <a:rPr lang="en-GB" sz="4000" dirty="0">
                <a:latin typeface="Calibri"/>
                <a:ea typeface="Calibri"/>
                <a:cs typeface="Calibri"/>
              </a:rPr>
              <a:t>Future work</a:t>
            </a:r>
            <a:endParaRPr lang="en-US" dirty="0"/>
          </a:p>
        </p:txBody>
      </p:sp>
      <p:grpSp>
        <p:nvGrpSpPr>
          <p:cNvPr id="32" name="Group 31">
            <a:extLst>
              <a:ext uri="{FF2B5EF4-FFF2-40B4-BE49-F238E27FC236}">
                <a16:creationId xmlns:a16="http://schemas.microsoft.com/office/drawing/2014/main" id="{A9DFA42C-6D25-0899-BACF-BE0FEB1481F4}"/>
              </a:ext>
            </a:extLst>
          </p:cNvPr>
          <p:cNvGrpSpPr/>
          <p:nvPr/>
        </p:nvGrpSpPr>
        <p:grpSpPr>
          <a:xfrm>
            <a:off x="969440" y="2089868"/>
            <a:ext cx="7340156" cy="828492"/>
            <a:chOff x="3003393" y="1058862"/>
            <a:chExt cx="5505117" cy="621369"/>
          </a:xfrm>
        </p:grpSpPr>
        <p:sp>
          <p:nvSpPr>
            <p:cNvPr id="11" name="Freeform: Shape 7">
              <a:extLst>
                <a:ext uri="{FF2B5EF4-FFF2-40B4-BE49-F238E27FC236}">
                  <a16:creationId xmlns:a16="http://schemas.microsoft.com/office/drawing/2014/main" id="{4F54C3E4-8C5B-A101-0D4B-D5DB2BB54881}"/>
                </a:ext>
              </a:extLst>
            </p:cNvPr>
            <p:cNvSpPr/>
            <p:nvPr/>
          </p:nvSpPr>
          <p:spPr>
            <a:xfrm flipH="1">
              <a:off x="3311012" y="1058862"/>
              <a:ext cx="5197498" cy="621369"/>
            </a:xfrm>
            <a:custGeom>
              <a:avLst/>
              <a:gdLst>
                <a:gd name="connsiteX0" fmla="*/ 4742419 w 5046043"/>
                <a:gd name="connsiteY0" fmla="*/ 1 h 621369"/>
                <a:gd name="connsiteX1" fmla="*/ 0 w 5046043"/>
                <a:gd name="connsiteY1" fmla="*/ 1 h 621369"/>
                <a:gd name="connsiteX2" fmla="*/ 0 w 5046043"/>
                <a:gd name="connsiteY2" fmla="*/ 619981 h 621369"/>
                <a:gd name="connsiteX3" fmla="*/ 4742419 w 5046043"/>
                <a:gd name="connsiteY3" fmla="*/ 619981 h 621369"/>
                <a:gd name="connsiteX4" fmla="*/ 4742420 w 5046043"/>
                <a:gd name="connsiteY4" fmla="*/ 0 h 621369"/>
                <a:gd name="connsiteX5" fmla="*/ 4742420 w 5046043"/>
                <a:gd name="connsiteY5" fmla="*/ 621369 h 621369"/>
                <a:gd name="connsiteX6" fmla="*/ 5046043 w 5046043"/>
                <a:gd name="connsiteY6" fmla="*/ 621369 h 621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6043" h="621369">
                  <a:moveTo>
                    <a:pt x="4742419" y="1"/>
                  </a:moveTo>
                  <a:lnTo>
                    <a:pt x="0" y="1"/>
                  </a:lnTo>
                  <a:lnTo>
                    <a:pt x="0" y="619981"/>
                  </a:lnTo>
                  <a:lnTo>
                    <a:pt x="4742419" y="619981"/>
                  </a:lnTo>
                  <a:close/>
                  <a:moveTo>
                    <a:pt x="4742420" y="0"/>
                  </a:moveTo>
                  <a:lnTo>
                    <a:pt x="4742420" y="621369"/>
                  </a:lnTo>
                  <a:lnTo>
                    <a:pt x="5046043" y="621369"/>
                  </a:lnTo>
                  <a:close/>
                </a:path>
              </a:pathLst>
            </a:custGeom>
            <a:solidFill>
              <a:srgbClr val="93CCEF"/>
            </a:solidFill>
            <a:ln>
              <a:noFill/>
            </a:ln>
            <a:effectLst>
              <a:outerShdw blurRad="50800" dist="38100" dir="10800000" algn="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GB" sz="2489"/>
            </a:p>
          </p:txBody>
        </p:sp>
        <p:sp>
          <p:nvSpPr>
            <p:cNvPr id="16" name="Oval 15">
              <a:extLst>
                <a:ext uri="{FF2B5EF4-FFF2-40B4-BE49-F238E27FC236}">
                  <a16:creationId xmlns:a16="http://schemas.microsoft.com/office/drawing/2014/main" id="{77C0A6E8-513D-87E7-C9E2-EAA48E06620F}"/>
                </a:ext>
              </a:extLst>
            </p:cNvPr>
            <p:cNvSpPr/>
            <p:nvPr/>
          </p:nvSpPr>
          <p:spPr>
            <a:xfrm>
              <a:off x="3003393" y="1058863"/>
              <a:ext cx="619981" cy="619981"/>
            </a:xfrm>
            <a:prstGeom prst="ellipse">
              <a:avLst/>
            </a:prstGeom>
            <a:solidFill>
              <a:srgbClr val="215F9B"/>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GB" sz="2650" b="1" dirty="0">
                  <a:solidFill>
                    <a:schemeClr val="bg1"/>
                  </a:solidFill>
                </a:rPr>
                <a:t>1</a:t>
              </a:r>
            </a:p>
          </p:txBody>
        </p:sp>
        <p:sp>
          <p:nvSpPr>
            <p:cNvPr id="23" name="Google Shape;1249;p6">
              <a:extLst>
                <a:ext uri="{FF2B5EF4-FFF2-40B4-BE49-F238E27FC236}">
                  <a16:creationId xmlns:a16="http://schemas.microsoft.com/office/drawing/2014/main" id="{55E87264-5363-9E1A-9225-C9E576C0B5A3}"/>
                </a:ext>
              </a:extLst>
            </p:cNvPr>
            <p:cNvSpPr txBox="1"/>
            <p:nvPr/>
          </p:nvSpPr>
          <p:spPr>
            <a:xfrm>
              <a:off x="3727548" y="1199576"/>
              <a:ext cx="4364361" cy="23083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2000" dirty="0">
                  <a:latin typeface="Calibri"/>
                </a:rPr>
                <a:t>Real-world validation</a:t>
              </a:r>
              <a:endParaRPr lang="en-US" sz="2000" dirty="0"/>
            </a:p>
          </p:txBody>
        </p:sp>
      </p:grpSp>
      <p:grpSp>
        <p:nvGrpSpPr>
          <p:cNvPr id="83" name="Group 82">
            <a:extLst>
              <a:ext uri="{FF2B5EF4-FFF2-40B4-BE49-F238E27FC236}">
                <a16:creationId xmlns:a16="http://schemas.microsoft.com/office/drawing/2014/main" id="{EE13A07A-863C-BF69-2835-09BF3F067F6D}"/>
              </a:ext>
            </a:extLst>
          </p:cNvPr>
          <p:cNvGrpSpPr/>
          <p:nvPr/>
        </p:nvGrpSpPr>
        <p:grpSpPr>
          <a:xfrm>
            <a:off x="966857" y="3043014"/>
            <a:ext cx="7340156" cy="833100"/>
            <a:chOff x="3003393" y="1058862"/>
            <a:chExt cx="5505117" cy="624825"/>
          </a:xfrm>
        </p:grpSpPr>
        <p:sp>
          <p:nvSpPr>
            <p:cNvPr id="79" name="Freeform: Shape 7">
              <a:extLst>
                <a:ext uri="{FF2B5EF4-FFF2-40B4-BE49-F238E27FC236}">
                  <a16:creationId xmlns:a16="http://schemas.microsoft.com/office/drawing/2014/main" id="{D27C2EFD-E3D0-F1A2-B5D5-0A5C417E799F}"/>
                </a:ext>
              </a:extLst>
            </p:cNvPr>
            <p:cNvSpPr/>
            <p:nvPr/>
          </p:nvSpPr>
          <p:spPr>
            <a:xfrm flipH="1">
              <a:off x="3311012" y="1058862"/>
              <a:ext cx="5197498" cy="621369"/>
            </a:xfrm>
            <a:custGeom>
              <a:avLst/>
              <a:gdLst>
                <a:gd name="connsiteX0" fmla="*/ 4742419 w 5046043"/>
                <a:gd name="connsiteY0" fmla="*/ 1 h 621369"/>
                <a:gd name="connsiteX1" fmla="*/ 0 w 5046043"/>
                <a:gd name="connsiteY1" fmla="*/ 1 h 621369"/>
                <a:gd name="connsiteX2" fmla="*/ 0 w 5046043"/>
                <a:gd name="connsiteY2" fmla="*/ 619981 h 621369"/>
                <a:gd name="connsiteX3" fmla="*/ 4742419 w 5046043"/>
                <a:gd name="connsiteY3" fmla="*/ 619981 h 621369"/>
                <a:gd name="connsiteX4" fmla="*/ 4742420 w 5046043"/>
                <a:gd name="connsiteY4" fmla="*/ 0 h 621369"/>
                <a:gd name="connsiteX5" fmla="*/ 4742420 w 5046043"/>
                <a:gd name="connsiteY5" fmla="*/ 621369 h 621369"/>
                <a:gd name="connsiteX6" fmla="*/ 5046043 w 5046043"/>
                <a:gd name="connsiteY6" fmla="*/ 621369 h 621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6043" h="621369">
                  <a:moveTo>
                    <a:pt x="4742419" y="1"/>
                  </a:moveTo>
                  <a:lnTo>
                    <a:pt x="0" y="1"/>
                  </a:lnTo>
                  <a:lnTo>
                    <a:pt x="0" y="619981"/>
                  </a:lnTo>
                  <a:lnTo>
                    <a:pt x="4742419" y="619981"/>
                  </a:lnTo>
                  <a:close/>
                  <a:moveTo>
                    <a:pt x="4742420" y="0"/>
                  </a:moveTo>
                  <a:lnTo>
                    <a:pt x="4742420" y="621369"/>
                  </a:lnTo>
                  <a:lnTo>
                    <a:pt x="5046043" y="621369"/>
                  </a:lnTo>
                  <a:close/>
                </a:path>
              </a:pathLst>
            </a:custGeom>
            <a:solidFill>
              <a:srgbClr val="93CCEF"/>
            </a:solidFill>
            <a:ln>
              <a:noFill/>
            </a:ln>
            <a:effectLst>
              <a:outerShdw blurRad="50800" dist="38100" dir="10800000" algn="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GB" sz="2489"/>
            </a:p>
          </p:txBody>
        </p:sp>
        <p:sp>
          <p:nvSpPr>
            <p:cNvPr id="81" name="Oval 80">
              <a:extLst>
                <a:ext uri="{FF2B5EF4-FFF2-40B4-BE49-F238E27FC236}">
                  <a16:creationId xmlns:a16="http://schemas.microsoft.com/office/drawing/2014/main" id="{0002FD2E-16BE-6636-9F6F-9C96D45779BA}"/>
                </a:ext>
              </a:extLst>
            </p:cNvPr>
            <p:cNvSpPr/>
            <p:nvPr/>
          </p:nvSpPr>
          <p:spPr>
            <a:xfrm>
              <a:off x="3003393" y="1063706"/>
              <a:ext cx="619981" cy="619981"/>
            </a:xfrm>
            <a:prstGeom prst="ellipse">
              <a:avLst/>
            </a:prstGeom>
            <a:solidFill>
              <a:srgbClr val="215F9B"/>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GB" sz="2650" b="1" dirty="0">
                  <a:solidFill>
                    <a:schemeClr val="bg1"/>
                  </a:solidFill>
                </a:rPr>
                <a:t>2</a:t>
              </a:r>
              <a:endParaRPr lang="en-GB" sz="2667" b="1" dirty="0">
                <a:solidFill>
                  <a:schemeClr val="bg1"/>
                </a:solidFill>
              </a:endParaRPr>
            </a:p>
          </p:txBody>
        </p:sp>
        <p:sp>
          <p:nvSpPr>
            <p:cNvPr id="82" name="Google Shape;1249;p6">
              <a:extLst>
                <a:ext uri="{FF2B5EF4-FFF2-40B4-BE49-F238E27FC236}">
                  <a16:creationId xmlns:a16="http://schemas.microsoft.com/office/drawing/2014/main" id="{4B0E1A0E-2A24-A1F8-B83F-3EB5D4A00229}"/>
                </a:ext>
              </a:extLst>
            </p:cNvPr>
            <p:cNvSpPr txBox="1"/>
            <p:nvPr/>
          </p:nvSpPr>
          <p:spPr>
            <a:xfrm>
              <a:off x="3727548" y="1199576"/>
              <a:ext cx="4364361" cy="43858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2000" dirty="0">
                  <a:latin typeface="Calibri"/>
                </a:rPr>
                <a:t>Expanded sensitive attribute analysis</a:t>
              </a:r>
              <a:endParaRPr lang="en-US" sz="2000" dirty="0">
                <a:latin typeface="Calibri"/>
              </a:endParaRPr>
            </a:p>
            <a:p>
              <a:endParaRPr lang="en-GB" sz="1800" dirty="0">
                <a:latin typeface="Calibri"/>
              </a:endParaRPr>
            </a:p>
          </p:txBody>
        </p:sp>
      </p:grpSp>
      <p:grpSp>
        <p:nvGrpSpPr>
          <p:cNvPr id="90" name="Group 89">
            <a:extLst>
              <a:ext uri="{FF2B5EF4-FFF2-40B4-BE49-F238E27FC236}">
                <a16:creationId xmlns:a16="http://schemas.microsoft.com/office/drawing/2014/main" id="{8F37357A-1C63-2067-548D-503B569A9CFE}"/>
              </a:ext>
            </a:extLst>
          </p:cNvPr>
          <p:cNvGrpSpPr/>
          <p:nvPr/>
        </p:nvGrpSpPr>
        <p:grpSpPr>
          <a:xfrm>
            <a:off x="966857" y="4005202"/>
            <a:ext cx="7340156" cy="828493"/>
            <a:chOff x="3003393" y="1058862"/>
            <a:chExt cx="5505117" cy="621369"/>
          </a:xfrm>
        </p:grpSpPr>
        <p:sp>
          <p:nvSpPr>
            <p:cNvPr id="86" name="Freeform: Shape 7">
              <a:extLst>
                <a:ext uri="{FF2B5EF4-FFF2-40B4-BE49-F238E27FC236}">
                  <a16:creationId xmlns:a16="http://schemas.microsoft.com/office/drawing/2014/main" id="{7CA53FBE-B97D-4CC9-01DF-75D37F88E1A1}"/>
                </a:ext>
              </a:extLst>
            </p:cNvPr>
            <p:cNvSpPr/>
            <p:nvPr/>
          </p:nvSpPr>
          <p:spPr>
            <a:xfrm flipH="1">
              <a:off x="3311012" y="1058862"/>
              <a:ext cx="5197498" cy="621369"/>
            </a:xfrm>
            <a:custGeom>
              <a:avLst/>
              <a:gdLst>
                <a:gd name="connsiteX0" fmla="*/ 4742419 w 5046043"/>
                <a:gd name="connsiteY0" fmla="*/ 1 h 621369"/>
                <a:gd name="connsiteX1" fmla="*/ 0 w 5046043"/>
                <a:gd name="connsiteY1" fmla="*/ 1 h 621369"/>
                <a:gd name="connsiteX2" fmla="*/ 0 w 5046043"/>
                <a:gd name="connsiteY2" fmla="*/ 619981 h 621369"/>
                <a:gd name="connsiteX3" fmla="*/ 4742419 w 5046043"/>
                <a:gd name="connsiteY3" fmla="*/ 619981 h 621369"/>
                <a:gd name="connsiteX4" fmla="*/ 4742420 w 5046043"/>
                <a:gd name="connsiteY4" fmla="*/ 0 h 621369"/>
                <a:gd name="connsiteX5" fmla="*/ 4742420 w 5046043"/>
                <a:gd name="connsiteY5" fmla="*/ 621369 h 621369"/>
                <a:gd name="connsiteX6" fmla="*/ 5046043 w 5046043"/>
                <a:gd name="connsiteY6" fmla="*/ 621369 h 621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6043" h="621369">
                  <a:moveTo>
                    <a:pt x="4742419" y="1"/>
                  </a:moveTo>
                  <a:lnTo>
                    <a:pt x="0" y="1"/>
                  </a:lnTo>
                  <a:lnTo>
                    <a:pt x="0" y="619981"/>
                  </a:lnTo>
                  <a:lnTo>
                    <a:pt x="4742419" y="619981"/>
                  </a:lnTo>
                  <a:close/>
                  <a:moveTo>
                    <a:pt x="4742420" y="0"/>
                  </a:moveTo>
                  <a:lnTo>
                    <a:pt x="4742420" y="621369"/>
                  </a:lnTo>
                  <a:lnTo>
                    <a:pt x="5046043" y="621369"/>
                  </a:lnTo>
                  <a:close/>
                </a:path>
              </a:pathLst>
            </a:custGeom>
            <a:solidFill>
              <a:srgbClr val="93CCEF"/>
            </a:solidFill>
            <a:ln>
              <a:noFill/>
            </a:ln>
            <a:effectLst>
              <a:outerShdw blurRad="50800" dist="38100" dir="10800000" algn="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GB" sz="2489"/>
            </a:p>
          </p:txBody>
        </p:sp>
        <p:sp>
          <p:nvSpPr>
            <p:cNvPr id="88" name="Oval 87">
              <a:extLst>
                <a:ext uri="{FF2B5EF4-FFF2-40B4-BE49-F238E27FC236}">
                  <a16:creationId xmlns:a16="http://schemas.microsoft.com/office/drawing/2014/main" id="{A6DE4263-CC7B-B499-DAF6-2332470E6A77}"/>
                </a:ext>
              </a:extLst>
            </p:cNvPr>
            <p:cNvSpPr/>
            <p:nvPr/>
          </p:nvSpPr>
          <p:spPr>
            <a:xfrm>
              <a:off x="3003393" y="1058863"/>
              <a:ext cx="619981" cy="619981"/>
            </a:xfrm>
            <a:prstGeom prst="ellipse">
              <a:avLst/>
            </a:prstGeom>
            <a:solidFill>
              <a:srgbClr val="215F9B"/>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GB" sz="2650" b="1" dirty="0">
                  <a:solidFill>
                    <a:schemeClr val="bg1"/>
                  </a:solidFill>
                </a:rPr>
                <a:t>3</a:t>
              </a:r>
              <a:endParaRPr lang="en-GB" sz="2667" b="1" dirty="0">
                <a:solidFill>
                  <a:schemeClr val="bg1"/>
                </a:solidFill>
              </a:endParaRPr>
            </a:p>
          </p:txBody>
        </p:sp>
        <p:sp>
          <p:nvSpPr>
            <p:cNvPr id="89" name="Google Shape;1249;p6">
              <a:extLst>
                <a:ext uri="{FF2B5EF4-FFF2-40B4-BE49-F238E27FC236}">
                  <a16:creationId xmlns:a16="http://schemas.microsoft.com/office/drawing/2014/main" id="{33C116AF-A2DB-D2F0-2F3A-DA1B412387DD}"/>
                </a:ext>
              </a:extLst>
            </p:cNvPr>
            <p:cNvSpPr txBox="1"/>
            <p:nvPr/>
          </p:nvSpPr>
          <p:spPr>
            <a:xfrm>
              <a:off x="3727547" y="1138021"/>
              <a:ext cx="4364361" cy="46166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2000" dirty="0">
                  <a:latin typeface="Calibri"/>
                  <a:ea typeface="Calibri"/>
                </a:rPr>
                <a:t>Advanced methods for stable bias mitigation in multi-label setting</a:t>
              </a:r>
            </a:p>
          </p:txBody>
        </p:sp>
      </p:grpSp>
      <p:grpSp>
        <p:nvGrpSpPr>
          <p:cNvPr id="3" name="Group 2">
            <a:extLst>
              <a:ext uri="{FF2B5EF4-FFF2-40B4-BE49-F238E27FC236}">
                <a16:creationId xmlns:a16="http://schemas.microsoft.com/office/drawing/2014/main" id="{C1BD94B8-14A6-E578-B270-2B27C000E6BA}"/>
              </a:ext>
            </a:extLst>
          </p:cNvPr>
          <p:cNvGrpSpPr/>
          <p:nvPr/>
        </p:nvGrpSpPr>
        <p:grpSpPr>
          <a:xfrm>
            <a:off x="966856" y="4960932"/>
            <a:ext cx="7340156" cy="1028941"/>
            <a:chOff x="3003393" y="1058862"/>
            <a:chExt cx="5505117" cy="771704"/>
          </a:xfrm>
        </p:grpSpPr>
        <p:sp>
          <p:nvSpPr>
            <p:cNvPr id="4" name="Freeform: Shape 7">
              <a:extLst>
                <a:ext uri="{FF2B5EF4-FFF2-40B4-BE49-F238E27FC236}">
                  <a16:creationId xmlns:a16="http://schemas.microsoft.com/office/drawing/2014/main" id="{A18D68BA-03FE-0B0A-A15F-5FAC80045A3B}"/>
                </a:ext>
              </a:extLst>
            </p:cNvPr>
            <p:cNvSpPr/>
            <p:nvPr/>
          </p:nvSpPr>
          <p:spPr>
            <a:xfrm flipH="1">
              <a:off x="3311012" y="1058862"/>
              <a:ext cx="5197498" cy="621369"/>
            </a:xfrm>
            <a:custGeom>
              <a:avLst/>
              <a:gdLst>
                <a:gd name="connsiteX0" fmla="*/ 4742419 w 5046043"/>
                <a:gd name="connsiteY0" fmla="*/ 1 h 621369"/>
                <a:gd name="connsiteX1" fmla="*/ 0 w 5046043"/>
                <a:gd name="connsiteY1" fmla="*/ 1 h 621369"/>
                <a:gd name="connsiteX2" fmla="*/ 0 w 5046043"/>
                <a:gd name="connsiteY2" fmla="*/ 619981 h 621369"/>
                <a:gd name="connsiteX3" fmla="*/ 4742419 w 5046043"/>
                <a:gd name="connsiteY3" fmla="*/ 619981 h 621369"/>
                <a:gd name="connsiteX4" fmla="*/ 4742420 w 5046043"/>
                <a:gd name="connsiteY4" fmla="*/ 0 h 621369"/>
                <a:gd name="connsiteX5" fmla="*/ 4742420 w 5046043"/>
                <a:gd name="connsiteY5" fmla="*/ 621369 h 621369"/>
                <a:gd name="connsiteX6" fmla="*/ 5046043 w 5046043"/>
                <a:gd name="connsiteY6" fmla="*/ 621369 h 621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6043" h="621369">
                  <a:moveTo>
                    <a:pt x="4742419" y="1"/>
                  </a:moveTo>
                  <a:lnTo>
                    <a:pt x="0" y="1"/>
                  </a:lnTo>
                  <a:lnTo>
                    <a:pt x="0" y="619981"/>
                  </a:lnTo>
                  <a:lnTo>
                    <a:pt x="4742419" y="619981"/>
                  </a:lnTo>
                  <a:close/>
                  <a:moveTo>
                    <a:pt x="4742420" y="0"/>
                  </a:moveTo>
                  <a:lnTo>
                    <a:pt x="4742420" y="621369"/>
                  </a:lnTo>
                  <a:lnTo>
                    <a:pt x="5046043" y="621369"/>
                  </a:lnTo>
                  <a:close/>
                </a:path>
              </a:pathLst>
            </a:custGeom>
            <a:solidFill>
              <a:srgbClr val="93CCEF"/>
            </a:solidFill>
            <a:ln>
              <a:noFill/>
            </a:ln>
            <a:effectLst>
              <a:outerShdw blurRad="50800" dist="38100" dir="10800000" algn="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GB" sz="2489"/>
            </a:p>
          </p:txBody>
        </p:sp>
        <p:sp>
          <p:nvSpPr>
            <p:cNvPr id="5" name="Oval 4">
              <a:extLst>
                <a:ext uri="{FF2B5EF4-FFF2-40B4-BE49-F238E27FC236}">
                  <a16:creationId xmlns:a16="http://schemas.microsoft.com/office/drawing/2014/main" id="{A3CF1E3D-1F81-F0BC-3222-7BAA6786BA2F}"/>
                </a:ext>
              </a:extLst>
            </p:cNvPr>
            <p:cNvSpPr/>
            <p:nvPr/>
          </p:nvSpPr>
          <p:spPr>
            <a:xfrm>
              <a:off x="3003393" y="1058863"/>
              <a:ext cx="619981" cy="619981"/>
            </a:xfrm>
            <a:prstGeom prst="ellipse">
              <a:avLst/>
            </a:prstGeom>
            <a:solidFill>
              <a:srgbClr val="215F9B"/>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GB" sz="2650" b="1" dirty="0">
                  <a:solidFill>
                    <a:schemeClr val="bg1"/>
                  </a:solidFill>
                </a:rPr>
                <a:t>4</a:t>
              </a:r>
              <a:endParaRPr lang="en-GB" sz="2667" b="1" dirty="0">
                <a:solidFill>
                  <a:schemeClr val="bg1"/>
                </a:solidFill>
              </a:endParaRPr>
            </a:p>
          </p:txBody>
        </p:sp>
        <p:sp>
          <p:nvSpPr>
            <p:cNvPr id="6" name="Google Shape;1249;p6">
              <a:extLst>
                <a:ext uri="{FF2B5EF4-FFF2-40B4-BE49-F238E27FC236}">
                  <a16:creationId xmlns:a16="http://schemas.microsoft.com/office/drawing/2014/main" id="{5FECFB07-8F0A-A421-5C36-D81957B43A97}"/>
                </a:ext>
              </a:extLst>
            </p:cNvPr>
            <p:cNvSpPr txBox="1"/>
            <p:nvPr/>
          </p:nvSpPr>
          <p:spPr>
            <a:xfrm>
              <a:off x="3727548" y="1199576"/>
              <a:ext cx="4364361" cy="63099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2000" dirty="0">
                  <a:latin typeface="Calibri"/>
                  <a:ea typeface="Calibri"/>
                </a:rPr>
                <a:t>Industry-specific fairness standards development</a:t>
              </a:r>
            </a:p>
            <a:p>
              <a:endParaRPr lang="en-US" dirty="0"/>
            </a:p>
            <a:p>
              <a:endParaRPr lang="en-GB" sz="1600" dirty="0">
                <a:ea typeface="Calibri"/>
              </a:endParaRPr>
            </a:p>
          </p:txBody>
        </p:sp>
      </p:grpSp>
    </p:spTree>
    <p:extLst>
      <p:ext uri="{BB962C8B-B14F-4D97-AF65-F5344CB8AC3E}">
        <p14:creationId xmlns:p14="http://schemas.microsoft.com/office/powerpoint/2010/main" val="2556859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6F9F-7602-580D-1C36-A656A22CEC40}"/>
              </a:ext>
            </a:extLst>
          </p:cNvPr>
          <p:cNvSpPr>
            <a:spLocks noGrp="1"/>
          </p:cNvSpPr>
          <p:nvPr>
            <p:ph type="title"/>
          </p:nvPr>
        </p:nvSpPr>
        <p:spPr/>
        <p:txBody>
          <a:bodyPr>
            <a:normAutofit/>
          </a:bodyPr>
          <a:lstStyle/>
          <a:p>
            <a:r>
              <a:rPr lang="en-GB" sz="4000" dirty="0">
                <a:latin typeface="Calibri"/>
                <a:ea typeface="Calibri"/>
                <a:cs typeface="Calibri"/>
              </a:rPr>
              <a:t>Challenge &amp; objective</a:t>
            </a:r>
          </a:p>
        </p:txBody>
      </p:sp>
      <p:graphicFrame>
        <p:nvGraphicFramePr>
          <p:cNvPr id="12" name="Content Placeholder 11">
            <a:extLst>
              <a:ext uri="{FF2B5EF4-FFF2-40B4-BE49-F238E27FC236}">
                <a16:creationId xmlns:a16="http://schemas.microsoft.com/office/drawing/2014/main" id="{5EDCF7F1-9238-E54A-CF35-753FE6E5E5B9}"/>
              </a:ext>
            </a:extLst>
          </p:cNvPr>
          <p:cNvGraphicFramePr>
            <a:graphicFrameLocks noGrp="1"/>
          </p:cNvGraphicFramePr>
          <p:nvPr>
            <p:ph idx="1"/>
            <p:extLst>
              <p:ext uri="{D42A27DB-BD31-4B8C-83A1-F6EECF244321}">
                <p14:modId xmlns:p14="http://schemas.microsoft.com/office/powerpoint/2010/main" val="4019298663"/>
              </p:ext>
            </p:extLst>
          </p:nvPr>
        </p:nvGraphicFramePr>
        <p:xfrm>
          <a:off x="1067772" y="2658659"/>
          <a:ext cx="10045700" cy="3517137"/>
        </p:xfrm>
        <a:graphic>
          <a:graphicData uri="http://schemas.openxmlformats.org/drawingml/2006/table">
            <a:tbl>
              <a:tblPr firstRow="1" bandRow="1">
                <a:tableStyleId>{5C22544A-7EE6-4342-B048-85BDC9FD1C3A}</a:tableStyleId>
              </a:tblPr>
              <a:tblGrid>
                <a:gridCol w="3111500">
                  <a:extLst>
                    <a:ext uri="{9D8B030D-6E8A-4147-A177-3AD203B41FA5}">
                      <a16:colId xmlns:a16="http://schemas.microsoft.com/office/drawing/2014/main" val="4166825874"/>
                    </a:ext>
                  </a:extLst>
                </a:gridCol>
                <a:gridCol w="367328">
                  <a:extLst>
                    <a:ext uri="{9D8B030D-6E8A-4147-A177-3AD203B41FA5}">
                      <a16:colId xmlns:a16="http://schemas.microsoft.com/office/drawing/2014/main" val="2791595841"/>
                    </a:ext>
                  </a:extLst>
                </a:gridCol>
                <a:gridCol w="2946400">
                  <a:extLst>
                    <a:ext uri="{9D8B030D-6E8A-4147-A177-3AD203B41FA5}">
                      <a16:colId xmlns:a16="http://schemas.microsoft.com/office/drawing/2014/main" val="3768665850"/>
                    </a:ext>
                  </a:extLst>
                </a:gridCol>
                <a:gridCol w="777444">
                  <a:extLst>
                    <a:ext uri="{9D8B030D-6E8A-4147-A177-3AD203B41FA5}">
                      <a16:colId xmlns:a16="http://schemas.microsoft.com/office/drawing/2014/main" val="2579565344"/>
                    </a:ext>
                  </a:extLst>
                </a:gridCol>
                <a:gridCol w="2843028">
                  <a:extLst>
                    <a:ext uri="{9D8B030D-6E8A-4147-A177-3AD203B41FA5}">
                      <a16:colId xmlns:a16="http://schemas.microsoft.com/office/drawing/2014/main" val="4278018946"/>
                    </a:ext>
                  </a:extLst>
                </a:gridCol>
              </a:tblGrid>
              <a:tr h="522477">
                <a:tc>
                  <a:txBody>
                    <a:bodyPr/>
                    <a:lstStyle/>
                    <a:p>
                      <a:pPr marL="0" lvl="0" algn="ctr">
                        <a:buNone/>
                      </a:pPr>
                      <a:r>
                        <a:rPr lang="en-GB" sz="2000" b="1" kern="1200" dirty="0">
                          <a:solidFill>
                            <a:srgbClr val="FFFFFF"/>
                          </a:solidFill>
                          <a:effectLst/>
                          <a:latin typeface="Calibri"/>
                        </a:rPr>
                        <a:t>Business context</a:t>
                      </a:r>
                    </a:p>
                  </a:txBody>
                  <a:tcPr marL="0" marR="0" marT="0" marB="0" anchor="ctr">
                    <a:lnL w="0">
                      <a:noFill/>
                    </a:lnL>
                    <a:lnR w="0">
                      <a:noFill/>
                    </a:lnR>
                    <a:lnT w="0">
                      <a:noFill/>
                    </a:lnT>
                    <a:lnB w="0">
                      <a:noFill/>
                    </a:lnB>
                    <a:solidFill>
                      <a:schemeClr val="tx2">
                        <a:lumMod val="75000"/>
                        <a:lumOff val="25000"/>
                      </a:schemeClr>
                    </a:solidFill>
                  </a:tcPr>
                </a:tc>
                <a:tc>
                  <a:txBody>
                    <a:bodyPr/>
                    <a:lstStyle/>
                    <a:p>
                      <a:pPr marL="0" lvl="0" algn="ctr">
                        <a:buNone/>
                      </a:pPr>
                      <a:endParaRPr lang="en-GB" sz="2000" b="1" kern="1200" dirty="0">
                        <a:solidFill>
                          <a:srgbClr val="FFFFFF"/>
                        </a:solidFill>
                        <a:effectLst/>
                        <a:latin typeface="Calibri"/>
                      </a:endParaRPr>
                    </a:p>
                  </a:txBody>
                  <a:tcPr marL="0" marR="0" marT="0" marB="0" anchor="ctr">
                    <a:lnL w="0">
                      <a:noFill/>
                    </a:lnL>
                    <a:lnR w="0">
                      <a:noFill/>
                    </a:lnR>
                    <a:lnT w="0">
                      <a:noFill/>
                    </a:lnT>
                    <a:lnB w="0">
                      <a:noFill/>
                    </a:lnB>
                    <a:solidFill>
                      <a:schemeClr val="bg1"/>
                    </a:solidFill>
                  </a:tcPr>
                </a:tc>
                <a:tc>
                  <a:txBody>
                    <a:bodyPr/>
                    <a:lstStyle/>
                    <a:p>
                      <a:pPr marL="0" lvl="0" algn="ctr">
                        <a:buNone/>
                      </a:pPr>
                      <a:r>
                        <a:rPr lang="en-GB" sz="2000" b="1" kern="1200" dirty="0">
                          <a:solidFill>
                            <a:srgbClr val="FFFFFF"/>
                          </a:solidFill>
                          <a:effectLst/>
                          <a:latin typeface="Calibri"/>
                        </a:rPr>
                        <a:t>Fairness challenge</a:t>
                      </a:r>
                      <a:endParaRPr lang="en-US" sz="2000" dirty="0"/>
                    </a:p>
                  </a:txBody>
                  <a:tcPr marL="0" marR="0" marT="0" marB="0" anchor="ctr">
                    <a:lnL>
                      <a:noFill/>
                    </a:lnL>
                    <a:lnR>
                      <a:noFill/>
                    </a:lnR>
                    <a:lnT>
                      <a:noFill/>
                    </a:lnT>
                    <a:lnB>
                      <a:noFill/>
                    </a:lnB>
                    <a:solidFill>
                      <a:srgbClr val="E05CA9"/>
                    </a:solidFill>
                  </a:tcPr>
                </a:tc>
                <a:tc>
                  <a:txBody>
                    <a:bodyPr/>
                    <a:lstStyle/>
                    <a:p>
                      <a:pPr>
                        <a:buNone/>
                      </a:pPr>
                      <a:endParaRPr lang="en-GB">
                        <a:effectLst/>
                      </a:endParaRPr>
                    </a:p>
                  </a:txBody>
                  <a:tcPr marL="0" marR="0" marT="0" marB="0" anchor="ctr">
                    <a:lnL>
                      <a:noFill/>
                    </a:lnL>
                    <a:lnR>
                      <a:noFill/>
                    </a:lnR>
                    <a:lnT>
                      <a:noFill/>
                    </a:lnT>
                    <a:lnB>
                      <a:noFill/>
                    </a:lnB>
                    <a:solidFill>
                      <a:schemeClr val="bg1"/>
                    </a:solidFill>
                  </a:tcPr>
                </a:tc>
                <a:tc>
                  <a:txBody>
                    <a:bodyPr/>
                    <a:lstStyle/>
                    <a:p>
                      <a:pPr marL="0" lvl="0" algn="ctr">
                        <a:buNone/>
                      </a:pPr>
                      <a:r>
                        <a:rPr lang="en-GB" sz="2000" b="1" kern="1200" dirty="0">
                          <a:solidFill>
                            <a:schemeClr val="tx1"/>
                          </a:solidFill>
                          <a:effectLst/>
                          <a:latin typeface="Calibri"/>
                        </a:rPr>
                        <a:t>Objective</a:t>
                      </a:r>
                      <a:endParaRPr lang="en-US" sz="2000" dirty="0">
                        <a:solidFill>
                          <a:schemeClr val="tx1"/>
                        </a:solidFill>
                      </a:endParaRPr>
                    </a:p>
                  </a:txBody>
                  <a:tcPr marL="0" marR="0" marT="0" marB="0" anchor="ctr">
                    <a:lnL>
                      <a:noFill/>
                    </a:lnL>
                    <a:lnR>
                      <a:noFill/>
                    </a:lnR>
                    <a:lnT>
                      <a:noFill/>
                    </a:lnT>
                    <a:lnB>
                      <a:noFill/>
                    </a:lnB>
                    <a:solidFill>
                      <a:srgbClr val="93C47D"/>
                    </a:solidFill>
                  </a:tcPr>
                </a:tc>
                <a:extLst>
                  <a:ext uri="{0D108BD9-81ED-4DB2-BD59-A6C34878D82A}">
                    <a16:rowId xmlns:a16="http://schemas.microsoft.com/office/drawing/2014/main" val="149040850"/>
                  </a:ext>
                </a:extLst>
              </a:tr>
              <a:tr h="2749222">
                <a:tc>
                  <a:txBody>
                    <a:bodyPr/>
                    <a:lstStyle/>
                    <a:p>
                      <a:pPr marL="285750" lvl="0" indent="-285750" algn="l">
                        <a:lnSpc>
                          <a:spcPct val="100000"/>
                        </a:lnSpc>
                        <a:spcBef>
                          <a:spcPts val="0"/>
                        </a:spcBef>
                        <a:spcAft>
                          <a:spcPts val="0"/>
                        </a:spcAft>
                        <a:buFont typeface="Wingdings" pitchFamily="2" charset="2"/>
                        <a:buChar char="Ø"/>
                      </a:pPr>
                      <a:endParaRPr lang="en-GB" sz="1800" b="0" i="0" u="none" strike="noStrike" kern="1200" noProof="0" dirty="0">
                        <a:solidFill>
                          <a:srgbClr val="000000"/>
                        </a:solidFill>
                        <a:effectLst/>
                        <a:latin typeface="Calibri"/>
                      </a:endParaRPr>
                    </a:p>
                    <a:p>
                      <a:pPr marL="0" lvl="0" indent="0" algn="l">
                        <a:lnSpc>
                          <a:spcPct val="100000"/>
                        </a:lnSpc>
                        <a:spcBef>
                          <a:spcPts val="0"/>
                        </a:spcBef>
                        <a:spcAft>
                          <a:spcPts val="0"/>
                        </a:spcAft>
                        <a:buFontTx/>
                        <a:buNone/>
                      </a:pPr>
                      <a:r>
                        <a:rPr lang="en-GB" sz="1800" b="0" i="0" u="none" strike="noStrike" kern="1200" noProof="0" dirty="0">
                          <a:solidFill>
                            <a:srgbClr val="000000"/>
                          </a:solidFill>
                          <a:effectLst/>
                          <a:latin typeface="Calibri"/>
                        </a:rPr>
                        <a:t>Mastercard deploys ML models to predict likelihood of industry-specific spending by cardholders.</a:t>
                      </a:r>
                    </a:p>
                    <a:p>
                      <a:pPr marL="0" lvl="0" indent="0" algn="l">
                        <a:lnSpc>
                          <a:spcPct val="100000"/>
                        </a:lnSpc>
                        <a:spcBef>
                          <a:spcPts val="0"/>
                        </a:spcBef>
                        <a:spcAft>
                          <a:spcPts val="0"/>
                        </a:spcAft>
                        <a:buFontTx/>
                        <a:buNone/>
                      </a:pPr>
                      <a:endParaRPr lang="en-GB" sz="1800" b="0" i="0" u="none" strike="noStrike" kern="1200" noProof="0" dirty="0">
                        <a:solidFill>
                          <a:srgbClr val="000000"/>
                        </a:solidFill>
                        <a:effectLst/>
                        <a:latin typeface="Calibri"/>
                      </a:endParaRPr>
                    </a:p>
                    <a:p>
                      <a:pPr marL="0" lvl="0" indent="0" algn="l">
                        <a:lnSpc>
                          <a:spcPct val="100000"/>
                        </a:lnSpc>
                        <a:spcBef>
                          <a:spcPts val="0"/>
                        </a:spcBef>
                        <a:spcAft>
                          <a:spcPts val="0"/>
                        </a:spcAft>
                        <a:buFontTx/>
                        <a:buNone/>
                      </a:pPr>
                      <a:r>
                        <a:rPr lang="en-GB" sz="1800" b="0" i="0" u="none" strike="noStrike" kern="1200" noProof="0" dirty="0">
                          <a:solidFill>
                            <a:srgbClr val="000000"/>
                          </a:solidFill>
                          <a:effectLst/>
                          <a:latin typeface="Calibri"/>
                        </a:rPr>
                        <a:t>These predictions support campaign design, offer personalisation, and attrition reduction.</a:t>
                      </a:r>
                      <a:endParaRPr lang="en-GB" sz="1800" dirty="0">
                        <a:latin typeface="Calibri"/>
                      </a:endParaRPr>
                    </a:p>
                    <a:p>
                      <a:pPr marL="285750" lvl="0" indent="-285750" algn="l">
                        <a:spcBef>
                          <a:spcPts val="300"/>
                        </a:spcBef>
                        <a:spcAft>
                          <a:spcPts val="300"/>
                        </a:spcAft>
                        <a:buFont typeface="Arial"/>
                        <a:buChar char="•"/>
                      </a:pPr>
                      <a:endParaRPr lang="en-GB" sz="1600" b="0" kern="1200" dirty="0">
                        <a:solidFill>
                          <a:srgbClr val="000000"/>
                        </a:solidFill>
                        <a:effectLst/>
                        <a:latin typeface="Calibri"/>
                      </a:endParaRPr>
                    </a:p>
                  </a:txBody>
                  <a:tcPr marL="0" marR="0" marT="0" marB="0" anchor="ctr">
                    <a:lnL w="0">
                      <a:noFill/>
                    </a:lnL>
                    <a:lnR w="0">
                      <a:noFill/>
                    </a:lnR>
                    <a:lnT w="0">
                      <a:noFill/>
                    </a:lnT>
                    <a:lnB w="0">
                      <a:noFill/>
                    </a:lnB>
                    <a:noFill/>
                  </a:tcPr>
                </a:tc>
                <a:tc>
                  <a:txBody>
                    <a:bodyPr/>
                    <a:lstStyle/>
                    <a:p>
                      <a:pPr marL="285750" lvl="0" indent="-285750" algn="l">
                        <a:spcBef>
                          <a:spcPts val="300"/>
                        </a:spcBef>
                        <a:spcAft>
                          <a:spcPts val="300"/>
                        </a:spcAft>
                        <a:buFont typeface="Arial"/>
                        <a:buChar char="•"/>
                      </a:pPr>
                      <a:endParaRPr lang="en-GB" sz="1600" b="0" kern="1200" dirty="0">
                        <a:solidFill>
                          <a:srgbClr val="000000"/>
                        </a:solidFill>
                        <a:effectLst/>
                        <a:latin typeface="Calibri"/>
                      </a:endParaRPr>
                    </a:p>
                  </a:txBody>
                  <a:tcPr marL="0" marR="0" marT="0" marB="0" anchor="ctr">
                    <a:lnL w="0">
                      <a:noFill/>
                    </a:lnL>
                    <a:lnR w="0">
                      <a:noFill/>
                    </a:lnR>
                    <a:lnT w="0">
                      <a:noFill/>
                    </a:lnT>
                    <a:lnB w="0">
                      <a:noFill/>
                    </a:lnB>
                    <a:noFill/>
                  </a:tcPr>
                </a:tc>
                <a:tc>
                  <a:txBody>
                    <a:bodyPr/>
                    <a:lstStyle/>
                    <a:p>
                      <a:pPr marL="0" lvl="0" indent="0" algn="l" rtl="0" eaLnBrk="1" latinLnBrk="0" hangingPunct="1">
                        <a:lnSpc>
                          <a:spcPct val="100000"/>
                        </a:lnSpc>
                        <a:spcBef>
                          <a:spcPts val="0"/>
                        </a:spcBef>
                        <a:spcAft>
                          <a:spcPts val="0"/>
                        </a:spcAft>
                        <a:buClrTx/>
                        <a:buSzPts val="1200"/>
                        <a:buFont typeface="Wingdings" pitchFamily="2" charset="2"/>
                        <a:buNone/>
                      </a:pPr>
                      <a:endParaRPr lang="en-GB" sz="1800" b="0" i="0" u="none" strike="noStrike" kern="1200" noProof="0" dirty="0">
                        <a:solidFill>
                          <a:srgbClr val="000000"/>
                        </a:solidFill>
                        <a:effectLst/>
                        <a:latin typeface="Calibri"/>
                      </a:endParaRPr>
                    </a:p>
                    <a:p>
                      <a:pPr marL="0" lvl="0" indent="0" algn="l" rtl="0" eaLnBrk="1" latinLnBrk="0" hangingPunct="1">
                        <a:lnSpc>
                          <a:spcPct val="100000"/>
                        </a:lnSpc>
                        <a:spcBef>
                          <a:spcPts val="0"/>
                        </a:spcBef>
                        <a:spcAft>
                          <a:spcPts val="0"/>
                        </a:spcAft>
                        <a:buClrTx/>
                        <a:buSzPts val="1200"/>
                        <a:buFont typeface="Wingdings" pitchFamily="2" charset="2"/>
                        <a:buNone/>
                      </a:pPr>
                      <a:r>
                        <a:rPr lang="en-GB" sz="1800" b="0" i="0" u="none" strike="noStrike" kern="1200" noProof="0" dirty="0">
                          <a:solidFill>
                            <a:srgbClr val="000000"/>
                          </a:solidFill>
                          <a:effectLst/>
                          <a:latin typeface="Calibri"/>
                        </a:rPr>
                        <a:t>Sensitive attributes (age, gender, ethnicity) are excluded from training inputs. </a:t>
                      </a:r>
                      <a:r>
                        <a:rPr lang="en-GB" sz="1800" b="0" i="1" u="none" strike="noStrike" kern="1200" noProof="0" dirty="0">
                          <a:solidFill>
                            <a:srgbClr val="000000"/>
                          </a:solidFill>
                          <a:effectLst/>
                          <a:latin typeface="Calibri"/>
                        </a:rPr>
                        <a:t>(fairness-through-unawareness*)</a:t>
                      </a:r>
                      <a:endParaRPr lang="en-GB" sz="1800" i="1" dirty="0">
                        <a:latin typeface="Calibri"/>
                      </a:endParaRPr>
                    </a:p>
                    <a:p>
                      <a:pPr marL="0" lvl="0" indent="0" algn="l">
                        <a:lnSpc>
                          <a:spcPct val="100000"/>
                        </a:lnSpc>
                        <a:spcBef>
                          <a:spcPts val="0"/>
                        </a:spcBef>
                        <a:spcAft>
                          <a:spcPts val="0"/>
                        </a:spcAft>
                        <a:buClrTx/>
                        <a:buSzPts val="1200"/>
                        <a:buFont typeface="Wingdings" pitchFamily="2" charset="2"/>
                        <a:buNone/>
                      </a:pPr>
                      <a:endParaRPr lang="en-GB" sz="1800" b="0" i="0" u="none" strike="noStrike" kern="1200" noProof="0" dirty="0">
                        <a:solidFill>
                          <a:srgbClr val="000000"/>
                        </a:solidFill>
                        <a:effectLst/>
                        <a:latin typeface="Calibri"/>
                      </a:endParaRPr>
                    </a:p>
                    <a:p>
                      <a:pPr marL="0" lvl="0" indent="0" algn="l">
                        <a:lnSpc>
                          <a:spcPct val="100000"/>
                        </a:lnSpc>
                        <a:spcBef>
                          <a:spcPts val="0"/>
                        </a:spcBef>
                        <a:spcAft>
                          <a:spcPts val="0"/>
                        </a:spcAft>
                        <a:buClrTx/>
                        <a:buSzPts val="1200"/>
                        <a:buFont typeface="Wingdings" pitchFamily="2" charset="2"/>
                        <a:buNone/>
                      </a:pPr>
                      <a:r>
                        <a:rPr lang="en-GB" sz="1800" b="0" i="0" u="none" strike="noStrike" kern="1200" noProof="0" dirty="0">
                          <a:solidFill>
                            <a:srgbClr val="000000"/>
                          </a:solidFill>
                          <a:effectLst/>
                          <a:latin typeface="Calibri"/>
                        </a:rPr>
                        <a:t>However, correlated variables can act as </a:t>
                      </a:r>
                      <a:r>
                        <a:rPr lang="en-GB" sz="1800" b="1" i="0" u="none" strike="noStrike" kern="1200" noProof="0" dirty="0">
                          <a:solidFill>
                            <a:srgbClr val="000000"/>
                          </a:solidFill>
                          <a:effectLst/>
                          <a:latin typeface="Calibri"/>
                        </a:rPr>
                        <a:t>proxies</a:t>
                      </a:r>
                      <a:r>
                        <a:rPr lang="en-GB" sz="1800" b="0" i="0" u="none" strike="noStrike" kern="1200" noProof="0" dirty="0">
                          <a:solidFill>
                            <a:srgbClr val="000000"/>
                          </a:solidFill>
                          <a:effectLst/>
                          <a:latin typeface="Calibri"/>
                        </a:rPr>
                        <a:t>, introducing bias despite good intentions.*</a:t>
                      </a:r>
                      <a:endParaRPr lang="en-GB" dirty="0"/>
                    </a:p>
                    <a:p>
                      <a:pPr marL="285750" lvl="0" indent="-285750" algn="l">
                        <a:lnSpc>
                          <a:spcPct val="100000"/>
                        </a:lnSpc>
                        <a:spcBef>
                          <a:spcPts val="0"/>
                        </a:spcBef>
                        <a:spcAft>
                          <a:spcPts val="0"/>
                        </a:spcAft>
                        <a:buClrTx/>
                        <a:buSzPts val="1200"/>
                        <a:buFont typeface="Arial"/>
                        <a:buChar char="•"/>
                      </a:pPr>
                      <a:endParaRPr lang="en-GB" sz="1600" b="0" i="0" u="none" strike="noStrike" kern="1200" noProof="0" dirty="0">
                        <a:solidFill>
                          <a:srgbClr val="000000"/>
                        </a:solidFill>
                        <a:effectLst/>
                        <a:latin typeface="Calibri"/>
                      </a:endParaRPr>
                    </a:p>
                    <a:p>
                      <a:pPr marL="283210" lvl="0" indent="-283210" algn="l">
                        <a:spcBef>
                          <a:spcPts val="300"/>
                        </a:spcBef>
                        <a:spcAft>
                          <a:spcPts val="300"/>
                        </a:spcAft>
                        <a:buClrTx/>
                        <a:buSzPts val="1200"/>
                        <a:buFont typeface="Arial" panose="020B0604020202020204" pitchFamily="34" charset="0"/>
                        <a:buChar char="•"/>
                      </a:pPr>
                      <a:endParaRPr lang="en-GB" sz="1600" b="0" kern="1200" dirty="0">
                        <a:solidFill>
                          <a:srgbClr val="000000"/>
                        </a:solidFill>
                        <a:effectLst/>
                        <a:latin typeface="Calibri"/>
                      </a:endParaRPr>
                    </a:p>
                  </a:txBody>
                  <a:tcPr marL="0" marR="0" marT="0" marB="0" anchor="ctr">
                    <a:lnL>
                      <a:noFill/>
                    </a:lnL>
                    <a:lnR>
                      <a:noFill/>
                    </a:lnR>
                    <a:lnT>
                      <a:noFill/>
                    </a:lnT>
                    <a:lnB>
                      <a:noFill/>
                    </a:lnB>
                    <a:noFill/>
                  </a:tcPr>
                </a:tc>
                <a:tc>
                  <a:txBody>
                    <a:bodyPr/>
                    <a:lstStyle/>
                    <a:p>
                      <a:pPr>
                        <a:buNone/>
                      </a:pPr>
                      <a:endParaRPr lang="en-GB" sz="1600" dirty="0">
                        <a:effectLst/>
                        <a:latin typeface="Calibri"/>
                      </a:endParaRPr>
                    </a:p>
                  </a:txBody>
                  <a:tcPr marL="0" marR="0" marT="0" marB="0" anchor="ctr">
                    <a:lnL>
                      <a:noFill/>
                    </a:lnL>
                    <a:lnR>
                      <a:noFill/>
                    </a:lnR>
                    <a:lnT>
                      <a:noFill/>
                    </a:lnT>
                    <a:lnB>
                      <a:noFill/>
                    </a:lnB>
                    <a:noFill/>
                  </a:tcPr>
                </a:tc>
                <a:tc>
                  <a:txBody>
                    <a:bodyPr/>
                    <a:lstStyle/>
                    <a:p>
                      <a:pPr marL="342900" indent="-342900" algn="l" rtl="0" eaLnBrk="1" latinLnBrk="0" hangingPunct="1">
                        <a:lnSpc>
                          <a:spcPct val="100000"/>
                        </a:lnSpc>
                        <a:spcBef>
                          <a:spcPts val="0"/>
                        </a:spcBef>
                        <a:spcAft>
                          <a:spcPts val="0"/>
                        </a:spcAft>
                        <a:buClrTx/>
                        <a:buSzPts val="1200"/>
                        <a:buFont typeface="+mj-lt"/>
                        <a:buAutoNum type="arabicPeriod"/>
                      </a:pPr>
                      <a:endParaRPr lang="en-GB" sz="1800" b="0" i="0" u="none" strike="noStrike" kern="1200" noProof="0" dirty="0">
                        <a:solidFill>
                          <a:srgbClr val="000000"/>
                        </a:solidFill>
                        <a:effectLst/>
                        <a:latin typeface="Calibri"/>
                      </a:endParaRPr>
                    </a:p>
                    <a:p>
                      <a:pPr marL="342900" indent="-342900" algn="l" rtl="0" eaLnBrk="1" latinLnBrk="0" hangingPunct="1">
                        <a:lnSpc>
                          <a:spcPct val="100000"/>
                        </a:lnSpc>
                        <a:spcBef>
                          <a:spcPts val="0"/>
                        </a:spcBef>
                        <a:spcAft>
                          <a:spcPts val="0"/>
                        </a:spcAft>
                        <a:buClrTx/>
                        <a:buSzPts val="1200"/>
                        <a:buFont typeface="+mj-lt"/>
                        <a:buAutoNum type="arabicPeriod"/>
                      </a:pPr>
                      <a:r>
                        <a:rPr lang="en-GB" sz="1800" b="0" i="0" u="none" strike="noStrike" kern="1200" noProof="0" dirty="0">
                          <a:solidFill>
                            <a:srgbClr val="000000"/>
                          </a:solidFill>
                          <a:effectLst/>
                          <a:latin typeface="Calibri"/>
                        </a:rPr>
                        <a:t>Define fairness for this setting.</a:t>
                      </a:r>
                      <a:endParaRPr lang="en-GB" sz="1800" dirty="0">
                        <a:effectLst/>
                        <a:latin typeface="Calibri"/>
                      </a:endParaRPr>
                    </a:p>
                    <a:p>
                      <a:pPr marL="342900" lvl="0" indent="-342900" algn="l">
                        <a:lnSpc>
                          <a:spcPct val="100000"/>
                        </a:lnSpc>
                        <a:spcBef>
                          <a:spcPts val="0"/>
                        </a:spcBef>
                        <a:spcAft>
                          <a:spcPts val="0"/>
                        </a:spcAft>
                        <a:buClrTx/>
                        <a:buSzPts val="1200"/>
                        <a:buFont typeface="+mj-lt"/>
                        <a:buAutoNum type="arabicPeriod"/>
                      </a:pPr>
                      <a:endParaRPr lang="en-GB" sz="1800" b="0" i="0" u="none" strike="noStrike" kern="1200" noProof="0" dirty="0">
                        <a:solidFill>
                          <a:srgbClr val="000000"/>
                        </a:solidFill>
                        <a:effectLst/>
                        <a:latin typeface="Calibri"/>
                      </a:endParaRPr>
                    </a:p>
                    <a:p>
                      <a:pPr marL="342900" lvl="0" indent="-342900" algn="l">
                        <a:lnSpc>
                          <a:spcPct val="100000"/>
                        </a:lnSpc>
                        <a:spcBef>
                          <a:spcPts val="0"/>
                        </a:spcBef>
                        <a:spcAft>
                          <a:spcPts val="0"/>
                        </a:spcAft>
                        <a:buClrTx/>
                        <a:buSzPts val="1200"/>
                        <a:buFont typeface="+mj-lt"/>
                        <a:buAutoNum type="arabicPeriod"/>
                      </a:pPr>
                      <a:r>
                        <a:rPr lang="en-GB" sz="1800" b="0" i="0" u="none" strike="noStrike" kern="1200" noProof="0" dirty="0">
                          <a:solidFill>
                            <a:srgbClr val="000000"/>
                          </a:solidFill>
                          <a:effectLst/>
                          <a:latin typeface="Calibri"/>
                        </a:rPr>
                        <a:t>Measure disparities across model outputs.</a:t>
                      </a:r>
                      <a:endParaRPr lang="en-GB" sz="1800" dirty="0">
                        <a:latin typeface="Calibri"/>
                      </a:endParaRPr>
                    </a:p>
                    <a:p>
                      <a:pPr marL="342900" lvl="0" indent="-342900" algn="l">
                        <a:lnSpc>
                          <a:spcPct val="100000"/>
                        </a:lnSpc>
                        <a:spcBef>
                          <a:spcPts val="0"/>
                        </a:spcBef>
                        <a:spcAft>
                          <a:spcPts val="0"/>
                        </a:spcAft>
                        <a:buClrTx/>
                        <a:buSzPts val="1200"/>
                        <a:buFont typeface="+mj-lt"/>
                        <a:buAutoNum type="arabicPeriod"/>
                      </a:pPr>
                      <a:endParaRPr lang="en-GB" sz="1800" b="0" i="0" u="none" strike="noStrike" kern="1200" noProof="0" dirty="0">
                        <a:solidFill>
                          <a:srgbClr val="000000"/>
                        </a:solidFill>
                        <a:effectLst/>
                        <a:latin typeface="Calibri"/>
                      </a:endParaRPr>
                    </a:p>
                    <a:p>
                      <a:pPr marL="342900" lvl="0" indent="-342900" algn="l">
                        <a:lnSpc>
                          <a:spcPct val="100000"/>
                        </a:lnSpc>
                        <a:spcBef>
                          <a:spcPts val="0"/>
                        </a:spcBef>
                        <a:spcAft>
                          <a:spcPts val="0"/>
                        </a:spcAft>
                        <a:buClrTx/>
                        <a:buSzPts val="1200"/>
                        <a:buFont typeface="+mj-lt"/>
                        <a:buAutoNum type="arabicPeriod"/>
                      </a:pPr>
                      <a:r>
                        <a:rPr lang="en-GB" sz="1800" b="0" i="0" u="none" strike="noStrike" kern="1200" noProof="0" dirty="0">
                          <a:solidFill>
                            <a:srgbClr val="000000"/>
                          </a:solidFill>
                          <a:effectLst/>
                          <a:latin typeface="Calibri"/>
                        </a:rPr>
                        <a:t>Apply a bias mitigation strategy. </a:t>
                      </a:r>
                    </a:p>
                    <a:p>
                      <a:pPr marL="342900" lvl="0" indent="-342900" algn="l">
                        <a:lnSpc>
                          <a:spcPct val="100000"/>
                        </a:lnSpc>
                        <a:spcBef>
                          <a:spcPts val="0"/>
                        </a:spcBef>
                        <a:spcAft>
                          <a:spcPts val="0"/>
                        </a:spcAft>
                        <a:buClrTx/>
                        <a:buSzPts val="1200"/>
                        <a:buFont typeface="+mj-lt"/>
                        <a:buAutoNum type="arabicPeriod"/>
                      </a:pPr>
                      <a:endParaRPr lang="en-GB" sz="1600" b="0" i="0" u="none" strike="noStrike" kern="1200" noProof="0" dirty="0">
                        <a:solidFill>
                          <a:srgbClr val="000000"/>
                        </a:solidFill>
                        <a:effectLst/>
                        <a:latin typeface="Calibri"/>
                      </a:endParaRPr>
                    </a:p>
                    <a:p>
                      <a:pPr marL="283210" lvl="0" indent="-283210" algn="l">
                        <a:spcBef>
                          <a:spcPts val="300"/>
                        </a:spcBef>
                        <a:spcAft>
                          <a:spcPts val="300"/>
                        </a:spcAft>
                        <a:buClrTx/>
                        <a:buSzPts val="1200"/>
                        <a:buFont typeface="Arial" panose="020B0604020202020204" pitchFamily="34" charset="0"/>
                        <a:buChar char="•"/>
                      </a:pPr>
                      <a:endParaRPr lang="en-GB" sz="1600" b="0" kern="1200" dirty="0">
                        <a:solidFill>
                          <a:srgbClr val="000000"/>
                        </a:solidFill>
                        <a:effectLst/>
                        <a:latin typeface="Calibri"/>
                      </a:endParaRPr>
                    </a:p>
                  </a:txBody>
                  <a:tcPr marL="0" marR="0" marT="0" marB="0" anchor="ctr">
                    <a:lnL>
                      <a:noFill/>
                    </a:lnL>
                    <a:lnR>
                      <a:noFill/>
                    </a:lnR>
                    <a:lnT>
                      <a:noFill/>
                    </a:lnT>
                    <a:lnB>
                      <a:noFill/>
                    </a:lnB>
                    <a:noFill/>
                  </a:tcPr>
                </a:tc>
                <a:extLst>
                  <a:ext uri="{0D108BD9-81ED-4DB2-BD59-A6C34878D82A}">
                    <a16:rowId xmlns:a16="http://schemas.microsoft.com/office/drawing/2014/main" val="2557284145"/>
                  </a:ext>
                </a:extLst>
              </a:tr>
            </a:tbl>
          </a:graphicData>
        </a:graphic>
      </p:graphicFrame>
      <p:pic>
        <p:nvPicPr>
          <p:cNvPr id="13" name="Picture 12" descr="A pink and white arrow&#10;&#10;AI-generated content may be incorrect.">
            <a:extLst>
              <a:ext uri="{FF2B5EF4-FFF2-40B4-BE49-F238E27FC236}">
                <a16:creationId xmlns:a16="http://schemas.microsoft.com/office/drawing/2014/main" id="{37014D7A-2647-C41B-C02E-E4E6BD0E734F}"/>
              </a:ext>
            </a:extLst>
          </p:cNvPr>
          <p:cNvPicPr>
            <a:picLocks noChangeAspect="1"/>
          </p:cNvPicPr>
          <p:nvPr/>
        </p:nvPicPr>
        <p:blipFill>
          <a:blip r:embed="rId3"/>
          <a:stretch>
            <a:fillRect/>
          </a:stretch>
        </p:blipFill>
        <p:spPr>
          <a:xfrm>
            <a:off x="7655355" y="2658659"/>
            <a:ext cx="443317" cy="3283058"/>
          </a:xfrm>
          <a:prstGeom prst="rect">
            <a:avLst/>
          </a:prstGeom>
        </p:spPr>
      </p:pic>
      <p:sp>
        <p:nvSpPr>
          <p:cNvPr id="3" name="Rectangle 2">
            <a:extLst>
              <a:ext uri="{FF2B5EF4-FFF2-40B4-BE49-F238E27FC236}">
                <a16:creationId xmlns:a16="http://schemas.microsoft.com/office/drawing/2014/main" id="{6481201C-FEEE-9FD5-FA89-3645AEF5C332}"/>
              </a:ext>
            </a:extLst>
          </p:cNvPr>
          <p:cNvSpPr/>
          <p:nvPr/>
        </p:nvSpPr>
        <p:spPr>
          <a:xfrm>
            <a:off x="1067772" y="1655808"/>
            <a:ext cx="10045700" cy="73301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i="1" dirty="0">
                <a:solidFill>
                  <a:schemeClr val="tx1"/>
                </a:solidFill>
                <a:latin typeface="Calibri"/>
                <a:ea typeface="+mn-lt"/>
                <a:cs typeface="+mn-lt"/>
              </a:rPr>
              <a:t>How do we define, measure, and mitigate bias when fairness must be achieved across multiple demographic dimensions and multiple prediction tasks simultaneously?</a:t>
            </a:r>
            <a:endParaRPr lang="en-US" i="1" dirty="0">
              <a:solidFill>
                <a:schemeClr val="tx1"/>
              </a:solidFill>
              <a:latin typeface="Calibri"/>
              <a:ea typeface="Calibri"/>
              <a:cs typeface="Calibri"/>
            </a:endParaRPr>
          </a:p>
        </p:txBody>
      </p:sp>
      <p:sp>
        <p:nvSpPr>
          <p:cNvPr id="4" name="TextBox 3">
            <a:extLst>
              <a:ext uri="{FF2B5EF4-FFF2-40B4-BE49-F238E27FC236}">
                <a16:creationId xmlns:a16="http://schemas.microsoft.com/office/drawing/2014/main" id="{1524A92E-2133-F9F9-AAFA-E7AF62721BBB}"/>
              </a:ext>
            </a:extLst>
          </p:cNvPr>
          <p:cNvSpPr txBox="1"/>
          <p:nvPr/>
        </p:nvSpPr>
        <p:spPr>
          <a:xfrm>
            <a:off x="1067772" y="6214796"/>
            <a:ext cx="11357642" cy="461665"/>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 Hardt, M., Price, E., &amp; Srebro, N. (2016). Equality of opportunity in supervised learning. </a:t>
            </a:r>
            <a:r>
              <a:rPr lang="en-GB" sz="1200" i="1" dirty="0">
                <a:latin typeface="Calibri" panose="020F0502020204030204" pitchFamily="34" charset="0"/>
                <a:cs typeface="Calibri" panose="020F0502020204030204" pitchFamily="34" charset="0"/>
              </a:rPr>
              <a:t>Advances in neural information processing systems</a:t>
            </a:r>
            <a:r>
              <a:rPr lang="en-GB" sz="1200" dirty="0">
                <a:latin typeface="Calibri" panose="020F0502020204030204" pitchFamily="34" charset="0"/>
                <a:cs typeface="Calibri" panose="020F0502020204030204" pitchFamily="34" charset="0"/>
              </a:rPr>
              <a:t>, </a:t>
            </a:r>
            <a:r>
              <a:rPr lang="en-GB" sz="1200" i="1" dirty="0">
                <a:latin typeface="Calibri" panose="020F0502020204030204" pitchFamily="34" charset="0"/>
                <a:cs typeface="Calibri" panose="020F0502020204030204" pitchFamily="34" charset="0"/>
              </a:rPr>
              <a:t>29</a:t>
            </a:r>
            <a:r>
              <a:rPr lang="en-GB" sz="1200" dirty="0">
                <a:latin typeface="Calibri" panose="020F0502020204030204" pitchFamily="34" charset="0"/>
                <a:cs typeface="Calibri" panose="020F0502020204030204" pitchFamily="34" charset="0"/>
              </a:rPr>
              <a:t>.</a:t>
            </a:r>
          </a:p>
          <a:p>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8505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41EAC-1D07-5388-BD19-FC8C44722E04}"/>
              </a:ext>
            </a:extLst>
          </p:cNvPr>
          <p:cNvSpPr>
            <a:spLocks noGrp="1"/>
          </p:cNvSpPr>
          <p:nvPr>
            <p:ph type="title"/>
          </p:nvPr>
        </p:nvSpPr>
        <p:spPr/>
        <p:txBody>
          <a:bodyPr>
            <a:normAutofit/>
          </a:bodyPr>
          <a:lstStyle/>
          <a:p>
            <a:r>
              <a:rPr lang="en-GB" sz="4000" dirty="0">
                <a:latin typeface="Calibri"/>
                <a:ea typeface="Calibri"/>
                <a:cs typeface="Calibri"/>
              </a:rPr>
              <a:t>Data &amp; sensitive attributes overview</a:t>
            </a:r>
          </a:p>
        </p:txBody>
      </p:sp>
      <p:sp>
        <p:nvSpPr>
          <p:cNvPr id="25" name="Rectangle 24">
            <a:extLst>
              <a:ext uri="{FF2B5EF4-FFF2-40B4-BE49-F238E27FC236}">
                <a16:creationId xmlns:a16="http://schemas.microsoft.com/office/drawing/2014/main" id="{204ED1D3-5228-0EFB-E041-12C34E872EDE}"/>
              </a:ext>
            </a:extLst>
          </p:cNvPr>
          <p:cNvSpPr/>
          <p:nvPr/>
        </p:nvSpPr>
        <p:spPr>
          <a:xfrm>
            <a:off x="1111449" y="1690688"/>
            <a:ext cx="4293802" cy="1128018"/>
          </a:xfrm>
          <a:prstGeom prst="rect">
            <a:avLst/>
          </a:prstGeom>
          <a:solidFill>
            <a:srgbClr val="EBF5F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400" dirty="0">
              <a:solidFill>
                <a:srgbClr val="000000"/>
              </a:solidFill>
              <a:latin typeface="Calibri"/>
              <a:ea typeface="Calibri"/>
              <a:cs typeface="Calibri"/>
            </a:endParaRPr>
          </a:p>
          <a:p>
            <a:pPr algn="ctr"/>
            <a:r>
              <a:rPr lang="en-GB" sz="2000" dirty="0">
                <a:solidFill>
                  <a:srgbClr val="000000"/>
                </a:solidFill>
                <a:latin typeface="Calibri"/>
                <a:ea typeface="Calibri"/>
                <a:cs typeface="Calibri"/>
              </a:rPr>
              <a:t>1 million synthetic customer records, 12-month transaction history</a:t>
            </a:r>
          </a:p>
          <a:p>
            <a:pPr algn="ctr"/>
            <a:endParaRPr lang="en-GB" dirty="0"/>
          </a:p>
        </p:txBody>
      </p:sp>
      <p:sp>
        <p:nvSpPr>
          <p:cNvPr id="28" name="Rectangle 27">
            <a:extLst>
              <a:ext uri="{FF2B5EF4-FFF2-40B4-BE49-F238E27FC236}">
                <a16:creationId xmlns:a16="http://schemas.microsoft.com/office/drawing/2014/main" id="{C731AA0F-72E2-07CD-66DB-F7E2CD5FF1D1}"/>
              </a:ext>
            </a:extLst>
          </p:cNvPr>
          <p:cNvSpPr/>
          <p:nvPr/>
        </p:nvSpPr>
        <p:spPr>
          <a:xfrm>
            <a:off x="1111449" y="3099533"/>
            <a:ext cx="4287346" cy="1147391"/>
          </a:xfrm>
          <a:prstGeom prst="rect">
            <a:avLst/>
          </a:prstGeom>
          <a:solidFill>
            <a:srgbClr val="93CCE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GB" sz="2000" dirty="0">
              <a:solidFill>
                <a:srgbClr val="000000"/>
              </a:solidFill>
              <a:latin typeface="Calibri"/>
              <a:ea typeface="Calibri"/>
              <a:cs typeface="Calibri"/>
            </a:endParaRPr>
          </a:p>
          <a:p>
            <a:pPr algn="ctr"/>
            <a:r>
              <a:rPr lang="en-GB" sz="2000" dirty="0">
                <a:solidFill>
                  <a:srgbClr val="000000"/>
                </a:solidFill>
                <a:latin typeface="Calibri" panose="020F0502020204030204" pitchFamily="34" charset="0"/>
                <a:ea typeface="Calibri"/>
                <a:cs typeface="Calibri" panose="020F0502020204030204" pitchFamily="34" charset="0"/>
              </a:rPr>
              <a:t>9 binary output labels for the likelihood of spending (</a:t>
            </a:r>
            <a:r>
              <a:rPr lang="en-GB" sz="2000" b="1" dirty="0">
                <a:solidFill>
                  <a:srgbClr val="000000"/>
                </a:solidFill>
                <a:latin typeface="Calibri" panose="020F0502020204030204" pitchFamily="34" charset="0"/>
                <a:ea typeface="Calibri"/>
                <a:cs typeface="Calibri" panose="020F0502020204030204" pitchFamily="34" charset="0"/>
              </a:rPr>
              <a:t>adoption</a:t>
            </a:r>
            <a:r>
              <a:rPr lang="en-GB" sz="2000" dirty="0">
                <a:solidFill>
                  <a:srgbClr val="000000"/>
                </a:solidFill>
                <a:latin typeface="Calibri" panose="020F0502020204030204" pitchFamily="34" charset="0"/>
                <a:ea typeface="Calibri"/>
                <a:cs typeface="Calibri" panose="020F0502020204030204" pitchFamily="34" charset="0"/>
              </a:rPr>
              <a:t>) in the next 3 months per industry</a:t>
            </a:r>
            <a:endParaRPr lang="en-GB" sz="2000" dirty="0">
              <a:latin typeface="Calibri" panose="020F0502020204030204" pitchFamily="34" charset="0"/>
              <a:cs typeface="Calibri" panose="020F0502020204030204" pitchFamily="34" charset="0"/>
            </a:endParaRPr>
          </a:p>
          <a:p>
            <a:pPr algn="ctr"/>
            <a:endParaRPr lang="en-GB" dirty="0"/>
          </a:p>
        </p:txBody>
      </p:sp>
      <p:sp>
        <p:nvSpPr>
          <p:cNvPr id="31" name="Rectangle 30">
            <a:extLst>
              <a:ext uri="{FF2B5EF4-FFF2-40B4-BE49-F238E27FC236}">
                <a16:creationId xmlns:a16="http://schemas.microsoft.com/office/drawing/2014/main" id="{D52EAE0B-9D57-68CD-C946-0EFD5F505C09}"/>
              </a:ext>
            </a:extLst>
          </p:cNvPr>
          <p:cNvSpPr/>
          <p:nvPr/>
        </p:nvSpPr>
        <p:spPr>
          <a:xfrm>
            <a:off x="1104990" y="4527751"/>
            <a:ext cx="4293805" cy="1127317"/>
          </a:xfrm>
          <a:prstGeom prst="rect">
            <a:avLst/>
          </a:prstGeom>
          <a:solidFill>
            <a:srgbClr val="3392C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GB" sz="2000" dirty="0">
              <a:solidFill>
                <a:srgbClr val="000000"/>
              </a:solidFill>
              <a:latin typeface="Calibri"/>
              <a:ea typeface="Calibri"/>
              <a:cs typeface="Calibri"/>
            </a:endParaRPr>
          </a:p>
          <a:p>
            <a:pPr algn="ctr"/>
            <a:r>
              <a:rPr lang="en-GB" sz="2000" dirty="0">
                <a:solidFill>
                  <a:schemeClr val="bg1"/>
                </a:solidFill>
                <a:latin typeface="Calibri"/>
                <a:ea typeface="Calibri"/>
                <a:cs typeface="Calibri"/>
              </a:rPr>
              <a:t>20 features derived from transactional behaviour</a:t>
            </a:r>
          </a:p>
          <a:p>
            <a:pPr algn="ctr"/>
            <a:endParaRPr lang="en-GB" dirty="0"/>
          </a:p>
        </p:txBody>
      </p:sp>
      <p:sp>
        <p:nvSpPr>
          <p:cNvPr id="34" name="Rectangle 33">
            <a:extLst>
              <a:ext uri="{FF2B5EF4-FFF2-40B4-BE49-F238E27FC236}">
                <a16:creationId xmlns:a16="http://schemas.microsoft.com/office/drawing/2014/main" id="{65928AFF-6CA3-68F2-560B-A7511FB9912E}"/>
              </a:ext>
            </a:extLst>
          </p:cNvPr>
          <p:cNvSpPr/>
          <p:nvPr/>
        </p:nvSpPr>
        <p:spPr>
          <a:xfrm>
            <a:off x="6721572" y="1685760"/>
            <a:ext cx="4318901" cy="1128018"/>
          </a:xfrm>
          <a:prstGeom prst="rect">
            <a:avLst/>
          </a:prstGeom>
          <a:solidFill>
            <a:srgbClr val="1F5F9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dirty="0">
                <a:solidFill>
                  <a:schemeClr val="bg1"/>
                </a:solidFill>
                <a:latin typeface="Calibri"/>
                <a:ea typeface="Calibri"/>
                <a:cs typeface="Calibri"/>
              </a:rPr>
              <a:t>Sensitive attributes*</a:t>
            </a:r>
          </a:p>
        </p:txBody>
      </p:sp>
      <p:sp>
        <p:nvSpPr>
          <p:cNvPr id="36" name="Rectangle 35">
            <a:extLst>
              <a:ext uri="{FF2B5EF4-FFF2-40B4-BE49-F238E27FC236}">
                <a16:creationId xmlns:a16="http://schemas.microsoft.com/office/drawing/2014/main" id="{0F3686D6-DA6A-8DFE-E963-1918CBF8D43D}"/>
              </a:ext>
            </a:extLst>
          </p:cNvPr>
          <p:cNvSpPr/>
          <p:nvPr/>
        </p:nvSpPr>
        <p:spPr>
          <a:xfrm>
            <a:off x="6725488" y="3963434"/>
            <a:ext cx="4321443" cy="383324"/>
          </a:xfrm>
          <a:prstGeom prst="rect">
            <a:avLst/>
          </a:prstGeom>
          <a:solidFill>
            <a:srgbClr val="93C47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dirty="0">
                <a:latin typeface="Calibri" panose="020F0502020204030204" pitchFamily="34" charset="0"/>
                <a:cs typeface="Calibri" panose="020F0502020204030204" pitchFamily="34" charset="0"/>
              </a:rPr>
              <a:t>Gender: Male, Female</a:t>
            </a:r>
          </a:p>
        </p:txBody>
      </p:sp>
      <p:sp>
        <p:nvSpPr>
          <p:cNvPr id="37" name="Rectangle 36">
            <a:extLst>
              <a:ext uri="{FF2B5EF4-FFF2-40B4-BE49-F238E27FC236}">
                <a16:creationId xmlns:a16="http://schemas.microsoft.com/office/drawing/2014/main" id="{ABD152DC-1621-FC0B-FE3D-4BFE034E7D01}"/>
              </a:ext>
            </a:extLst>
          </p:cNvPr>
          <p:cNvSpPr/>
          <p:nvPr/>
        </p:nvSpPr>
        <p:spPr>
          <a:xfrm>
            <a:off x="6725488" y="4611131"/>
            <a:ext cx="4314985" cy="383325"/>
          </a:xfrm>
          <a:prstGeom prst="rect">
            <a:avLst/>
          </a:prstGeom>
          <a:solidFill>
            <a:srgbClr val="E05CA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dirty="0">
                <a:latin typeface="Calibri" panose="020F0502020204030204" pitchFamily="34" charset="0"/>
                <a:cs typeface="Calibri" panose="020F0502020204030204" pitchFamily="34" charset="0"/>
              </a:rPr>
              <a:t>Age: &lt;40, </a:t>
            </a:r>
            <a:r>
              <a:rPr lang="en-GB" sz="2000" dirty="0">
                <a:latin typeface="Calibri" panose="020F0502020204030204" pitchFamily="34" charset="0"/>
                <a:ea typeface="+mn-lt"/>
                <a:cs typeface="Calibri" panose="020F0502020204030204" pitchFamily="34" charset="0"/>
              </a:rPr>
              <a:t>≥40</a:t>
            </a:r>
            <a:endParaRPr lang="en-GB" sz="2000" dirty="0">
              <a:latin typeface="Calibri" panose="020F0502020204030204" pitchFamily="34" charset="0"/>
              <a:cs typeface="Calibri" panose="020F0502020204030204" pitchFamily="34" charset="0"/>
            </a:endParaRPr>
          </a:p>
        </p:txBody>
      </p:sp>
      <p:sp>
        <p:nvSpPr>
          <p:cNvPr id="38" name="Rectangle 37">
            <a:extLst>
              <a:ext uri="{FF2B5EF4-FFF2-40B4-BE49-F238E27FC236}">
                <a16:creationId xmlns:a16="http://schemas.microsoft.com/office/drawing/2014/main" id="{6A888152-5322-B3A7-B56B-CD5504EE6452}"/>
              </a:ext>
            </a:extLst>
          </p:cNvPr>
          <p:cNvSpPr/>
          <p:nvPr/>
        </p:nvSpPr>
        <p:spPr>
          <a:xfrm>
            <a:off x="6738403" y="5258829"/>
            <a:ext cx="4308528" cy="396239"/>
          </a:xfrm>
          <a:prstGeom prst="rect">
            <a:avLst/>
          </a:prstGeom>
          <a:solidFill>
            <a:srgbClr val="215F9B"/>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dirty="0">
                <a:latin typeface="Calibri" panose="020F0502020204030204" pitchFamily="34" charset="0"/>
                <a:cs typeface="Calibri" panose="020F0502020204030204" pitchFamily="34" charset="0"/>
              </a:rPr>
              <a:t>Ethnicity: 6 categories</a:t>
            </a:r>
            <a:endParaRPr lang="en-GB" sz="2000" dirty="0">
              <a:latin typeface="Calibri" panose="020F0502020204030204" pitchFamily="34" charset="0"/>
              <a:ea typeface="+mn-lt"/>
              <a:cs typeface="Calibri" panose="020F0502020204030204" pitchFamily="34" charset="0"/>
            </a:endParaRPr>
          </a:p>
        </p:txBody>
      </p:sp>
      <p:grpSp>
        <p:nvGrpSpPr>
          <p:cNvPr id="5" name="Group 4">
            <a:extLst>
              <a:ext uri="{FF2B5EF4-FFF2-40B4-BE49-F238E27FC236}">
                <a16:creationId xmlns:a16="http://schemas.microsoft.com/office/drawing/2014/main" id="{F7DB9A88-602A-02E6-5A07-B8BECA1404C2}"/>
              </a:ext>
            </a:extLst>
          </p:cNvPr>
          <p:cNvGrpSpPr/>
          <p:nvPr/>
        </p:nvGrpSpPr>
        <p:grpSpPr>
          <a:xfrm>
            <a:off x="8173920" y="3016943"/>
            <a:ext cx="1494360" cy="535527"/>
            <a:chOff x="8381998" y="3090817"/>
            <a:chExt cx="1494360" cy="535527"/>
          </a:xfrm>
        </p:grpSpPr>
        <p:sp>
          <p:nvSpPr>
            <p:cNvPr id="6" name="Arrow: Chevron 5">
              <a:extLst>
                <a:ext uri="{FF2B5EF4-FFF2-40B4-BE49-F238E27FC236}">
                  <a16:creationId xmlns:a16="http://schemas.microsoft.com/office/drawing/2014/main" id="{A6ABA4EB-3DF9-5BE2-CE1F-25644DCA566B}"/>
                </a:ext>
              </a:extLst>
            </p:cNvPr>
            <p:cNvSpPr/>
            <p:nvPr/>
          </p:nvSpPr>
          <p:spPr>
            <a:xfrm rot="5400000">
              <a:off x="8937515" y="2687502"/>
              <a:ext cx="383325" cy="1494360"/>
            </a:xfrm>
            <a:prstGeom prst="chevron">
              <a:avLst/>
            </a:prstGeom>
            <a:solidFill>
              <a:srgbClr val="BC00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Arrow: Chevron 5">
              <a:extLst>
                <a:ext uri="{FF2B5EF4-FFF2-40B4-BE49-F238E27FC236}">
                  <a16:creationId xmlns:a16="http://schemas.microsoft.com/office/drawing/2014/main" id="{A871936D-EBFC-FD37-F473-AE73DC832CCF}"/>
                </a:ext>
              </a:extLst>
            </p:cNvPr>
            <p:cNvSpPr/>
            <p:nvPr/>
          </p:nvSpPr>
          <p:spPr>
            <a:xfrm rot="5400000">
              <a:off x="8981455" y="2629391"/>
              <a:ext cx="295443" cy="1218296"/>
            </a:xfrm>
            <a:prstGeom prst="chevron">
              <a:avLst/>
            </a:prstGeom>
            <a:solidFill>
              <a:srgbClr val="FF78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3" name="TextBox 2">
            <a:extLst>
              <a:ext uri="{FF2B5EF4-FFF2-40B4-BE49-F238E27FC236}">
                <a16:creationId xmlns:a16="http://schemas.microsoft.com/office/drawing/2014/main" id="{F349E452-DF07-63E7-5A16-47E39394F8F9}"/>
              </a:ext>
            </a:extLst>
          </p:cNvPr>
          <p:cNvSpPr txBox="1"/>
          <p:nvPr/>
        </p:nvSpPr>
        <p:spPr>
          <a:xfrm>
            <a:off x="1042751" y="6027003"/>
            <a:ext cx="11357642" cy="461665"/>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 </a:t>
            </a:r>
            <a:r>
              <a:rPr lang="en-GB" sz="1200" dirty="0">
                <a:latin typeface="Calibri" panose="020F0502020204030204" pitchFamily="34" charset="0"/>
                <a:cs typeface="Calibri" panose="020F0502020204030204" pitchFamily="34" charset="0"/>
              </a:rPr>
              <a:t>This demographic data comes from a third-party data source, as Mastercard does not collect demographic data on cardholders</a:t>
            </a:r>
          </a:p>
          <a:p>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55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31" grpId="0" animBg="1"/>
      <p:bldP spid="34" grpId="0" animBg="1"/>
      <p:bldP spid="36" grpId="0" animBg="1"/>
      <p:bldP spid="37"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3CCEF"/>
        </a:solidFill>
        <a:effectLst/>
      </p:bgPr>
    </p:bg>
    <p:spTree>
      <p:nvGrpSpPr>
        <p:cNvPr id="1" name="">
          <a:extLst>
            <a:ext uri="{FF2B5EF4-FFF2-40B4-BE49-F238E27FC236}">
              <a16:creationId xmlns:a16="http://schemas.microsoft.com/office/drawing/2014/main" id="{B6FDBCA4-A78C-CBB2-F991-D69BFD3BA77F}"/>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B7FA1D26-6D7E-8F02-8A70-F4BACB74176C}"/>
              </a:ext>
            </a:extLst>
          </p:cNvPr>
          <p:cNvGrpSpPr/>
          <p:nvPr/>
        </p:nvGrpSpPr>
        <p:grpSpPr>
          <a:xfrm>
            <a:off x="894973" y="1262763"/>
            <a:ext cx="2713038" cy="4637087"/>
            <a:chOff x="346075" y="268288"/>
            <a:chExt cx="2713038" cy="4637087"/>
          </a:xfrm>
        </p:grpSpPr>
        <p:sp>
          <p:nvSpPr>
            <p:cNvPr id="4" name="Rectangle 3">
              <a:extLst>
                <a:ext uri="{FF2B5EF4-FFF2-40B4-BE49-F238E27FC236}">
                  <a16:creationId xmlns:a16="http://schemas.microsoft.com/office/drawing/2014/main" id="{CF9689BF-5A54-7EF3-FDE5-2E05F8A80AE8}"/>
                </a:ext>
              </a:extLst>
            </p:cNvPr>
            <p:cNvSpPr/>
            <p:nvPr/>
          </p:nvSpPr>
          <p:spPr>
            <a:xfrm>
              <a:off x="496957" y="393590"/>
              <a:ext cx="2562156" cy="4511785"/>
            </a:xfrm>
            <a:prstGeom prst="rect">
              <a:avLst/>
            </a:prstGeom>
            <a:solidFill>
              <a:srgbClr val="215F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5" name="Rectangle 4">
              <a:extLst>
                <a:ext uri="{FF2B5EF4-FFF2-40B4-BE49-F238E27FC236}">
                  <a16:creationId xmlns:a16="http://schemas.microsoft.com/office/drawing/2014/main" id="{F3511682-8EB1-322C-FD4C-A81205072E90}"/>
                </a:ext>
              </a:extLst>
            </p:cNvPr>
            <p:cNvSpPr/>
            <p:nvPr/>
          </p:nvSpPr>
          <p:spPr>
            <a:xfrm>
              <a:off x="346075" y="268288"/>
              <a:ext cx="2562156" cy="2562156"/>
            </a:xfrm>
            <a:prstGeom prst="rect">
              <a:avLst/>
            </a:prstGeom>
            <a:solidFill>
              <a:schemeClr val="bg1"/>
            </a:solidFill>
            <a:ln>
              <a:noFill/>
            </a:ln>
            <a:effectLst>
              <a:outerShdw blurRad="50800" dist="381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grpSp>
      <p:sp>
        <p:nvSpPr>
          <p:cNvPr id="2" name="Title 1">
            <a:extLst>
              <a:ext uri="{FF2B5EF4-FFF2-40B4-BE49-F238E27FC236}">
                <a16:creationId xmlns:a16="http://schemas.microsoft.com/office/drawing/2014/main" id="{5E1BF075-49D8-216C-CF85-1BA1CCA247C2}"/>
              </a:ext>
            </a:extLst>
          </p:cNvPr>
          <p:cNvSpPr>
            <a:spLocks noGrp="1"/>
          </p:cNvSpPr>
          <p:nvPr>
            <p:ph type="title"/>
          </p:nvPr>
        </p:nvSpPr>
        <p:spPr>
          <a:xfrm>
            <a:off x="1139772" y="3960816"/>
            <a:ext cx="2759991" cy="1939034"/>
          </a:xfrm>
        </p:spPr>
        <p:txBody>
          <a:bodyPr>
            <a:normAutofit/>
          </a:bodyPr>
          <a:lstStyle/>
          <a:p>
            <a:r>
              <a:rPr lang="en-GB" sz="3200" dirty="0">
                <a:solidFill>
                  <a:schemeClr val="bg1"/>
                </a:solidFill>
                <a:latin typeface="Calibri" panose="020F0502020204030204" pitchFamily="34" charset="0"/>
                <a:cs typeface="Calibri" panose="020F0502020204030204" pitchFamily="34" charset="0"/>
              </a:rPr>
              <a:t>Fairness &amp; </a:t>
            </a:r>
            <a:br>
              <a:rPr lang="en-GB" sz="3200" dirty="0">
                <a:solidFill>
                  <a:schemeClr val="bg1"/>
                </a:solidFill>
                <a:latin typeface="Calibri" panose="020F0502020204030204" pitchFamily="34" charset="0"/>
                <a:cs typeface="Calibri" panose="020F0502020204030204" pitchFamily="34" charset="0"/>
              </a:rPr>
            </a:br>
            <a:r>
              <a:rPr lang="en-GB" sz="3200" dirty="0">
                <a:solidFill>
                  <a:schemeClr val="bg1"/>
                </a:solidFill>
                <a:latin typeface="Calibri" panose="020F0502020204030204" pitchFamily="34" charset="0"/>
                <a:cs typeface="Calibri" panose="020F0502020204030204" pitchFamily="34" charset="0"/>
              </a:rPr>
              <a:t>bias</a:t>
            </a:r>
            <a:br>
              <a:rPr lang="en-GB" sz="3200" dirty="0">
                <a:solidFill>
                  <a:schemeClr val="bg1"/>
                </a:solidFill>
                <a:latin typeface="Calibri" panose="020F0502020204030204" pitchFamily="34" charset="0"/>
                <a:cs typeface="Calibri" panose="020F0502020204030204" pitchFamily="34" charset="0"/>
              </a:rPr>
            </a:br>
            <a:r>
              <a:rPr lang="en-GB" sz="3200" dirty="0">
                <a:solidFill>
                  <a:schemeClr val="bg1"/>
                </a:solidFill>
                <a:latin typeface="Calibri" panose="020F0502020204030204" pitchFamily="34" charset="0"/>
                <a:cs typeface="Calibri" panose="020F0502020204030204" pitchFamily="34" charset="0"/>
              </a:rPr>
              <a:t>overview</a:t>
            </a:r>
          </a:p>
        </p:txBody>
      </p:sp>
      <p:sp>
        <p:nvSpPr>
          <p:cNvPr id="7" name="Google Shape;1464;p16">
            <a:extLst>
              <a:ext uri="{FF2B5EF4-FFF2-40B4-BE49-F238E27FC236}">
                <a16:creationId xmlns:a16="http://schemas.microsoft.com/office/drawing/2014/main" id="{1B5940F8-B329-10D5-539A-5F508255BB2B}"/>
              </a:ext>
            </a:extLst>
          </p:cNvPr>
          <p:cNvSpPr txBox="1"/>
          <p:nvPr/>
        </p:nvSpPr>
        <p:spPr>
          <a:xfrm>
            <a:off x="894973" y="1262763"/>
            <a:ext cx="2562156" cy="256215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FFFFFF"/>
              </a:buClr>
              <a:buSzPts val="49500"/>
              <a:buFont typeface="Arial"/>
              <a:buNone/>
            </a:pPr>
            <a:r>
              <a:rPr lang="en" sz="12500" b="1" dirty="0">
                <a:solidFill>
                  <a:schemeClr val="tx1"/>
                </a:solidFill>
                <a:latin typeface="Calibri" panose="020F0502020204030204" pitchFamily="34" charset="0"/>
                <a:cs typeface="Calibri" panose="020F0502020204030204" pitchFamily="34" charset="0"/>
              </a:rPr>
              <a:t>2</a:t>
            </a:r>
            <a:endParaRPr lang="en" sz="12500" b="1" i="0" u="none" strike="noStrike" cap="none" dirty="0">
              <a:solidFill>
                <a:schemeClr val="tx1"/>
              </a:solidFill>
              <a:latin typeface="Calibri" panose="020F0502020204030204" pitchFamily="34" charset="0"/>
              <a:cs typeface="Calibri" panose="020F0502020204030204" pitchFamily="34" charset="0"/>
            </a:endParaRPr>
          </a:p>
        </p:txBody>
      </p:sp>
      <p:pic>
        <p:nvPicPr>
          <p:cNvPr id="8" name="Picture 7" descr="Generated image">
            <a:extLst>
              <a:ext uri="{FF2B5EF4-FFF2-40B4-BE49-F238E27FC236}">
                <a16:creationId xmlns:a16="http://schemas.microsoft.com/office/drawing/2014/main" id="{355228EF-1C2E-AE61-16F3-B3311F9049F6}"/>
              </a:ext>
            </a:extLst>
          </p:cNvPr>
          <p:cNvPicPr>
            <a:picLocks noChangeAspect="1"/>
          </p:cNvPicPr>
          <p:nvPr/>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1223870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55C7B-2E92-9811-C433-5757561056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4E2745-F48F-CFE9-8AF3-3D4863BFCC25}"/>
              </a:ext>
            </a:extLst>
          </p:cNvPr>
          <p:cNvSpPr>
            <a:spLocks noGrp="1"/>
          </p:cNvSpPr>
          <p:nvPr>
            <p:ph type="title"/>
          </p:nvPr>
        </p:nvSpPr>
        <p:spPr/>
        <p:txBody>
          <a:bodyPr/>
          <a:lstStyle/>
          <a:p>
            <a:r>
              <a:rPr lang="en-GB" dirty="0">
                <a:latin typeface="Calibri"/>
                <a:ea typeface="Calibri"/>
                <a:cs typeface="Calibri"/>
              </a:rPr>
              <a:t>What is fairness in machine learning?</a:t>
            </a:r>
          </a:p>
        </p:txBody>
      </p:sp>
      <p:sp>
        <p:nvSpPr>
          <p:cNvPr id="25" name="Google Shape;1173;p3">
            <a:extLst>
              <a:ext uri="{FF2B5EF4-FFF2-40B4-BE49-F238E27FC236}">
                <a16:creationId xmlns:a16="http://schemas.microsoft.com/office/drawing/2014/main" id="{FA987503-81F8-E5BA-A571-03ECEEAB9CC7}"/>
              </a:ext>
            </a:extLst>
          </p:cNvPr>
          <p:cNvSpPr/>
          <p:nvPr/>
        </p:nvSpPr>
        <p:spPr>
          <a:xfrm>
            <a:off x="1199147" y="1937083"/>
            <a:ext cx="8883519" cy="3849120"/>
          </a:xfrm>
          <a:prstGeom prst="rect">
            <a:avLst/>
          </a:prstGeom>
          <a:solidFill>
            <a:srgbClr val="2368B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L="0" marR="0" lvl="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1pPr>
            <a:lvl2pPr marL="342900" marR="0" lvl="1"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2pPr>
            <a:lvl3pPr marL="685800" marR="0" lvl="2"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3pPr>
            <a:lvl4pPr marL="1028700" marR="0" lvl="3"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4pPr>
            <a:lvl5pPr marL="1371600" marR="0" lvl="4"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5pPr>
            <a:lvl6pPr marL="1714500" marR="0" lvl="5"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6pPr>
            <a:lvl7pPr marL="2057400" marR="0" lvl="6"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7pPr>
            <a:lvl8pPr marL="2400300" marR="0" lvl="7"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8pPr>
            <a:lvl9pPr marL="2743200" marR="0" lvl="8"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lang="en-US" sz="1050" b="0" i="0" u="none" strike="noStrike" cap="none">
              <a:solidFill>
                <a:srgbClr val="000000"/>
              </a:solidFill>
              <a:latin typeface="Arial"/>
              <a:ea typeface="Arial"/>
              <a:cs typeface="Arial"/>
              <a:sym typeface="Arial"/>
            </a:endParaRPr>
          </a:p>
        </p:txBody>
      </p:sp>
      <p:sp>
        <p:nvSpPr>
          <p:cNvPr id="26" name="Google Shape;1173;p3">
            <a:extLst>
              <a:ext uri="{FF2B5EF4-FFF2-40B4-BE49-F238E27FC236}">
                <a16:creationId xmlns:a16="http://schemas.microsoft.com/office/drawing/2014/main" id="{9F70F273-EA2D-1AA8-C386-8663438A9806}"/>
              </a:ext>
            </a:extLst>
          </p:cNvPr>
          <p:cNvSpPr/>
          <p:nvPr/>
        </p:nvSpPr>
        <p:spPr>
          <a:xfrm>
            <a:off x="1427544" y="1667260"/>
            <a:ext cx="8883519" cy="3849120"/>
          </a:xfrm>
          <a:prstGeom prst="rect">
            <a:avLst/>
          </a:prstGeom>
          <a:solidFill>
            <a:schemeClr val="bg1"/>
          </a:solidFill>
          <a:ln>
            <a:noFill/>
          </a:ln>
          <a:effectLst>
            <a:outerShdw blurRad="50800" dist="38100" algn="l" rotWithShape="0">
              <a:prstClr val="black">
                <a:alpha val="25000"/>
              </a:prstClr>
            </a:outerShdw>
          </a:effectLst>
        </p:spPr>
        <p:txBody>
          <a:bodyPr spcFirstLastPara="1" wrap="square" lIns="54000" tIns="432000" rIns="54000" bIns="54000" anchor="t" anchorCtr="0">
            <a:noAutofit/>
          </a:bodyPr>
          <a:lstStyle>
            <a:defPPr marR="0" lvl="0" algn="l" rtl="0">
              <a:lnSpc>
                <a:spcPct val="100000"/>
              </a:lnSpc>
              <a:spcBef>
                <a:spcPts val="0"/>
              </a:spcBef>
              <a:spcAft>
                <a:spcPts val="0"/>
              </a:spcAft>
              <a:defRPr lang="en-US"/>
            </a:defPPr>
            <a:lvl1pPr marL="0" marR="0" lvl="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1pPr>
            <a:lvl2pPr marL="342900" marR="0" lvl="1"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2pPr>
            <a:lvl3pPr marL="685800" marR="0" lvl="2"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3pPr>
            <a:lvl4pPr marL="1028700" marR="0" lvl="3"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4pPr>
            <a:lvl5pPr marL="1371600" marR="0" lvl="4"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5pPr>
            <a:lvl6pPr marL="1714500" marR="0" lvl="5"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6pPr>
            <a:lvl7pPr marL="2057400" marR="0" lvl="6"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7pPr>
            <a:lvl8pPr marL="2400300" marR="0" lvl="7"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8pPr>
            <a:lvl9pPr marL="2743200" marR="0" lvl="8"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9pPr>
          </a:lstStyle>
          <a:p>
            <a:pPr marL="285750" indent="-285750">
              <a:buFont typeface="Wingdings" pitchFamily="2" charset="2"/>
              <a:buChar char="Ø"/>
            </a:pPr>
            <a:r>
              <a:rPr lang="en-GB" sz="2000" dirty="0">
                <a:latin typeface="Calibri"/>
                <a:ea typeface="Segoe UI"/>
                <a:cs typeface="Segoe UI"/>
              </a:rPr>
              <a:t>Fairness in ML ensures that </a:t>
            </a:r>
            <a:r>
              <a:rPr lang="en-GB" sz="2000" b="1" dirty="0">
                <a:latin typeface="Calibri"/>
                <a:ea typeface="Segoe UI"/>
                <a:cs typeface="Segoe UI"/>
              </a:rPr>
              <a:t>individuals are treated equitably</a:t>
            </a:r>
            <a:r>
              <a:rPr lang="en-GB" sz="2000" dirty="0">
                <a:latin typeface="Calibri"/>
                <a:ea typeface="Segoe UI"/>
                <a:cs typeface="Segoe UI"/>
              </a:rPr>
              <a:t>, promoting just outcomes in AI systems. </a:t>
            </a:r>
          </a:p>
          <a:p>
            <a:pPr marL="285750" indent="-285750">
              <a:buFont typeface="Wingdings" pitchFamily="2" charset="2"/>
              <a:buChar char="Ø"/>
            </a:pPr>
            <a:endParaRPr lang="en-GB" sz="2000" dirty="0">
              <a:latin typeface="Calibri"/>
              <a:ea typeface="Segoe UI"/>
              <a:cs typeface="Segoe UI"/>
            </a:endParaRPr>
          </a:p>
          <a:p>
            <a:pPr marL="285750" indent="-285750">
              <a:buFont typeface="Wingdings" pitchFamily="2" charset="2"/>
              <a:buChar char="Ø"/>
            </a:pPr>
            <a:r>
              <a:rPr lang="en-GB" sz="2000" dirty="0">
                <a:latin typeface="Calibri"/>
                <a:ea typeface="Segoe UI"/>
                <a:cs typeface="Segoe UI"/>
              </a:rPr>
              <a:t>Decisions should not systematically advantage or disadvantage any particular group unless justified by the task or context.</a:t>
            </a:r>
            <a:r>
              <a:rPr lang="en-US" sz="2000" dirty="0">
                <a:latin typeface="Calibri"/>
                <a:ea typeface="Segoe UI"/>
                <a:cs typeface="Segoe UI"/>
              </a:rPr>
              <a:t>​ </a:t>
            </a:r>
          </a:p>
          <a:p>
            <a:pPr marL="285750" indent="-285750">
              <a:buFont typeface="Wingdings" pitchFamily="2" charset="2"/>
              <a:buChar char="Ø"/>
            </a:pPr>
            <a:endParaRPr lang="en-US" sz="2000" dirty="0">
              <a:latin typeface="Calibri"/>
              <a:ea typeface="Segoe UI"/>
              <a:cs typeface="Segoe UI"/>
            </a:endParaRPr>
          </a:p>
          <a:p>
            <a:pPr marL="285750" indent="-285750">
              <a:buFont typeface="Wingdings" pitchFamily="2" charset="2"/>
              <a:buChar char="Ø"/>
            </a:pPr>
            <a:r>
              <a:rPr lang="en-GB" sz="2000" dirty="0">
                <a:latin typeface="Calibri"/>
                <a:ea typeface="Segoe UI"/>
                <a:cs typeface="Segoe UI"/>
              </a:rPr>
              <a:t>It aims to ensure equitable treatment across </a:t>
            </a:r>
            <a:r>
              <a:rPr lang="en-GB" sz="2000" b="1" dirty="0">
                <a:latin typeface="Calibri"/>
                <a:ea typeface="Segoe UI"/>
                <a:cs typeface="Segoe UI"/>
              </a:rPr>
              <a:t>sensitive (protected) attributes</a:t>
            </a:r>
            <a:r>
              <a:rPr lang="en-GB" sz="2000" dirty="0">
                <a:latin typeface="Calibri"/>
                <a:ea typeface="Segoe UI"/>
                <a:cs typeface="Segoe UI"/>
              </a:rPr>
              <a:t> like ​g</a:t>
            </a:r>
            <a:r>
              <a:rPr lang="en-GB" sz="2000" dirty="0">
                <a:latin typeface="Calibri"/>
                <a:ea typeface="Segoe UI"/>
                <a:cs typeface="Arial"/>
              </a:rPr>
              <a:t>ender</a:t>
            </a:r>
            <a:r>
              <a:rPr lang="en-GB" sz="2000" dirty="0">
                <a:latin typeface="Calibri"/>
                <a:ea typeface="Arial"/>
                <a:cs typeface="Arial"/>
              </a:rPr>
              <a:t>​, race​, age​, socioeconomic status.</a:t>
            </a:r>
          </a:p>
          <a:p>
            <a:pPr marL="285750" indent="-285750">
              <a:buFont typeface="Wingdings" pitchFamily="2" charset="2"/>
              <a:buChar char="Ø"/>
            </a:pPr>
            <a:endParaRPr lang="en-GB" sz="2000" dirty="0">
              <a:latin typeface="Calibri"/>
              <a:ea typeface="Arial"/>
              <a:cs typeface="Arial"/>
            </a:endParaRPr>
          </a:p>
          <a:p>
            <a:pPr marL="285750" indent="-285750">
              <a:buFont typeface="Wingdings" pitchFamily="2" charset="2"/>
              <a:buChar char="Ø"/>
            </a:pPr>
            <a:r>
              <a:rPr lang="en-GB" sz="2000" dirty="0">
                <a:latin typeface="Calibri"/>
                <a:ea typeface="Calibri"/>
                <a:cs typeface="Arial"/>
              </a:rPr>
              <a:t>Fairness definitions in ML are </a:t>
            </a:r>
            <a:r>
              <a:rPr lang="en-GB" sz="2000" b="1" dirty="0">
                <a:latin typeface="Calibri"/>
                <a:ea typeface="Calibri"/>
                <a:cs typeface="Arial"/>
              </a:rPr>
              <a:t>context-dependent.</a:t>
            </a:r>
            <a:endParaRPr lang="en-GB" sz="1800" dirty="0">
              <a:solidFill>
                <a:srgbClr val="000000"/>
              </a:solidFill>
              <a:latin typeface="Calibri"/>
              <a:ea typeface="Calibri"/>
              <a:cs typeface="Calibri"/>
            </a:endParaRPr>
          </a:p>
        </p:txBody>
      </p:sp>
    </p:spTree>
    <p:extLst>
      <p:ext uri="{BB962C8B-B14F-4D97-AF65-F5344CB8AC3E}">
        <p14:creationId xmlns:p14="http://schemas.microsoft.com/office/powerpoint/2010/main" val="2320365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43C5E-2113-E288-8F46-EFE87BD31D40}"/>
              </a:ext>
            </a:extLst>
          </p:cNvPr>
          <p:cNvSpPr>
            <a:spLocks noGrp="1"/>
          </p:cNvSpPr>
          <p:nvPr>
            <p:ph type="title"/>
          </p:nvPr>
        </p:nvSpPr>
        <p:spPr>
          <a:xfrm>
            <a:off x="838200" y="365125"/>
            <a:ext cx="10707740" cy="1325563"/>
          </a:xfrm>
        </p:spPr>
        <p:txBody>
          <a:bodyPr/>
          <a:lstStyle/>
          <a:p>
            <a:r>
              <a:rPr lang="en-GB" dirty="0">
                <a:latin typeface="Calibri"/>
                <a:ea typeface="Calibri"/>
                <a:cs typeface="Calibri"/>
              </a:rPr>
              <a:t>Why fairness matters in this use case</a:t>
            </a:r>
            <a:endParaRPr lang="en-US" dirty="0"/>
          </a:p>
        </p:txBody>
      </p:sp>
      <p:grpSp>
        <p:nvGrpSpPr>
          <p:cNvPr id="4" name="Group 3">
            <a:extLst>
              <a:ext uri="{FF2B5EF4-FFF2-40B4-BE49-F238E27FC236}">
                <a16:creationId xmlns:a16="http://schemas.microsoft.com/office/drawing/2014/main" id="{8936875A-0DCA-8723-8756-7FCD7D1BB182}"/>
              </a:ext>
            </a:extLst>
          </p:cNvPr>
          <p:cNvGrpSpPr/>
          <p:nvPr/>
        </p:nvGrpSpPr>
        <p:grpSpPr>
          <a:xfrm>
            <a:off x="5964938" y="1690688"/>
            <a:ext cx="5286741" cy="3986934"/>
            <a:chOff x="647943" y="1864113"/>
            <a:chExt cx="5286741" cy="3986934"/>
          </a:xfrm>
        </p:grpSpPr>
        <p:sp>
          <p:nvSpPr>
            <p:cNvPr id="6" name="Rectangle 5">
              <a:extLst>
                <a:ext uri="{FF2B5EF4-FFF2-40B4-BE49-F238E27FC236}">
                  <a16:creationId xmlns:a16="http://schemas.microsoft.com/office/drawing/2014/main" id="{2971BBAD-F8AF-FE46-3C8B-CFBD33B9E491}"/>
                </a:ext>
              </a:extLst>
            </p:cNvPr>
            <p:cNvSpPr/>
            <p:nvPr/>
          </p:nvSpPr>
          <p:spPr>
            <a:xfrm>
              <a:off x="1014970" y="2155062"/>
              <a:ext cx="4919714" cy="3695985"/>
            </a:xfrm>
            <a:prstGeom prst="rect">
              <a:avLst/>
            </a:prstGeom>
            <a:solidFill>
              <a:srgbClr val="E05CA8">
                <a:alpha val="1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12" name="TextBox 29">
              <a:extLst>
                <a:ext uri="{FF2B5EF4-FFF2-40B4-BE49-F238E27FC236}">
                  <a16:creationId xmlns:a16="http://schemas.microsoft.com/office/drawing/2014/main" id="{64AD3198-17C6-4496-58E0-723A892D1690}"/>
                </a:ext>
              </a:extLst>
            </p:cNvPr>
            <p:cNvSpPr txBox="1"/>
            <p:nvPr/>
          </p:nvSpPr>
          <p:spPr>
            <a:xfrm>
              <a:off x="971363" y="2806421"/>
              <a:ext cx="4962893" cy="2126324"/>
            </a:xfrm>
            <a:prstGeom prst="rect">
              <a:avLst/>
            </a:prstGeom>
            <a:noFill/>
          </p:spPr>
          <p:txBody>
            <a:bodyPr rot="0" spcFirstLastPara="0" vert="horz" wrap="square" lIns="144000" tIns="108000" rIns="144000" bIns="1080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Wingdings" pitchFamily="2" charset="2"/>
                <a:buChar char="Ø"/>
              </a:pPr>
              <a:r>
                <a:rPr lang="en-GB" sz="1800" dirty="0">
                  <a:solidFill>
                    <a:schemeClr val="tx1"/>
                  </a:solidFill>
                  <a:latin typeface="Calibri"/>
                  <a:ea typeface="+mn-lt"/>
                  <a:cs typeface="+mn-lt"/>
                </a:rPr>
                <a:t>Some demographic groups may be excluded from receiving offers or campaigns</a:t>
              </a:r>
              <a:endParaRPr lang="en-US" sz="1800" dirty="0">
                <a:solidFill>
                  <a:schemeClr val="tx1"/>
                </a:solidFill>
                <a:latin typeface="Calibri"/>
                <a:ea typeface="Calibri"/>
                <a:cs typeface="Calibri"/>
              </a:endParaRPr>
            </a:p>
            <a:p>
              <a:endParaRPr lang="en-US" sz="1800" dirty="0">
                <a:solidFill>
                  <a:schemeClr val="tx1"/>
                </a:solidFill>
                <a:latin typeface="Calibri" panose="020F0502020204030204" pitchFamily="34" charset="0"/>
                <a:ea typeface="Calibri"/>
                <a:cs typeface="Calibri" panose="020F0502020204030204" pitchFamily="34" charset="0"/>
              </a:endParaRPr>
            </a:p>
            <a:p>
              <a:pPr marL="285750" indent="-285750">
                <a:buFont typeface="Wingdings" pitchFamily="2" charset="2"/>
                <a:buChar char="Ø"/>
              </a:pPr>
              <a:r>
                <a:rPr lang="en-GB" sz="1800" dirty="0">
                  <a:solidFill>
                    <a:schemeClr val="tx1"/>
                  </a:solidFill>
                  <a:latin typeface="Calibri"/>
                  <a:ea typeface="+mn-lt"/>
                  <a:cs typeface="+mn-lt"/>
                </a:rPr>
                <a:t>The model may perform worse for specific groups (e.g. lower recall or precision) which undermines customer trust and brand value</a:t>
              </a:r>
              <a:endParaRPr lang="en-US" sz="1800" dirty="0">
                <a:solidFill>
                  <a:schemeClr val="tx1"/>
                </a:solidFill>
                <a:latin typeface="Calibri"/>
                <a:ea typeface="Calibri"/>
                <a:cs typeface="Calibri"/>
              </a:endParaRPr>
            </a:p>
            <a:p>
              <a:pPr>
                <a:spcAft>
                  <a:spcPts val="600"/>
                </a:spcAft>
              </a:pPr>
              <a:endParaRPr lang="en-US" sz="1600" dirty="0">
                <a:solidFill>
                  <a:schemeClr val="tx1"/>
                </a:solidFill>
                <a:latin typeface="Calibri"/>
              </a:endParaRPr>
            </a:p>
          </p:txBody>
        </p:sp>
        <p:sp>
          <p:nvSpPr>
            <p:cNvPr id="16" name="Rectangle 15">
              <a:extLst>
                <a:ext uri="{FF2B5EF4-FFF2-40B4-BE49-F238E27FC236}">
                  <a16:creationId xmlns:a16="http://schemas.microsoft.com/office/drawing/2014/main" id="{09394665-152E-31E4-5D1A-106ED73F5ABD}"/>
                </a:ext>
              </a:extLst>
            </p:cNvPr>
            <p:cNvSpPr/>
            <p:nvPr/>
          </p:nvSpPr>
          <p:spPr>
            <a:xfrm>
              <a:off x="647943" y="1864113"/>
              <a:ext cx="1340165" cy="774883"/>
            </a:xfrm>
            <a:prstGeom prst="rect">
              <a:avLst/>
            </a:prstGeom>
            <a:solidFill>
              <a:srgbClr val="E05CA8"/>
            </a:solidFill>
            <a:ln>
              <a:noFill/>
            </a:ln>
            <a:effectLst>
              <a:outerShdw blurRad="50800" dist="381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19" name="TextBox 19">
              <a:extLst>
                <a:ext uri="{FF2B5EF4-FFF2-40B4-BE49-F238E27FC236}">
                  <a16:creationId xmlns:a16="http://schemas.microsoft.com/office/drawing/2014/main" id="{52E73DEF-9BA3-2930-18A5-45F90EBFD224}"/>
                </a:ext>
              </a:extLst>
            </p:cNvPr>
            <p:cNvSpPr txBox="1"/>
            <p:nvPr/>
          </p:nvSpPr>
          <p:spPr>
            <a:xfrm>
              <a:off x="927862" y="2073634"/>
              <a:ext cx="4359682" cy="369332"/>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b="1" dirty="0">
                  <a:solidFill>
                    <a:schemeClr val="bg1"/>
                  </a:solidFill>
                  <a:latin typeface="Calibri"/>
                </a:rPr>
                <a:t>Risks</a:t>
              </a:r>
              <a:endParaRPr lang="en-US" dirty="0">
                <a:solidFill>
                  <a:schemeClr val="bg1"/>
                </a:solidFill>
              </a:endParaRPr>
            </a:p>
          </p:txBody>
        </p:sp>
      </p:grpSp>
      <p:grpSp>
        <p:nvGrpSpPr>
          <p:cNvPr id="3" name="Group 2">
            <a:extLst>
              <a:ext uri="{FF2B5EF4-FFF2-40B4-BE49-F238E27FC236}">
                <a16:creationId xmlns:a16="http://schemas.microsoft.com/office/drawing/2014/main" id="{2D7D8B97-7AB0-359B-6E01-8D8DE85154F6}"/>
              </a:ext>
            </a:extLst>
          </p:cNvPr>
          <p:cNvGrpSpPr/>
          <p:nvPr/>
        </p:nvGrpSpPr>
        <p:grpSpPr>
          <a:xfrm>
            <a:off x="514116" y="1690688"/>
            <a:ext cx="5262072" cy="4277071"/>
            <a:chOff x="6287080" y="1857722"/>
            <a:chExt cx="5262072" cy="4277071"/>
          </a:xfrm>
        </p:grpSpPr>
        <p:sp>
          <p:nvSpPr>
            <p:cNvPr id="8" name="Rectangle 7">
              <a:extLst>
                <a:ext uri="{FF2B5EF4-FFF2-40B4-BE49-F238E27FC236}">
                  <a16:creationId xmlns:a16="http://schemas.microsoft.com/office/drawing/2014/main" id="{19846898-3E0B-0AE3-22AA-5633A9DCC4AF}"/>
                </a:ext>
              </a:extLst>
            </p:cNvPr>
            <p:cNvSpPr/>
            <p:nvPr/>
          </p:nvSpPr>
          <p:spPr>
            <a:xfrm>
              <a:off x="6629866" y="2155064"/>
              <a:ext cx="4916074" cy="3695985"/>
            </a:xfrm>
            <a:prstGeom prst="rect">
              <a:avLst/>
            </a:prstGeom>
            <a:solidFill>
              <a:srgbClr val="9AC0DE">
                <a:alpha val="3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10" name="TextBox 27">
              <a:extLst>
                <a:ext uri="{FF2B5EF4-FFF2-40B4-BE49-F238E27FC236}">
                  <a16:creationId xmlns:a16="http://schemas.microsoft.com/office/drawing/2014/main" id="{96652A4E-14AF-2B2B-4C26-65B5640F1BE5}"/>
                </a:ext>
              </a:extLst>
            </p:cNvPr>
            <p:cNvSpPr txBox="1"/>
            <p:nvPr/>
          </p:nvSpPr>
          <p:spPr>
            <a:xfrm>
              <a:off x="6957162" y="2438808"/>
              <a:ext cx="4591990" cy="3695985"/>
            </a:xfrm>
            <a:prstGeom prst="rect">
              <a:avLst/>
            </a:prstGeom>
            <a:noFill/>
          </p:spPr>
          <p:txBody>
            <a:bodyPr rot="0" spcFirstLastPara="0" vert="horz" wrap="square" lIns="144000" tIns="108000" rIns="144000" bIns="1080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1800" dirty="0">
                <a:solidFill>
                  <a:schemeClr val="bg1"/>
                </a:solidFill>
                <a:latin typeface="Calibri" panose="020F0502020204030204" pitchFamily="34" charset="0"/>
                <a:cs typeface="Calibri" panose="020F0502020204030204" pitchFamily="34" charset="0"/>
              </a:endParaRPr>
            </a:p>
            <a:p>
              <a:pPr marL="285750" indent="-285750">
                <a:buFont typeface="Wingdings" pitchFamily="2" charset="2"/>
                <a:buChar char="Ø"/>
              </a:pPr>
              <a:r>
                <a:rPr lang="en-US" sz="1800" dirty="0">
                  <a:solidFill>
                    <a:schemeClr val="tx1"/>
                  </a:solidFill>
                  <a:latin typeface="Calibri" panose="020F0502020204030204" pitchFamily="34" charset="0"/>
                  <a:cs typeface="Calibri" panose="020F0502020204030204" pitchFamily="34" charset="0"/>
                </a:rPr>
                <a:t>Unlock, attract new customer segments </a:t>
              </a:r>
            </a:p>
            <a:p>
              <a:pPr marL="285750" indent="-285750">
                <a:buFont typeface="Wingdings" pitchFamily="2" charset="2"/>
                <a:buChar char="Ø"/>
              </a:pPr>
              <a:endParaRPr lang="en-US" sz="1800" dirty="0">
                <a:solidFill>
                  <a:schemeClr val="tx1"/>
                </a:solidFill>
                <a:latin typeface="Calibri" panose="020F0502020204030204" pitchFamily="34" charset="0"/>
                <a:cs typeface="Calibri" panose="020F0502020204030204" pitchFamily="34" charset="0"/>
              </a:endParaRPr>
            </a:p>
            <a:p>
              <a:pPr marL="285750" indent="-285750">
                <a:buFont typeface="Wingdings" pitchFamily="2" charset="2"/>
                <a:buChar char="Ø"/>
              </a:pPr>
              <a:r>
                <a:rPr lang="en-US" sz="1800" dirty="0">
                  <a:solidFill>
                    <a:schemeClr val="tx1"/>
                  </a:solidFill>
                  <a:latin typeface="Calibri" panose="020F0502020204030204" pitchFamily="34" charset="0"/>
                  <a:cs typeface="Calibri" panose="020F0502020204030204" pitchFamily="34" charset="0"/>
                </a:rPr>
                <a:t>Increase loyalty and engagement: users feel equally valued by the business </a:t>
              </a:r>
            </a:p>
            <a:p>
              <a:pPr marL="285750" indent="-285750">
                <a:buFont typeface="Wingdings" pitchFamily="2" charset="2"/>
                <a:buChar char="Ø"/>
              </a:pPr>
              <a:endParaRPr lang="en-US" sz="1800" dirty="0">
                <a:solidFill>
                  <a:schemeClr val="tx1"/>
                </a:solidFill>
                <a:latin typeface="Calibri" panose="020F0502020204030204" pitchFamily="34" charset="0"/>
                <a:cs typeface="Calibri" panose="020F0502020204030204" pitchFamily="34" charset="0"/>
              </a:endParaRPr>
            </a:p>
            <a:p>
              <a:pPr marL="285750" indent="-285750">
                <a:buFont typeface="Wingdings" pitchFamily="2" charset="2"/>
                <a:buChar char="Ø"/>
              </a:pPr>
              <a:r>
                <a:rPr lang="en-US" sz="1800" dirty="0">
                  <a:solidFill>
                    <a:schemeClr val="tx1"/>
                  </a:solidFill>
                  <a:latin typeface="Calibri" panose="020F0502020204030204" pitchFamily="34" charset="0"/>
                  <a:cs typeface="Calibri" panose="020F0502020204030204" pitchFamily="34" charset="0"/>
                </a:rPr>
                <a:t>Hedge regulatory risk: anticipate and aligns with changing regulations </a:t>
              </a:r>
            </a:p>
            <a:p>
              <a:pPr marL="285750" indent="-285750">
                <a:buFont typeface="Wingdings" pitchFamily="2" charset="2"/>
                <a:buChar char="Ø"/>
              </a:pPr>
              <a:endParaRPr lang="en-US" sz="1800" dirty="0">
                <a:solidFill>
                  <a:schemeClr val="tx1"/>
                </a:solidFill>
                <a:latin typeface="Calibri" panose="020F0502020204030204" pitchFamily="34" charset="0"/>
                <a:cs typeface="Calibri" panose="020F0502020204030204" pitchFamily="34" charset="0"/>
              </a:endParaRPr>
            </a:p>
            <a:p>
              <a:pPr marL="285750" indent="-285750">
                <a:buFont typeface="Wingdings" pitchFamily="2" charset="2"/>
                <a:buChar char="Ø"/>
              </a:pPr>
              <a:r>
                <a:rPr lang="en-US" sz="1800" dirty="0">
                  <a:solidFill>
                    <a:schemeClr val="tx1"/>
                  </a:solidFill>
                  <a:latin typeface="Calibri" panose="020F0502020204030204" pitchFamily="34" charset="0"/>
                  <a:cs typeface="Calibri" panose="020F0502020204030204" pitchFamily="34" charset="0"/>
                </a:rPr>
                <a:t>Improve sustainable performance and brand value</a:t>
              </a:r>
            </a:p>
            <a:p>
              <a:endParaRPr lang="en-US" dirty="0"/>
            </a:p>
            <a:p>
              <a:endParaRPr lang="en-US" dirty="0"/>
            </a:p>
          </p:txBody>
        </p:sp>
        <p:sp>
          <p:nvSpPr>
            <p:cNvPr id="14" name="Rectangle 13">
              <a:extLst>
                <a:ext uri="{FF2B5EF4-FFF2-40B4-BE49-F238E27FC236}">
                  <a16:creationId xmlns:a16="http://schemas.microsoft.com/office/drawing/2014/main" id="{2772E2B4-8BA9-CC1E-E761-8881EDB47B02}"/>
                </a:ext>
              </a:extLst>
            </p:cNvPr>
            <p:cNvSpPr/>
            <p:nvPr/>
          </p:nvSpPr>
          <p:spPr>
            <a:xfrm>
              <a:off x="6287080" y="1857722"/>
              <a:ext cx="1340164" cy="774882"/>
            </a:xfrm>
            <a:prstGeom prst="rect">
              <a:avLst/>
            </a:prstGeom>
            <a:solidFill>
              <a:srgbClr val="3292CC"/>
            </a:solidFill>
            <a:ln>
              <a:noFill/>
            </a:ln>
            <a:effectLst>
              <a:outerShdw blurRad="50800" dist="381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22" name="TextBox 24">
              <a:extLst>
                <a:ext uri="{FF2B5EF4-FFF2-40B4-BE49-F238E27FC236}">
                  <a16:creationId xmlns:a16="http://schemas.microsoft.com/office/drawing/2014/main" id="{69732C9B-35C4-61E0-C701-34B75E80A95C}"/>
                </a:ext>
              </a:extLst>
            </p:cNvPr>
            <p:cNvSpPr txBox="1"/>
            <p:nvPr/>
          </p:nvSpPr>
          <p:spPr>
            <a:xfrm>
              <a:off x="6437904" y="2073634"/>
              <a:ext cx="4359682" cy="369332"/>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b="1" dirty="0">
                  <a:solidFill>
                    <a:schemeClr val="bg1"/>
                  </a:solidFill>
                  <a:latin typeface="Calibri"/>
                </a:rPr>
                <a:t>Benefits</a:t>
              </a:r>
              <a:endParaRPr lang="en-US" dirty="0"/>
            </a:p>
          </p:txBody>
        </p:sp>
      </p:grpSp>
    </p:spTree>
    <p:extLst>
      <p:ext uri="{BB962C8B-B14F-4D97-AF65-F5344CB8AC3E}">
        <p14:creationId xmlns:p14="http://schemas.microsoft.com/office/powerpoint/2010/main" val="39254074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34734</TotalTime>
  <Words>6971</Words>
  <Application>Microsoft Macintosh PowerPoint</Application>
  <PresentationFormat>Widescreen</PresentationFormat>
  <Paragraphs>619</Paragraphs>
  <Slides>40</Slides>
  <Notes>35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Aptos</vt:lpstr>
      <vt:lpstr>Aptos Display</vt:lpstr>
      <vt:lpstr>Arial</vt:lpstr>
      <vt:lpstr>Arial,Sans-Serif</vt:lpstr>
      <vt:lpstr>Calibri</vt:lpstr>
      <vt:lpstr>Unilever Shilling</vt:lpstr>
      <vt:lpstr>Unilever Shilling Medium</vt:lpstr>
      <vt:lpstr>Wingdings</vt:lpstr>
      <vt:lpstr>office theme</vt:lpstr>
      <vt:lpstr>PowerPoint Presentation</vt:lpstr>
      <vt:lpstr>Agenda</vt:lpstr>
      <vt:lpstr>Introduction &amp; challenge overview</vt:lpstr>
      <vt:lpstr>Summary of the collaborative study</vt:lpstr>
      <vt:lpstr>Challenge &amp; objective</vt:lpstr>
      <vt:lpstr>Data &amp; sensitive attributes overview</vt:lpstr>
      <vt:lpstr>Fairness &amp;  bias overview</vt:lpstr>
      <vt:lpstr>What is fairness in machine learning?</vt:lpstr>
      <vt:lpstr>Why fairness matters in this use case</vt:lpstr>
      <vt:lpstr>How is fairness conceptually defined in ML?</vt:lpstr>
      <vt:lpstr>Methodological challenges in assessing fairness</vt:lpstr>
      <vt:lpstr>Structural challenges in assessing fairness</vt:lpstr>
      <vt:lpstr>Potential types of bias in our data</vt:lpstr>
      <vt:lpstr>Detecting bias in our data and model outputs </vt:lpstr>
      <vt:lpstr>Data analysis &amp; bias findings</vt:lpstr>
      <vt:lpstr>Dataset characteristics and challenges</vt:lpstr>
      <vt:lpstr>Proxy discrimination evidence</vt:lpstr>
      <vt:lpstr>Baseline model fairness findings</vt:lpstr>
      <vt:lpstr>Key insights</vt:lpstr>
      <vt:lpstr>Fairness measurement framework</vt:lpstr>
      <vt:lpstr>Measuring fairness in ML</vt:lpstr>
      <vt:lpstr>Fairness metrics – demographic parity</vt:lpstr>
      <vt:lpstr>Fairness metrics – demographic parity</vt:lpstr>
      <vt:lpstr>Fairness metrics – equality of opportunity</vt:lpstr>
      <vt:lpstr>Measurement framework</vt:lpstr>
      <vt:lpstr>Bias mitigation: adversarial debiasing</vt:lpstr>
      <vt:lpstr>PowerPoint Presentation</vt:lpstr>
      <vt:lpstr>PowerPoint Presentation</vt:lpstr>
      <vt:lpstr>PowerPoint Presentation</vt:lpstr>
      <vt:lpstr>PowerPoint Presentation</vt:lpstr>
      <vt:lpstr>PowerPoint Presentation</vt:lpstr>
      <vt:lpstr>PowerPoint Presentation</vt:lpstr>
      <vt:lpstr>Results: Impact on fairness metrics per label</vt:lpstr>
      <vt:lpstr>Results: Average impact on fairness metrics</vt:lpstr>
      <vt:lpstr>Fairness-accuracy trade-off analysis</vt:lpstr>
      <vt:lpstr>Key observations</vt:lpstr>
      <vt:lpstr>Conclusion  &amp;  future work</vt:lpstr>
      <vt:lpstr>Key findings</vt:lpstr>
      <vt:lpstr>Recommendations</vt:lpstr>
      <vt:lpstr>Future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Deniz Ayvaz</cp:lastModifiedBy>
  <cp:revision>1887</cp:revision>
  <dcterms:created xsi:type="dcterms:W3CDTF">2025-08-09T13:32:35Z</dcterms:created>
  <dcterms:modified xsi:type="dcterms:W3CDTF">2025-09-18T08:54:28Z</dcterms:modified>
</cp:coreProperties>
</file>