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57" r:id="rId3"/>
    <p:sldId id="279" r:id="rId4"/>
    <p:sldId id="258" r:id="rId5"/>
    <p:sldId id="261" r:id="rId6"/>
    <p:sldId id="262" r:id="rId7"/>
    <p:sldId id="263" r:id="rId8"/>
    <p:sldId id="280" r:id="rId9"/>
    <p:sldId id="283" r:id="rId10"/>
    <p:sldId id="265" r:id="rId11"/>
    <p:sldId id="284" r:id="rId12"/>
    <p:sldId id="266" r:id="rId13"/>
    <p:sldId id="267" r:id="rId14"/>
    <p:sldId id="282" r:id="rId15"/>
    <p:sldId id="281" r:id="rId16"/>
    <p:sldId id="285" r:id="rId17"/>
    <p:sldId id="269" r:id="rId18"/>
    <p:sldId id="268" r:id="rId19"/>
    <p:sldId id="271" r:id="rId20"/>
    <p:sldId id="288" r:id="rId21"/>
    <p:sldId id="275" r:id="rId22"/>
    <p:sldId id="286" r:id="rId23"/>
    <p:sldId id="277" r:id="rId24"/>
    <p:sldId id="289" r:id="rId2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Raleway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9"/>
    <p:restoredTop sz="89226"/>
  </p:normalViewPr>
  <p:slideViewPr>
    <p:cSldViewPr snapToGrid="0">
      <p:cViewPr varScale="1">
        <p:scale>
          <a:sx n="175" d="100"/>
          <a:sy n="175" d="100"/>
        </p:scale>
        <p:origin x="1312" y="160"/>
      </p:cViewPr>
      <p:guideLst>
        <p:guide orient="horz" pos="162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de59ff94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de59ff946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Core idea: news narratives and markets </a:t>
            </a:r>
            <a:r>
              <a:rPr lang="en-GB" i="1" dirty="0"/>
              <a:t>co-move</a:t>
            </a:r>
            <a:r>
              <a:rPr lang="en-GB" dirty="0"/>
              <a:t> and sometimes </a:t>
            </a:r>
            <a:r>
              <a:rPr lang="en-GB" i="1" dirty="0"/>
              <a:t>drive</a:t>
            </a:r>
            <a:r>
              <a:rPr lang="en-GB" dirty="0"/>
              <a:t> each other. We test this bidirectionally. </a:t>
            </a:r>
          </a:p>
          <a:p>
            <a:r>
              <a:rPr lang="en-GB" dirty="0"/>
              <a:t>Novelty: link </a:t>
            </a:r>
            <a:r>
              <a:rPr lang="en-GB" b="1" dirty="0"/>
              <a:t>semantic shifts</a:t>
            </a:r>
            <a:r>
              <a:rPr lang="en-GB" dirty="0"/>
              <a:t> (LLM embeddings) to </a:t>
            </a:r>
            <a:r>
              <a:rPr lang="en-GB" b="1" dirty="0"/>
              <a:t>market shocks</a:t>
            </a:r>
            <a:r>
              <a:rPr lang="en-GB" dirty="0"/>
              <a:t> with Granger-style tests. </a:t>
            </a:r>
          </a:p>
          <a:p>
            <a:r>
              <a:rPr lang="en-GB" dirty="0"/>
              <a:t>Takeaway: measurable, two-way interaction between outlets and shocks.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de59ff94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7de59ff94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sz="1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ECBA89A9-4943-9BA8-6AEB-DD353AE33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e59ff946_0_92:notes">
            <a:extLst>
              <a:ext uri="{FF2B5EF4-FFF2-40B4-BE49-F238E27FC236}">
                <a16:creationId xmlns:a16="http://schemas.microsoft.com/office/drawing/2014/main" id="{9B922B1A-543F-A1D9-27F5-53766104D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de59ff946_0_92:notes">
            <a:extLst>
              <a:ext uri="{FF2B5EF4-FFF2-40B4-BE49-F238E27FC236}">
                <a16:creationId xmlns:a16="http://schemas.microsoft.com/office/drawing/2014/main" id="{4C008BDC-1EE2-C9E3-C898-098BB48BF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Describe slide simply and clearly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Train → predict OOS → compare MSEs. Significant MSE drop ⇒ predictive value.</a:t>
            </a:r>
            <a:endParaRPr sz="1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9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7de59ff94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7de59ff94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We test </a:t>
            </a:r>
            <a:r>
              <a:rPr lang="en-GB" sz="1000" b="1" dirty="0"/>
              <a:t>temporal predictability</a:t>
            </a:r>
            <a:endParaRPr sz="1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e59ff94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de59ff94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Non-linear captures non-linear relations between text and shocks; we’ll see it matters. Duh!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sz="1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C30D4D12-1E5C-30D4-3608-1C97DD2E5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e59ff946_0_92:notes">
            <a:extLst>
              <a:ext uri="{FF2B5EF4-FFF2-40B4-BE49-F238E27FC236}">
                <a16:creationId xmlns:a16="http://schemas.microsoft.com/office/drawing/2014/main" id="{3868EB2C-D216-94D0-F9AE-C687072F8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de59ff946_0_92:notes">
            <a:extLst>
              <a:ext uri="{FF2B5EF4-FFF2-40B4-BE49-F238E27FC236}">
                <a16:creationId xmlns:a16="http://schemas.microsoft.com/office/drawing/2014/main" id="{80A46F15-0DB6-412B-AA6A-88ECDEFE3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200" b="1" dirty="0">
                <a:solidFill>
                  <a:schemeClr val="dk1"/>
                </a:solidFill>
              </a:rPr>
              <a:t>1 sided paired t-test for individual pairs!</a:t>
            </a:r>
            <a:endParaRPr sz="1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9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FAFD587D-840F-B91D-2C6F-BE678A830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e59ff946_0_92:notes">
            <a:extLst>
              <a:ext uri="{FF2B5EF4-FFF2-40B4-BE49-F238E27FC236}">
                <a16:creationId xmlns:a16="http://schemas.microsoft.com/office/drawing/2014/main" id="{0371AD9B-617B-9104-274F-CF557F369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de59ff946_0_92:notes">
            <a:extLst>
              <a:ext uri="{FF2B5EF4-FFF2-40B4-BE49-F238E27FC236}">
                <a16:creationId xmlns:a16="http://schemas.microsoft.com/office/drawing/2014/main" id="{5DC0A7E3-FD34-B06E-64C6-E761BF1388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Go through example of test</a:t>
            </a:r>
            <a:endParaRPr sz="1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42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FD87E612-4FAF-E217-5B8E-50274EF31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e59ff946_0_92:notes">
            <a:extLst>
              <a:ext uri="{FF2B5EF4-FFF2-40B4-BE49-F238E27FC236}">
                <a16:creationId xmlns:a16="http://schemas.microsoft.com/office/drawing/2014/main" id="{5FC31C9F-1B63-8466-78D5-76C0C126A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de59ff946_0_92:notes">
            <a:extLst>
              <a:ext uri="{FF2B5EF4-FFF2-40B4-BE49-F238E27FC236}">
                <a16:creationId xmlns:a16="http://schemas.microsoft.com/office/drawing/2014/main" id="{F79BE06E-63F9-88DA-3A6E-86F179986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Group level:</a:t>
            </a:r>
            <a:r>
              <a:rPr lang="en-GB" dirty="0"/>
              <a:t> require the share of significant pairs to beat chance by binomial test.</a:t>
            </a:r>
          </a:p>
          <a:p>
            <a:r>
              <a:rPr lang="en-GB" b="1" dirty="0"/>
              <a:t>Individual level:</a:t>
            </a:r>
            <a:r>
              <a:rPr lang="en-GB" dirty="0"/>
              <a:t> Bonferroni-adjusted p-threshold (conservative → high confidence).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sz="1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7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de59ff94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7de59ff94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Markets → News:</a:t>
            </a:r>
            <a:r>
              <a:rPr lang="en-GB" dirty="0"/>
              <a:t> strong, short-lived causal impact on outlet semantics.</a:t>
            </a:r>
          </a:p>
          <a:p>
            <a:r>
              <a:rPr lang="en-GB" b="1" dirty="0"/>
              <a:t>News → Markets:</a:t>
            </a:r>
            <a:r>
              <a:rPr lang="en-GB" dirty="0"/>
              <a:t> weaker but real—text sometimes </a:t>
            </a:r>
            <a:r>
              <a:rPr lang="en-GB" i="1" dirty="0"/>
              <a:t>leads</a:t>
            </a:r>
            <a:r>
              <a:rPr lang="en-GB" dirty="0"/>
              <a:t> shocks.</a:t>
            </a:r>
          </a:p>
          <a:p>
            <a:r>
              <a:rPr lang="en-GB" dirty="0"/>
              <a:t>The relationship is </a:t>
            </a:r>
            <a:r>
              <a:rPr lang="en-GB" b="1" dirty="0"/>
              <a:t>non-linear</a:t>
            </a:r>
            <a:r>
              <a:rPr lang="en-GB" dirty="0"/>
              <a:t>; KRR finds more signal than OLS. (E.g., 19.5% vs 6.69% sig. for </a:t>
            </a:r>
            <a:r>
              <a:rPr lang="en-GB" dirty="0" err="1"/>
              <a:t>markets→text</a:t>
            </a:r>
            <a:r>
              <a:rPr lang="en-GB" dirty="0"/>
              <a:t> across specs.)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de59ff94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de59ff94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Reactivity (</a:t>
            </a:r>
            <a:r>
              <a:rPr lang="en-GB" b="1" dirty="0" err="1"/>
              <a:t>markets→text</a:t>
            </a:r>
            <a:r>
              <a:rPr lang="en-GB" b="1" dirty="0"/>
              <a:t>):</a:t>
            </a:r>
            <a:r>
              <a:rPr lang="en-GB" dirty="0"/>
              <a:t> Left &amp; </a:t>
            </a:r>
            <a:r>
              <a:rPr lang="en-GB" dirty="0" err="1"/>
              <a:t>Center</a:t>
            </a:r>
            <a:r>
              <a:rPr lang="en-GB" dirty="0"/>
              <a:t> react more/faster than Right; effects decay in a few days. </a:t>
            </a:r>
          </a:p>
          <a:p>
            <a:r>
              <a:rPr lang="en-GB" b="1" dirty="0"/>
              <a:t>Predictiveness (</a:t>
            </a:r>
            <a:r>
              <a:rPr lang="en-GB" b="1" dirty="0" err="1"/>
              <a:t>text→markets</a:t>
            </a:r>
            <a:r>
              <a:rPr lang="en-GB" b="1" dirty="0"/>
              <a:t>):</a:t>
            </a:r>
            <a:r>
              <a:rPr lang="en-GB" dirty="0"/>
              <a:t> signals emerge at ~5–10 day lags; Right shows effects mainly at lags 5–7.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7de59ff94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7de59ff94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 err="1"/>
              <a:t>Center</a:t>
            </a:r>
            <a:r>
              <a:rPr lang="en-GB" dirty="0"/>
              <a:t> most responsive to </a:t>
            </a:r>
            <a:r>
              <a:rPr lang="el-GR" b="1" dirty="0"/>
              <a:t>ω</a:t>
            </a:r>
            <a:r>
              <a:rPr lang="en-GB" b="1" dirty="0"/>
              <a:t>cp</a:t>
            </a:r>
            <a:r>
              <a:rPr lang="en-GB" dirty="0"/>
              <a:t> (inflation-linked risk premium).</a:t>
            </a:r>
          </a:p>
          <a:p>
            <a:r>
              <a:rPr lang="en-GB" b="1" dirty="0"/>
              <a:t>Right</a:t>
            </a:r>
            <a:r>
              <a:rPr lang="en-GB" dirty="0"/>
              <a:t> most responsive to </a:t>
            </a:r>
            <a:r>
              <a:rPr lang="el-GR" b="1" dirty="0"/>
              <a:t>ω</a:t>
            </a:r>
            <a:r>
              <a:rPr lang="en-GB" b="1" dirty="0"/>
              <a:t>g</a:t>
            </a:r>
            <a:r>
              <a:rPr lang="en-GB" dirty="0"/>
              <a:t> (growth); </a:t>
            </a:r>
            <a:r>
              <a:rPr lang="en-GB" b="1" dirty="0"/>
              <a:t>Left</a:t>
            </a:r>
            <a:r>
              <a:rPr lang="en-GB" dirty="0"/>
              <a:t> not very reactive to </a:t>
            </a:r>
            <a:r>
              <a:rPr lang="el-GR" dirty="0"/>
              <a:t>ω</a:t>
            </a:r>
            <a:r>
              <a:rPr lang="en-GB" dirty="0"/>
              <a:t>g.</a:t>
            </a:r>
          </a:p>
          <a:p>
            <a:r>
              <a:rPr lang="en-GB" b="1" dirty="0"/>
              <a:t>Left</a:t>
            </a:r>
            <a:r>
              <a:rPr lang="en-GB" dirty="0"/>
              <a:t> text tends to </a:t>
            </a:r>
            <a:r>
              <a:rPr lang="en-GB" i="1" dirty="0"/>
              <a:t>precede</a:t>
            </a:r>
            <a:r>
              <a:rPr lang="en-GB" dirty="0"/>
              <a:t> </a:t>
            </a:r>
            <a:r>
              <a:rPr lang="el-GR" b="1" dirty="0"/>
              <a:t>ω</a:t>
            </a:r>
            <a:r>
              <a:rPr lang="en-GB" b="1" dirty="0"/>
              <a:t>cp</a:t>
            </a:r>
            <a:r>
              <a:rPr lang="en-GB" dirty="0"/>
              <a:t>; </a:t>
            </a:r>
            <a:r>
              <a:rPr lang="el-GR" dirty="0"/>
              <a:t>ω</a:t>
            </a:r>
            <a:r>
              <a:rPr lang="en-GB" dirty="0"/>
              <a:t>g is hardest to predict overall. (Left’s </a:t>
            </a:r>
            <a:r>
              <a:rPr lang="el-GR" dirty="0"/>
              <a:t>ω</a:t>
            </a:r>
            <a:r>
              <a:rPr lang="en-GB" dirty="0"/>
              <a:t>cp predictiveness ≈10.7% sig. rate.) 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de59ff946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de59ff946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Text has an impact on future price movements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Why?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Text can precede numerical indicators</a:t>
            </a:r>
          </a:p>
          <a:p>
            <a:pPr marL="1371600" marR="0" lvl="2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tabLst/>
              <a:defRPr/>
            </a:pPr>
            <a:r>
              <a:rPr lang="en-GB" sz="1000" dirty="0"/>
              <a:t>Text ≈ proxy for beliefs: changes in how outlets write can signal shifting expectations.</a:t>
            </a:r>
            <a:endParaRPr lang="en-GB" sz="1000" b="1" dirty="0">
              <a:solidFill>
                <a:schemeClr val="dk1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Text can capture changes that are not possible with numerical data</a:t>
            </a:r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Behavioural changes</a:t>
            </a:r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Strategic changes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Use </a:t>
            </a:r>
            <a:r>
              <a:rPr lang="en-GB" sz="1000" i="1" dirty="0"/>
              <a:t>distributional</a:t>
            </a:r>
            <a:r>
              <a:rPr lang="en-GB" sz="1000" dirty="0"/>
              <a:t> (embedding) representations rather than keywords/sentiment to capture richer signals.</a:t>
            </a:r>
            <a:endParaRPr lang="en-GB" sz="1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CCB892C8-FE52-1F23-A84C-71905EC5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de59ff946_0_92:notes">
            <a:extLst>
              <a:ext uri="{FF2B5EF4-FFF2-40B4-BE49-F238E27FC236}">
                <a16:creationId xmlns:a16="http://schemas.microsoft.com/office/drawing/2014/main" id="{1A4549BA-599C-8FF6-1298-DF7052FFA3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de59ff946_0_92:notes">
            <a:extLst>
              <a:ext uri="{FF2B5EF4-FFF2-40B4-BE49-F238E27FC236}">
                <a16:creationId xmlns:a16="http://schemas.microsoft.com/office/drawing/2014/main" id="{A98F5D83-D3E1-55B4-4844-282DE7D016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Define loop: each side </a:t>
            </a:r>
            <a:r>
              <a:rPr lang="en-GB" b="1" dirty="0"/>
              <a:t>Granger-causes</a:t>
            </a:r>
            <a:r>
              <a:rPr lang="en-GB" dirty="0"/>
              <a:t> the other (any lag) under Bonferroni.</a:t>
            </a:r>
          </a:p>
          <a:p>
            <a:r>
              <a:rPr lang="en-GB" dirty="0"/>
              <a:t>Loops are </a:t>
            </a:r>
            <a:r>
              <a:rPr lang="en-GB" b="1" dirty="0"/>
              <a:t>rare</a:t>
            </a:r>
            <a:r>
              <a:rPr lang="en-GB" dirty="0"/>
              <a:t>, concentrated in </a:t>
            </a:r>
            <a:r>
              <a:rPr lang="el-GR" b="1" dirty="0"/>
              <a:t>ω</a:t>
            </a:r>
            <a:r>
              <a:rPr lang="en-GB" b="1" dirty="0"/>
              <a:t>cp</a:t>
            </a:r>
            <a:r>
              <a:rPr lang="en-GB" dirty="0"/>
              <a:t> (4.22% of pairs), modest in </a:t>
            </a:r>
            <a:r>
              <a:rPr lang="el-GR" b="1" dirty="0"/>
              <a:t>ω</a:t>
            </a:r>
            <a:r>
              <a:rPr lang="en-GB" b="1" dirty="0"/>
              <a:t>m</a:t>
            </a:r>
            <a:r>
              <a:rPr lang="en-GB" dirty="0"/>
              <a:t> (1.56%), tiny in </a:t>
            </a:r>
            <a:r>
              <a:rPr lang="el-GR" b="1" dirty="0"/>
              <a:t>ω</a:t>
            </a:r>
            <a:r>
              <a:rPr lang="en-GB" b="1" dirty="0"/>
              <a:t>hp</a:t>
            </a:r>
            <a:r>
              <a:rPr lang="en-GB" dirty="0"/>
              <a:t> (0.2%), </a:t>
            </a:r>
            <a:r>
              <a:rPr lang="en-GB" b="1" dirty="0"/>
              <a:t>none</a:t>
            </a:r>
            <a:r>
              <a:rPr lang="en-GB" dirty="0"/>
              <a:t> in </a:t>
            </a:r>
            <a:r>
              <a:rPr lang="el-GR" b="1" dirty="0"/>
              <a:t>ω</a:t>
            </a:r>
            <a:r>
              <a:rPr lang="en-GB" b="1" dirty="0"/>
              <a:t>g</a:t>
            </a:r>
            <a:r>
              <a:rPr lang="en-GB" dirty="0"/>
              <a:t>.</a:t>
            </a:r>
          </a:p>
          <a:p>
            <a:r>
              <a:rPr lang="en-GB" dirty="0"/>
              <a:t>Why </a:t>
            </a:r>
            <a:r>
              <a:rPr lang="el-GR" dirty="0"/>
              <a:t>ω</a:t>
            </a:r>
            <a:r>
              <a:rPr lang="en-GB" dirty="0"/>
              <a:t>cp? Inflation stories attract broad coverage, frequent triggers (commodities, wages, central bank signals), creating self-reinforcing attention.</a:t>
            </a:r>
          </a:p>
        </p:txBody>
      </p:sp>
    </p:spTree>
    <p:extLst>
      <p:ext uri="{BB962C8B-B14F-4D97-AF65-F5344CB8AC3E}">
        <p14:creationId xmlns:p14="http://schemas.microsoft.com/office/powerpoint/2010/main" val="4196403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7de59ff94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7de59ff94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Rolling windows show </a:t>
            </a:r>
            <a:r>
              <a:rPr lang="en-GB" b="1" dirty="0"/>
              <a:t>COVID (Mar–May 2020)</a:t>
            </a:r>
            <a:r>
              <a:rPr lang="en-GB" dirty="0"/>
              <a:t> was an outlier:</a:t>
            </a:r>
          </a:p>
          <a:p>
            <a:r>
              <a:rPr lang="en-GB" b="1" dirty="0" err="1"/>
              <a:t>Text→Markets</a:t>
            </a:r>
            <a:r>
              <a:rPr lang="en-GB" dirty="0"/>
              <a:t> mattered more (markets highly reactive to news).</a:t>
            </a:r>
          </a:p>
          <a:p>
            <a:r>
              <a:rPr lang="en-GB" b="1" dirty="0" err="1"/>
              <a:t>Markets→Text</a:t>
            </a:r>
            <a:r>
              <a:rPr lang="en-GB" dirty="0"/>
              <a:t> mattered less (news driven by pandemic, not shocks).</a:t>
            </a:r>
          </a:p>
          <a:p>
            <a:endParaRPr lang="en-GB" dirty="0"/>
          </a:p>
          <a:p>
            <a:r>
              <a:rPr lang="en-GB" dirty="0"/>
              <a:t>This is not the eval process for the rest of the paper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707DC615-D158-A261-9FF0-32084B840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7de59ff946_0_139:notes">
            <a:extLst>
              <a:ext uri="{FF2B5EF4-FFF2-40B4-BE49-F238E27FC236}">
                <a16:creationId xmlns:a16="http://schemas.microsoft.com/office/drawing/2014/main" id="{46ADB262-AC24-C6B4-7562-98BB21A2D9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7de59ff946_0_139:notes">
            <a:extLst>
              <a:ext uri="{FF2B5EF4-FFF2-40B4-BE49-F238E27FC236}">
                <a16:creationId xmlns:a16="http://schemas.microsoft.com/office/drawing/2014/main" id="{F15D0A66-911B-4CA3-81D8-EC9EA3F629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News is </a:t>
            </a:r>
            <a:r>
              <a:rPr lang="en-GB" b="1" dirty="0"/>
              <a:t>significantly reactive</a:t>
            </a:r>
            <a:r>
              <a:rPr lang="en-GB" dirty="0"/>
              <a:t> to markets; </a:t>
            </a:r>
            <a:r>
              <a:rPr lang="en-GB" b="1" dirty="0"/>
              <a:t>some</a:t>
            </a:r>
            <a:r>
              <a:rPr lang="en-GB" dirty="0"/>
              <a:t> predictive power in text.</a:t>
            </a:r>
          </a:p>
          <a:p>
            <a:r>
              <a:rPr lang="en-GB" b="1" dirty="0"/>
              <a:t>Partisanship</a:t>
            </a:r>
            <a:r>
              <a:rPr lang="en-GB" dirty="0"/>
              <a:t> shapes both reactivity and predictiveness.</a:t>
            </a:r>
          </a:p>
          <a:p>
            <a:r>
              <a:rPr lang="en-GB" b="1" dirty="0"/>
              <a:t>Growth</a:t>
            </a:r>
            <a:r>
              <a:rPr lang="en-GB" dirty="0"/>
              <a:t> shocks are toughest to predict; </a:t>
            </a:r>
            <a:r>
              <a:rPr lang="en-GB" b="1" dirty="0"/>
              <a:t>feedback loops</a:t>
            </a:r>
            <a:r>
              <a:rPr lang="en-GB" dirty="0"/>
              <a:t> mainly in </a:t>
            </a:r>
            <a:r>
              <a:rPr lang="el-GR" b="1" dirty="0"/>
              <a:t>ω</a:t>
            </a:r>
            <a:r>
              <a:rPr lang="en-GB" b="1" dirty="0"/>
              <a:t>cp</a:t>
            </a:r>
            <a:r>
              <a:rPr lang="en-GB" dirty="0"/>
              <a:t>.</a:t>
            </a:r>
          </a:p>
          <a:p>
            <a:r>
              <a:rPr lang="en-GB" dirty="0"/>
              <a:t>Text is especially useful in </a:t>
            </a:r>
            <a:r>
              <a:rPr lang="en-GB" b="1" dirty="0"/>
              <a:t>unstable regimes</a:t>
            </a:r>
            <a:r>
              <a:rPr lang="en-GB" dirty="0"/>
              <a:t> (e.g., COVID).</a:t>
            </a:r>
          </a:p>
        </p:txBody>
      </p:sp>
    </p:spTree>
    <p:extLst>
      <p:ext uri="{BB962C8B-B14F-4D97-AF65-F5344CB8AC3E}">
        <p14:creationId xmlns:p14="http://schemas.microsoft.com/office/powerpoint/2010/main" val="4286765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de59ff94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7de59ff94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Granularity:</a:t>
            </a:r>
            <a:r>
              <a:rPr lang="en-GB" dirty="0"/>
              <a:t> daily cadence may miss sub-day effects.</a:t>
            </a:r>
          </a:p>
          <a:p>
            <a:r>
              <a:rPr lang="en-GB" dirty="0"/>
              <a:t>No directional content analysis; simple text feature (1-D change) and simple models.</a:t>
            </a:r>
          </a:p>
          <a:p>
            <a:r>
              <a:rPr lang="en-GB" dirty="0"/>
              <a:t>Extend to multilingual settings; richer/domain-adapted embeddings; sub-day lags; broader confounder graphs; real-time evaluation.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98E6D12E-ED4A-7F4E-A06C-0D3A6E59A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de59ff946_0_155:notes">
            <a:extLst>
              <a:ext uri="{FF2B5EF4-FFF2-40B4-BE49-F238E27FC236}">
                <a16:creationId xmlns:a16="http://schemas.microsoft.com/office/drawing/2014/main" id="{22C709EA-00D0-B580-1A0D-67FD35E636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7de59ff946_0_155:notes">
            <a:extLst>
              <a:ext uri="{FF2B5EF4-FFF2-40B4-BE49-F238E27FC236}">
                <a16:creationId xmlns:a16="http://schemas.microsoft.com/office/drawing/2014/main" id="{6D1ABF7D-F8A9-172B-D8BA-A906830316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Closing thought: semantic change is a </a:t>
            </a:r>
            <a:r>
              <a:rPr lang="en-GB" sz="1000" b="1" dirty="0"/>
              <a:t>measurable signal</a:t>
            </a:r>
            <a:r>
              <a:rPr lang="en-GB" sz="1000" dirty="0"/>
              <a:t> that can both reflect and foreshadow macro shocks—useful for researchers and practitioners.</a:t>
            </a:r>
            <a:endParaRPr sz="1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2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DF7C354A-F99E-9148-C2BD-3D418DB5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de59ff946_0_63:notes">
            <a:extLst>
              <a:ext uri="{FF2B5EF4-FFF2-40B4-BE49-F238E27FC236}">
                <a16:creationId xmlns:a16="http://schemas.microsoft.com/office/drawing/2014/main" id="{E32BBD16-2745-C7CF-04BB-F72F9A8A6C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de59ff946_0_63:notes">
            <a:extLst>
              <a:ext uri="{FF2B5EF4-FFF2-40B4-BE49-F238E27FC236}">
                <a16:creationId xmlns:a16="http://schemas.microsoft.com/office/drawing/2014/main" id="{91360830-1592-D81F-3560-3397E8F87B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Our very own Bloomberg is reactive as well as predictive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Theory – news information </a:t>
            </a:r>
            <a:r>
              <a:rPr lang="en-GB" sz="1000" dirty="0"/>
              <a:t>can both </a:t>
            </a:r>
            <a:r>
              <a:rPr lang="en-GB" sz="1000" b="1" dirty="0"/>
              <a:t>precede</a:t>
            </a:r>
            <a:r>
              <a:rPr lang="en-GB" sz="1000" dirty="0"/>
              <a:t> and </a:t>
            </a:r>
            <a:r>
              <a:rPr lang="en-GB" sz="1000" b="1" dirty="0"/>
              <a:t>follow</a:t>
            </a:r>
            <a:r>
              <a:rPr lang="en-GB" sz="1000" dirty="0"/>
              <a:t> price moves; we explicitly model both directions.</a:t>
            </a:r>
            <a:endParaRPr lang="en-GB" sz="1000" b="1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Goal – to investigate the relationship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Bidirectional nature of the relationship has not been properly studied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quantify predictive value of </a:t>
            </a:r>
            <a:r>
              <a:rPr lang="en-GB" sz="1000" dirty="0" err="1"/>
              <a:t>markets→news</a:t>
            </a:r>
            <a:r>
              <a:rPr lang="en-GB" sz="1000" dirty="0"/>
              <a:t> and </a:t>
            </a:r>
            <a:r>
              <a:rPr lang="en-GB" sz="1000" dirty="0" err="1"/>
              <a:t>news→markets</a:t>
            </a:r>
            <a:r>
              <a:rPr lang="en-GB" sz="1000" dirty="0"/>
              <a:t>, not philosophical causality.</a:t>
            </a:r>
            <a:endParaRPr lang="en-GB" sz="1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de59ff9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7de59ff9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Which market shocks move outlets most?</a:t>
            </a:r>
          </a:p>
          <a:p>
            <a:r>
              <a:rPr lang="en-GB" dirty="0"/>
              <a:t>Do outlets ever </a:t>
            </a:r>
            <a:r>
              <a:rPr lang="en-GB" i="1" dirty="0"/>
              <a:t>lead</a:t>
            </a:r>
            <a:r>
              <a:rPr lang="en-GB" dirty="0"/>
              <a:t> shocks?</a:t>
            </a:r>
          </a:p>
          <a:p>
            <a:r>
              <a:rPr lang="en-GB" dirty="0"/>
              <a:t>How does </a:t>
            </a:r>
            <a:r>
              <a:rPr lang="en-GB" b="1" dirty="0"/>
              <a:t>partisanship</a:t>
            </a:r>
            <a:r>
              <a:rPr lang="en-GB" dirty="0"/>
              <a:t> shape reactions and predictability?</a:t>
            </a:r>
          </a:p>
          <a:p>
            <a:r>
              <a:rPr lang="en-GB" dirty="0"/>
              <a:t>Are there </a:t>
            </a:r>
            <a:r>
              <a:rPr lang="en-GB" b="1" dirty="0"/>
              <a:t>feedback loops</a:t>
            </a:r>
            <a:r>
              <a:rPr lang="en-GB" dirty="0"/>
              <a:t>?</a:t>
            </a:r>
          </a:p>
          <a:p>
            <a:r>
              <a:rPr lang="en-GB" dirty="0"/>
              <a:t>When does text matter most?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sz="1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de59ff94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de59ff94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1) Challenges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Most data is monthly or quarterly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Means that data is limited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Large gaps means that too many causal confounders could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2) Market information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3) Solution 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Structural VAR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Not going to explain every detail </a:t>
            </a: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Fundamentally – a model is fitted on market information and then market shocks represent structural and logically defined deviations from the error component of that model</a:t>
            </a:r>
            <a:endParaRPr sz="1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de59ff9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7de59ff9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Growth (</a:t>
            </a:r>
            <a:r>
              <a:rPr lang="el-GR" b="1" dirty="0"/>
              <a:t>ω</a:t>
            </a:r>
            <a:r>
              <a:rPr lang="en-GB" b="1" dirty="0"/>
              <a:t>g):</a:t>
            </a:r>
            <a:r>
              <a:rPr lang="en-GB" dirty="0"/>
              <a:t> stocks ↑, short/mid yields ↑.</a:t>
            </a:r>
          </a:p>
          <a:p>
            <a:r>
              <a:rPr lang="en-GB" b="1" dirty="0"/>
              <a:t>Monetary tightening (</a:t>
            </a:r>
            <a:r>
              <a:rPr lang="el-GR" b="1" dirty="0"/>
              <a:t>ω</a:t>
            </a:r>
            <a:r>
              <a:rPr lang="en-GB" b="1" dirty="0"/>
              <a:t>m):</a:t>
            </a:r>
            <a:r>
              <a:rPr lang="en-GB" dirty="0"/>
              <a:t> stocks ↓, short/mid yields ↑.</a:t>
            </a:r>
          </a:p>
          <a:p>
            <a:r>
              <a:rPr lang="en-GB" b="1" dirty="0"/>
              <a:t>Common premium (</a:t>
            </a:r>
            <a:r>
              <a:rPr lang="el-GR" b="1" dirty="0"/>
              <a:t>ω</a:t>
            </a:r>
            <a:r>
              <a:rPr lang="en-GB" b="1" dirty="0"/>
              <a:t>cp):</a:t>
            </a:r>
            <a:r>
              <a:rPr lang="en-GB" dirty="0"/>
              <a:t> discount-rate risk ↑ → long yields ↓, stocks ↓.</a:t>
            </a:r>
          </a:p>
          <a:p>
            <a:r>
              <a:rPr lang="en-GB" b="1" dirty="0"/>
              <a:t>Hedging premium (</a:t>
            </a:r>
            <a:r>
              <a:rPr lang="el-GR" b="1" dirty="0"/>
              <a:t>ω</a:t>
            </a:r>
            <a:r>
              <a:rPr lang="en-GB" b="1" dirty="0"/>
              <a:t>hp):</a:t>
            </a:r>
            <a:r>
              <a:rPr lang="en-GB" dirty="0"/>
              <a:t> cash-flow risk ↑ → stocks ↓, long yields ↑.</a:t>
            </a:r>
          </a:p>
          <a:p>
            <a:endParaRPr lang="en-GB" dirty="0"/>
          </a:p>
          <a:p>
            <a:r>
              <a:rPr lang="en-GB" dirty="0"/>
              <a:t> Orthogonal series.</a:t>
            </a:r>
          </a:p>
          <a:p>
            <a:pPr lvl="1"/>
            <a:r>
              <a:rPr lang="en-GB" dirty="0"/>
              <a:t>Good. Don’t double count shock’s effect</a:t>
            </a:r>
          </a:p>
          <a:p>
            <a:pPr lvl="1"/>
            <a:r>
              <a:rPr lang="en-GB" dirty="0"/>
              <a:t>Shocks are separable and independent at a given time</a:t>
            </a:r>
          </a:p>
          <a:p>
            <a:pPr lvl="2"/>
            <a:r>
              <a:rPr lang="en-GB" dirty="0"/>
              <a:t>Means that statistical tests are less likely to be correlated</a:t>
            </a:r>
          </a:p>
          <a:p>
            <a:pPr lvl="1"/>
            <a:r>
              <a:rPr lang="en-GB" dirty="0"/>
              <a:t>Means that significant results can be attributed to a specific shock</a:t>
            </a:r>
          </a:p>
          <a:p>
            <a:pPr lvl="2"/>
            <a:r>
              <a:rPr lang="en-GB" dirty="0"/>
              <a:t>Your tests ask “does past X help predict Y?” If shocks weren’t orthogonal, a text feature that really predicts </a:t>
            </a:r>
            <a:r>
              <a:rPr lang="en-GB" b="1" dirty="0"/>
              <a:t>monetary</a:t>
            </a:r>
            <a:r>
              <a:rPr lang="en-GB" dirty="0"/>
              <a:t> news could look like it predicts </a:t>
            </a:r>
            <a:r>
              <a:rPr lang="en-GB" b="1" dirty="0"/>
              <a:t>growth</a:t>
            </a:r>
            <a:r>
              <a:rPr lang="en-GB" dirty="0"/>
              <a:t> too—simply because those two shocks co-move contemporaneously.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de59ff94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de59ff94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>
                <a:solidFill>
                  <a:schemeClr val="dk1"/>
                </a:solidFill>
              </a:rPr>
              <a:t>Visual aid to better understand the structural market shocks</a:t>
            </a:r>
            <a:endParaRPr sz="1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D328C034-0333-8AA3-A521-FB4324DF6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de59ff946_0_40:notes">
            <a:extLst>
              <a:ext uri="{FF2B5EF4-FFF2-40B4-BE49-F238E27FC236}">
                <a16:creationId xmlns:a16="http://schemas.microsoft.com/office/drawing/2014/main" id="{AE858A00-F1EB-3AC6-17FF-0AEE98C5A4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de59ff946_0_40:notes">
            <a:extLst>
              <a:ext uri="{FF2B5EF4-FFF2-40B4-BE49-F238E27FC236}">
                <a16:creationId xmlns:a16="http://schemas.microsoft.com/office/drawing/2014/main" id="{0D5FED56-A2B7-04BE-21F6-D629D0B677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 err="1">
                <a:solidFill>
                  <a:schemeClr val="dk1"/>
                </a:solidFill>
              </a:rPr>
              <a:t>N_t,o</a:t>
            </a:r>
            <a:r>
              <a:rPr lang="en-GB" sz="1000" b="1" dirty="0">
                <a:solidFill>
                  <a:schemeClr val="dk1"/>
                </a:solidFill>
              </a:rPr>
              <a:t> is the number of articles per outlet on a given day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b="1" dirty="0" err="1">
                <a:solidFill>
                  <a:schemeClr val="dk1"/>
                </a:solidFill>
              </a:rPr>
              <a:t>e_t,o,k</a:t>
            </a:r>
            <a:r>
              <a:rPr lang="en-GB" sz="1000" b="1" dirty="0">
                <a:solidFill>
                  <a:schemeClr val="dk1"/>
                </a:solidFill>
              </a:rPr>
              <a:t> is the embedding of each article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lang="en-GB" sz="1000" b="1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GB" sz="1000" dirty="0"/>
              <a:t>Create </a:t>
            </a:r>
            <a:r>
              <a:rPr lang="en-GB" sz="1000" b="1" dirty="0"/>
              <a:t>daily outlet embeddings</a:t>
            </a:r>
            <a:r>
              <a:rPr lang="en-GB" sz="1000" dirty="0"/>
              <a:t> by averaging article embeddings (all-mpnet-base-v2).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lang="en-GB" sz="1000" b="1" dirty="0">
              <a:solidFill>
                <a:schemeClr val="dk1"/>
              </a:solidFill>
            </a:endParaRP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tabLst/>
              <a:defRPr/>
            </a:pPr>
            <a:r>
              <a:rPr lang="en-GB" sz="1000" dirty="0"/>
              <a:t>Measure day-to-day </a:t>
            </a:r>
            <a:r>
              <a:rPr lang="en-GB" sz="1000" b="1" dirty="0"/>
              <a:t>cosine distance</a:t>
            </a:r>
            <a:r>
              <a:rPr lang="en-GB" sz="1000" dirty="0"/>
              <a:t> = </a:t>
            </a:r>
            <a:r>
              <a:rPr lang="en-GB" sz="1000" i="1" dirty="0"/>
              <a:t>semantic shift</a:t>
            </a:r>
            <a:r>
              <a:rPr lang="en-GB" sz="1000" dirty="0"/>
              <a:t> ≈ a “textual shock.” </a:t>
            </a:r>
          </a:p>
        </p:txBody>
      </p:sp>
    </p:spTree>
    <p:extLst>
      <p:ext uri="{BB962C8B-B14F-4D97-AF65-F5344CB8AC3E}">
        <p14:creationId xmlns:p14="http://schemas.microsoft.com/office/powerpoint/2010/main" val="409255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E263A8D6-6B4F-BBD0-F08A-7F2A19A55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de59ff946_0_40:notes">
            <a:extLst>
              <a:ext uri="{FF2B5EF4-FFF2-40B4-BE49-F238E27FC236}">
                <a16:creationId xmlns:a16="http://schemas.microsoft.com/office/drawing/2014/main" id="{F62B7D52-0FA8-1D8F-3A31-1F775B7AA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de59ff946_0_40:notes">
            <a:extLst>
              <a:ext uri="{FF2B5EF4-FFF2-40B4-BE49-F238E27FC236}">
                <a16:creationId xmlns:a16="http://schemas.microsoft.com/office/drawing/2014/main" id="{E5ECCA80-659C-3715-A8D1-670A55311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Use a </a:t>
            </a:r>
            <a:r>
              <a:rPr lang="en-GB" b="1" dirty="0"/>
              <a:t>partisan-tagged</a:t>
            </a:r>
            <a:r>
              <a:rPr lang="en-GB" dirty="0"/>
              <a:t> news dataset (</a:t>
            </a:r>
            <a:r>
              <a:rPr lang="en-GB" dirty="0" err="1"/>
              <a:t>AllSides</a:t>
            </a:r>
            <a:r>
              <a:rPr lang="en-GB" dirty="0"/>
              <a:t> labels). </a:t>
            </a:r>
          </a:p>
          <a:p>
            <a:r>
              <a:rPr lang="en-GB" dirty="0"/>
              <a:t>Filter </a:t>
            </a:r>
          </a:p>
          <a:p>
            <a:pPr lvl="1"/>
            <a:r>
              <a:rPr lang="en-GB" dirty="0"/>
              <a:t>Econ topics</a:t>
            </a:r>
          </a:p>
          <a:p>
            <a:pPr lvl="2"/>
            <a:r>
              <a:rPr lang="en-GB" dirty="0"/>
              <a:t>prices, inflation, </a:t>
            </a:r>
            <a:r>
              <a:rPr lang="en-GB" dirty="0" err="1"/>
              <a:t>labor</a:t>
            </a:r>
            <a:r>
              <a:rPr lang="en-GB" dirty="0"/>
              <a:t>/labour, real estate, growth</a:t>
            </a:r>
          </a:p>
          <a:p>
            <a:pPr lvl="2"/>
            <a:r>
              <a:rPr lang="en-GB" dirty="0"/>
              <a:t>carefully screened synonyms; require term as subject/object to stay on-topic.</a:t>
            </a:r>
          </a:p>
          <a:p>
            <a:pPr lvl="1"/>
            <a:r>
              <a:rPr lang="en-GB" dirty="0"/>
              <a:t>Didn’t use embeddings to filter for economic/market news as we were measuring the embedding movements as part of the stat. tests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sz="1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5.findings-acl.149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5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 that (are) Move(d by) Markets: A Causal Exploration of Market Shocks and Semantic Shifts across Different Partisan Groups</a:t>
            </a:r>
            <a:endParaRPr sz="3600" b="1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lt1"/>
              </a:solidFill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311700" y="3333400"/>
            <a:ext cx="85206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lt1"/>
                </a:solidFill>
              </a:rPr>
              <a:t>Felix Drinkall*, Stefan Zohren*, Michael McMahon†, Janet B. Pierrehumbert*‡</a:t>
            </a:r>
            <a:endParaRPr sz="6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6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 b="1">
                <a:solidFill>
                  <a:schemeClr val="lt1"/>
                </a:solidFill>
              </a:rPr>
              <a:t>   </a:t>
            </a:r>
            <a:r>
              <a:rPr lang="en-GB" sz="5200" b="1">
                <a:solidFill>
                  <a:schemeClr val="lt1"/>
                </a:solidFill>
              </a:rPr>
              <a:t> * Department of Engineering Science, University of Oxford</a:t>
            </a:r>
            <a:endParaRPr sz="52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5200" b="1">
                <a:solidFill>
                  <a:schemeClr val="lt1"/>
                </a:solidFill>
              </a:rPr>
              <a:t>    † Department of Economics, University of Oxford</a:t>
            </a:r>
            <a:endParaRPr sz="52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b="1">
                <a:solidFill>
                  <a:schemeClr val="lt1"/>
                </a:solidFill>
              </a:rPr>
              <a:t>    ‡ Faculty of Linguistics, University of Oxford</a:t>
            </a:r>
            <a:endParaRPr sz="52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2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5200" b="1" i="1">
                <a:solidFill>
                  <a:schemeClr val="lt1"/>
                </a:solidFill>
              </a:rPr>
              <a:t>    felix.drinkall@eng.ox.ac.uk</a:t>
            </a:r>
            <a:endParaRPr sz="5200" b="1" i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1300" y="3908400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News Outlets Considered</a:t>
            </a: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360975" y="1018500"/>
            <a:ext cx="8584200" cy="3632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rgbClr val="C00000"/>
                </a:solidFill>
              </a:rPr>
              <a:t>Centre</a:t>
            </a:r>
            <a:r>
              <a:rPr lang="en-GB" sz="1600" b="1" dirty="0">
                <a:solidFill>
                  <a:srgbClr val="C00000"/>
                </a:solidFill>
              </a:rPr>
              <a:t>:</a:t>
            </a:r>
            <a:endParaRPr sz="1600" b="1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1"/>
                </a:solidFill>
              </a:rPr>
              <a:t>['Heavy',  'CNBC',  'Business Insider',  'Reuters',  'Wall Street Journal',  'USA TODAY',  'BBC News',  'Forbes',  'FiveThirtyEight']</a:t>
            </a:r>
            <a:endParaRPr sz="16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rgbClr val="C00000"/>
                </a:solidFill>
              </a:rPr>
              <a:t>Left</a:t>
            </a:r>
            <a:r>
              <a:rPr lang="en-GB" sz="1600" b="1" dirty="0">
                <a:solidFill>
                  <a:srgbClr val="C00000"/>
                </a:solidFill>
              </a:rPr>
              <a:t>:</a:t>
            </a:r>
            <a:r>
              <a:rPr lang="en-GB" sz="1600" b="1" u="sng" dirty="0">
                <a:solidFill>
                  <a:srgbClr val="C00000"/>
                </a:solidFill>
              </a:rPr>
              <a:t> </a:t>
            </a:r>
            <a:endParaRPr sz="1600" b="1" u="sng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1"/>
                </a:solidFill>
              </a:rPr>
              <a:t>['The New Yorker',  'Newsweek',  'CNN',  'The New York Times',  'CBS News',  'Vox',  'Rolling Stone',  'The Washington Post',  'The Guardian',  'Slate',  ‘The Daily Beast',  'Vice',  'Politico',  'HuffPost',  'MSNBC',  'ABC News']</a:t>
            </a:r>
            <a:endParaRPr sz="16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rgbClr val="C00000"/>
                </a:solidFill>
              </a:rPr>
              <a:t>Right</a:t>
            </a:r>
            <a:r>
              <a:rPr lang="en-GB" sz="1600" b="1" dirty="0">
                <a:solidFill>
                  <a:srgbClr val="C00000"/>
                </a:solidFill>
              </a:rPr>
              <a:t>:</a:t>
            </a:r>
            <a:endParaRPr sz="1600" b="1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1"/>
                </a:solidFill>
              </a:rPr>
              <a:t>['The Gateway Pundit',  'PJ Media',  'The Western Journal',  'Breitbart News',  ‘The Washington Times',  '</a:t>
            </a:r>
            <a:r>
              <a:rPr lang="en-GB" sz="1600" b="1" dirty="0" err="1">
                <a:solidFill>
                  <a:schemeClr val="lt1"/>
                </a:solidFill>
              </a:rPr>
              <a:t>ZeroHedge</a:t>
            </a:r>
            <a:r>
              <a:rPr lang="en-GB" sz="1600" b="1" dirty="0">
                <a:solidFill>
                  <a:schemeClr val="lt1"/>
                </a:solidFill>
              </a:rPr>
              <a:t>',  'New York Post',  'Reason',  'Fox News',  'Newsmax',  'RedState',  'The Epoch Times',  'Townhall',  'Orange County Register',  'The Daily Caller',  'National Review',  ‘</a:t>
            </a:r>
            <a:r>
              <a:rPr lang="en-GB" sz="1600" b="1" dirty="0" err="1">
                <a:solidFill>
                  <a:schemeClr val="lt1"/>
                </a:solidFill>
              </a:rPr>
              <a:t>BizPac</a:t>
            </a:r>
            <a:r>
              <a:rPr lang="en-GB" sz="1600" b="1" dirty="0">
                <a:solidFill>
                  <a:schemeClr val="lt1"/>
                </a:solidFill>
              </a:rPr>
              <a:t> Review',  'TheBlaze']</a:t>
            </a:r>
            <a:endParaRPr sz="1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4F7F2EF6-190F-3804-613D-E034D4F05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>
            <a:extLst>
              <a:ext uri="{FF2B5EF4-FFF2-40B4-BE49-F238E27FC236}">
                <a16:creationId xmlns:a16="http://schemas.microsoft.com/office/drawing/2014/main" id="{DEC20C11-34AE-01DE-81FF-E890C6B60E16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35" name="Google Shape;235;p36">
            <a:extLst>
              <a:ext uri="{FF2B5EF4-FFF2-40B4-BE49-F238E27FC236}">
                <a16:creationId xmlns:a16="http://schemas.microsoft.com/office/drawing/2014/main" id="{8C5C2C24-2661-82D1-9ABC-A20F99DF7C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Methodology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36" name="Google Shape;236;p36">
            <a:extLst>
              <a:ext uri="{FF2B5EF4-FFF2-40B4-BE49-F238E27FC236}">
                <a16:creationId xmlns:a16="http://schemas.microsoft.com/office/drawing/2014/main" id="{797D2119-EE08-540E-C7D4-F5497C27E0FB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37" name="Google Shape;237;p36">
            <a:extLst>
              <a:ext uri="{FF2B5EF4-FFF2-40B4-BE49-F238E27FC236}">
                <a16:creationId xmlns:a16="http://schemas.microsoft.com/office/drawing/2014/main" id="{6120E9DA-EAB8-555D-31D4-CCBA0878BE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Google Shape;238;p36">
                <a:extLst>
                  <a:ext uri="{FF2B5EF4-FFF2-40B4-BE49-F238E27FC236}">
                    <a16:creationId xmlns:a16="http://schemas.microsoft.com/office/drawing/2014/main" id="{AC553598-D8DD-1227-0A36-C401E078FB4E}"/>
                  </a:ext>
                </a:extLst>
              </p:cNvPr>
              <p:cNvSpPr txBox="1"/>
              <p:nvPr/>
            </p:nvSpPr>
            <p:spPr>
              <a:xfrm>
                <a:off x="360975" y="1018500"/>
                <a:ext cx="8584200" cy="2689937"/>
              </a:xfrm>
              <a:prstGeom prst="rect">
                <a:avLst/>
              </a:prstGeom>
              <a:solidFill>
                <a:srgbClr val="00214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69900" lvl="0" indent="-342900">
                  <a:buClr>
                    <a:srgbClr val="980000"/>
                  </a:buClr>
                  <a:buSzPts val="1600"/>
                  <a:buFont typeface="+mj-lt"/>
                  <a:buAutoNum type="arabicPeriod"/>
                </a:pPr>
                <a:r>
                  <a:rPr lang="en-GB" sz="1600" b="1" u="sng" dirty="0">
                    <a:solidFill>
                      <a:schemeClr val="lt1"/>
                    </a:solidFill>
                  </a:rPr>
                  <a:t>Lagged Feature Creation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: For each target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, we construct lagged predictors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ℓ ∈ {</m:t>
                    </m:r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1600" b="1" dirty="0">
                  <a:solidFill>
                    <a:schemeClr val="lt1"/>
                  </a:solidFill>
                </a:endParaRPr>
              </a:p>
              <a:p>
                <a:pPr marL="469900" lvl="0" indent="-342900">
                  <a:buClr>
                    <a:srgbClr val="980000"/>
                  </a:buClr>
                  <a:buSzPts val="1600"/>
                  <a:buFont typeface="+mj-lt"/>
                  <a:buAutoNum type="arabicPeriod"/>
                </a:pPr>
                <a:r>
                  <a:rPr lang="en-GB" sz="1600" b="1" u="sng" dirty="0">
                    <a:solidFill>
                      <a:schemeClr val="lt1"/>
                    </a:solidFill>
                  </a:rPr>
                  <a:t>Estimation and Prediction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: We fit both the base and enhanced models on the available training data and obtained out-of-sample predictions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b="0" i="1" dirty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 dirty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1600" b="0" i="1" dirty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b="0" i="1" dirty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 dirty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, for every news outlet. The enhanced regression model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 dirty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 dirty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1600" i="1" dirty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, whereas the base model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 dirty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 dirty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1600" i="1" dirty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using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160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. </a:t>
                </a:r>
              </a:p>
              <a:p>
                <a:pPr marL="469900" lvl="0" indent="-342900">
                  <a:buClr>
                    <a:srgbClr val="980000"/>
                  </a:buClr>
                  <a:buSzPts val="1600"/>
                  <a:buFont typeface="+mj-lt"/>
                  <a:buAutoNum type="arabicPeriod"/>
                </a:pPr>
                <a:r>
                  <a:rPr lang="en-GB" sz="1600" b="1" u="sng" dirty="0">
                    <a:solidFill>
                      <a:schemeClr val="lt1"/>
                    </a:solidFill>
                  </a:rPr>
                  <a:t>Error Evaluation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: We compute MSE errors for both base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) and enhanced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). </a:t>
                </a:r>
              </a:p>
              <a:p>
                <a:pPr marL="469900" lvl="0" indent="-342900">
                  <a:buClr>
                    <a:srgbClr val="980000"/>
                  </a:buClr>
                  <a:buSzPts val="1600"/>
                  <a:buFont typeface="+mj-lt"/>
                  <a:buAutoNum type="arabicPeriod"/>
                </a:pPr>
                <a:r>
                  <a:rPr lang="en-GB" sz="1600" b="1" u="sng" dirty="0">
                    <a:solidFill>
                      <a:schemeClr val="lt1"/>
                    </a:solidFill>
                  </a:rPr>
                  <a:t>Statistical Testing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: We calculate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𝒅𝒕</m:t>
                    </m:r>
                    <m:r>
                      <a:rPr lang="en-GB" sz="1600" b="0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 = </m:t>
                    </m:r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err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dirty="0" err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1600" b="0" i="1" dirty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 − </m:t>
                    </m:r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err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dirty="0" err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1600" b="0" i="1" dirty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and apply paired tests to determine whether differences in prediction errors are significant.</a:t>
                </a:r>
                <a:endParaRPr sz="160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238" name="Google Shape;238;p36">
                <a:extLst>
                  <a:ext uri="{FF2B5EF4-FFF2-40B4-BE49-F238E27FC236}">
                    <a16:creationId xmlns:a16="http://schemas.microsoft.com/office/drawing/2014/main" id="{AC553598-D8DD-1227-0A36-C401E078F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75" y="1018500"/>
                <a:ext cx="8584200" cy="2689937"/>
              </a:xfrm>
              <a:prstGeom prst="rect">
                <a:avLst/>
              </a:prstGeom>
              <a:blipFill>
                <a:blip r:embed="rId4"/>
                <a:stretch>
                  <a:fillRect b="-14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Granger Causality Test</a:t>
            </a: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/>
          <p:nvPr/>
        </p:nvSpPr>
        <p:spPr>
          <a:xfrm>
            <a:off x="1384800" y="2778438"/>
            <a:ext cx="6374400" cy="206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Google Shape;225;p35"/>
              <p:cNvSpPr txBox="1"/>
              <p:nvPr/>
            </p:nvSpPr>
            <p:spPr>
              <a:xfrm>
                <a:off x="360975" y="1018500"/>
                <a:ext cx="8584200" cy="1661963"/>
              </a:xfrm>
              <a:prstGeom prst="rect">
                <a:avLst/>
              </a:prstGeom>
              <a:solidFill>
                <a:srgbClr val="00214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600"/>
                  <a:buChar char="●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Measures if there is a statistically significant difference in performance between when covariate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1600" b="1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 is used or not to predict the dependent variable</a:t>
                </a:r>
                <a:endParaRPr sz="1600" b="1" dirty="0">
                  <a:solidFill>
                    <a:schemeClr val="lt1"/>
                  </a:solidFill>
                </a:endParaRPr>
              </a:p>
              <a:p>
                <a: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600"/>
                  <a:buChar char="●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Not strict causality</a:t>
                </a:r>
                <a:endParaRPr sz="1600" b="1" dirty="0">
                  <a:solidFill>
                    <a:schemeClr val="lt1"/>
                  </a:solidFill>
                </a:endParaRPr>
              </a:p>
              <a:p>
                <a: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600"/>
                  <a:buChar char="○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We don’t know that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 variable caused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sz="1600" b="1" dirty="0">
                  <a:solidFill>
                    <a:schemeClr val="lt1"/>
                  </a:solidFill>
                </a:endParaRPr>
              </a:p>
              <a:p>
                <a: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600"/>
                  <a:buChar char="○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We do know that there is some valuable predictive information in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 that precedes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 - Useful!</a:t>
                </a:r>
                <a:endParaRPr sz="1600" b="1" u="sng" dirty="0">
                  <a:solidFill>
                    <a:srgbClr val="980000"/>
                  </a:solidFill>
                </a:endParaRPr>
              </a:p>
            </p:txBody>
          </p:sp>
        </mc:Choice>
        <mc:Fallback xmlns="">
          <p:sp>
            <p:nvSpPr>
              <p:cNvPr id="225" name="Google Shape;225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75" y="1018500"/>
                <a:ext cx="8584200" cy="1661963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" name="Google Shape;226;p35"/>
          <p:cNvGrpSpPr/>
          <p:nvPr/>
        </p:nvGrpSpPr>
        <p:grpSpPr>
          <a:xfrm>
            <a:off x="1624150" y="2919748"/>
            <a:ext cx="5895700" cy="1786774"/>
            <a:chOff x="2968200" y="2078873"/>
            <a:chExt cx="5895700" cy="1786774"/>
          </a:xfrm>
        </p:grpSpPr>
        <p:pic>
          <p:nvPicPr>
            <p:cNvPr id="227" name="Google Shape;227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68200" y="2078873"/>
              <a:ext cx="5895700" cy="1786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35"/>
            <p:cNvSpPr/>
            <p:nvPr/>
          </p:nvSpPr>
          <p:spPr>
            <a:xfrm>
              <a:off x="6234550" y="3381550"/>
              <a:ext cx="359100" cy="264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29" name="Google Shape;229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01025" y="3381550"/>
              <a:ext cx="939726" cy="264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Regressors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360975" y="1018500"/>
            <a:ext cx="8584200" cy="2646848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Important to understand the nature of the relationship between news outlets and market shocks</a:t>
            </a:r>
          </a:p>
          <a:p>
            <a:pPr marL="914400" lvl="1" indent="-330200">
              <a:buClr>
                <a:srgbClr val="980000"/>
              </a:buClr>
              <a:buSzPts val="1600"/>
              <a:buFont typeface="Arial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Independent and dependent variables can have linear and non-linear relationships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To test the type of relationship exists between the covariate information and the dependent variable we can vary the type of regressor</a:t>
            </a:r>
          </a:p>
          <a:p>
            <a:pPr marL="127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</a:pPr>
            <a:endParaRPr sz="1600" b="1" dirty="0">
              <a:solidFill>
                <a:schemeClr val="lt1"/>
              </a:solidFill>
            </a:endParaRPr>
          </a:p>
          <a:p>
            <a:pPr marL="469900" lvl="6" indent="-342900">
              <a:buClr>
                <a:srgbClr val="980000"/>
              </a:buClr>
              <a:buSzPts val="16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Linear regression	- OLS	</a:t>
            </a:r>
            <a:endParaRPr sz="1600" b="1" dirty="0">
              <a:solidFill>
                <a:schemeClr val="lt1"/>
              </a:solidFill>
            </a:endParaRPr>
          </a:p>
          <a:p>
            <a:pPr marL="469900" lvl="6" indent="-342900">
              <a:buClr>
                <a:srgbClr val="980000"/>
              </a:buClr>
              <a:buSzPts val="16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Non-linear		- RBF Kernel Ridge regression</a:t>
            </a:r>
            <a:endParaRPr sz="1600" b="1" dirty="0">
              <a:solidFill>
                <a:schemeClr val="lt1"/>
              </a:solidFill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RBF Kernel projects inputs into high dimensional and non-linear space</a:t>
            </a:r>
            <a:endParaRPr sz="1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18AA899A-E60D-46D7-D406-738F44B87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>
            <a:extLst>
              <a:ext uri="{FF2B5EF4-FFF2-40B4-BE49-F238E27FC236}">
                <a16:creationId xmlns:a16="http://schemas.microsoft.com/office/drawing/2014/main" id="{3A91649A-A92B-C72D-4E72-19116674F722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35" name="Google Shape;235;p36">
            <a:extLst>
              <a:ext uri="{FF2B5EF4-FFF2-40B4-BE49-F238E27FC236}">
                <a16:creationId xmlns:a16="http://schemas.microsoft.com/office/drawing/2014/main" id="{B3E25F32-007D-3030-EF45-ACE11271F2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Statistical Test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36" name="Google Shape;236;p36">
            <a:extLst>
              <a:ext uri="{FF2B5EF4-FFF2-40B4-BE49-F238E27FC236}">
                <a16:creationId xmlns:a16="http://schemas.microsoft.com/office/drawing/2014/main" id="{09A271A2-EB8B-3AB4-CFB2-431B55B634D0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37" name="Google Shape;237;p36">
            <a:extLst>
              <a:ext uri="{FF2B5EF4-FFF2-40B4-BE49-F238E27FC236}">
                <a16:creationId xmlns:a16="http://schemas.microsoft.com/office/drawing/2014/main" id="{E1DDBFE8-352D-214D-0622-F55DE5C59B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>
            <a:extLst>
              <a:ext uri="{FF2B5EF4-FFF2-40B4-BE49-F238E27FC236}">
                <a16:creationId xmlns:a16="http://schemas.microsoft.com/office/drawing/2014/main" id="{83EAD016-17BF-D6C7-92E0-B3531C8FD6AC}"/>
              </a:ext>
            </a:extLst>
          </p:cNvPr>
          <p:cNvSpPr txBox="1"/>
          <p:nvPr/>
        </p:nvSpPr>
        <p:spPr>
          <a:xfrm>
            <a:off x="360975" y="1018500"/>
            <a:ext cx="8584200" cy="1908184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</a:pPr>
            <a:r>
              <a:rPr lang="en-GB" sz="1600" b="1" dirty="0">
                <a:solidFill>
                  <a:schemeClr val="lt1"/>
                </a:solidFill>
              </a:rPr>
              <a:t>Null hypothesis – no improvement when using the covariate information</a:t>
            </a: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lt1"/>
              </a:solidFill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lt1"/>
              </a:solidFill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lt1"/>
              </a:solidFill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lt1"/>
              </a:solidFill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lt1"/>
              </a:solidFill>
            </a:endParaRPr>
          </a:p>
          <a:p>
            <a:pPr marL="127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</a:pPr>
            <a:r>
              <a:rPr lang="en-GB" sz="1600" b="1" dirty="0">
                <a:solidFill>
                  <a:schemeClr val="lt1"/>
                </a:solidFill>
              </a:rPr>
              <a:t>Statistical test – one-sided paired T-test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B15661-1CED-00A5-EA18-C76B721FCB90}"/>
              </a:ext>
            </a:extLst>
          </p:cNvPr>
          <p:cNvSpPr/>
          <p:nvPr/>
        </p:nvSpPr>
        <p:spPr>
          <a:xfrm>
            <a:off x="840725" y="1597521"/>
            <a:ext cx="4957590" cy="68855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91207-F878-54C9-ED90-E1367C87B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0" y="1700341"/>
            <a:ext cx="4686300" cy="4829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6D1DCDB-2805-C181-03B7-E22A82EEF690}"/>
              </a:ext>
            </a:extLst>
          </p:cNvPr>
          <p:cNvGrpSpPr/>
          <p:nvPr/>
        </p:nvGrpSpPr>
        <p:grpSpPr>
          <a:xfrm>
            <a:off x="864906" y="3205908"/>
            <a:ext cx="3221057" cy="1178805"/>
            <a:chOff x="989534" y="3354636"/>
            <a:chExt cx="3221057" cy="117880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8A925F8-FC10-8959-A6EF-BA9FCF7F07C3}"/>
                </a:ext>
              </a:extLst>
            </p:cNvPr>
            <p:cNvSpPr/>
            <p:nvPr/>
          </p:nvSpPr>
          <p:spPr>
            <a:xfrm>
              <a:off x="989534" y="3354636"/>
              <a:ext cx="3221057" cy="1178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17ACE8-7E58-8B1C-2A09-0FDEAC0A9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7645" b="5183"/>
            <a:stretch>
              <a:fillRect/>
            </a:stretch>
          </p:blipFill>
          <p:spPr>
            <a:xfrm>
              <a:off x="1147131" y="3434508"/>
              <a:ext cx="2905862" cy="101906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2D6086-E459-F130-11B1-B73CC41325B2}"/>
              </a:ext>
            </a:extLst>
          </p:cNvPr>
          <p:cNvGrpSpPr/>
          <p:nvPr/>
        </p:nvGrpSpPr>
        <p:grpSpPr>
          <a:xfrm>
            <a:off x="5131197" y="3354014"/>
            <a:ext cx="2313542" cy="672029"/>
            <a:chOff x="5015519" y="3585369"/>
            <a:chExt cx="2313542" cy="67202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7156F27-6F58-FA60-3E81-28F2DA79CCB3}"/>
                </a:ext>
              </a:extLst>
            </p:cNvPr>
            <p:cNvSpPr/>
            <p:nvPr/>
          </p:nvSpPr>
          <p:spPr>
            <a:xfrm>
              <a:off x="5015519" y="3585369"/>
              <a:ext cx="2313542" cy="67202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02F8BD-9592-4738-2A5D-7597E019E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7938" y="3688882"/>
              <a:ext cx="2048704" cy="465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7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7929CE2E-23EA-43F4-C940-6BCCF4EC3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>
            <a:extLst>
              <a:ext uri="{FF2B5EF4-FFF2-40B4-BE49-F238E27FC236}">
                <a16:creationId xmlns:a16="http://schemas.microsoft.com/office/drawing/2014/main" id="{0C8D3068-EBF1-B31C-B124-57E1BD0E2D38}"/>
              </a:ext>
            </a:extLst>
          </p:cNvPr>
          <p:cNvSpPr txBox="1"/>
          <p:nvPr/>
        </p:nvSpPr>
        <p:spPr>
          <a:xfrm>
            <a:off x="49275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35" name="Google Shape;235;p36">
            <a:extLst>
              <a:ext uri="{FF2B5EF4-FFF2-40B4-BE49-F238E27FC236}">
                <a16:creationId xmlns:a16="http://schemas.microsoft.com/office/drawing/2014/main" id="{74BD2211-74F0-8DC1-3A2B-B0E82A0A50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P-Hacking!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36" name="Google Shape;236;p36">
            <a:extLst>
              <a:ext uri="{FF2B5EF4-FFF2-40B4-BE49-F238E27FC236}">
                <a16:creationId xmlns:a16="http://schemas.microsoft.com/office/drawing/2014/main" id="{5D4C7145-BC88-40D5-D1C2-DF58478B8CC5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37" name="Google Shape;237;p36">
            <a:extLst>
              <a:ext uri="{FF2B5EF4-FFF2-40B4-BE49-F238E27FC236}">
                <a16:creationId xmlns:a16="http://schemas.microsoft.com/office/drawing/2014/main" id="{60EF621A-F5E1-6539-D040-AC5676B8F2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>
            <a:extLst>
              <a:ext uri="{FF2B5EF4-FFF2-40B4-BE49-F238E27FC236}">
                <a16:creationId xmlns:a16="http://schemas.microsoft.com/office/drawing/2014/main" id="{1C32BE16-BB7E-A619-95E6-3C7C55A2AD2A}"/>
              </a:ext>
            </a:extLst>
          </p:cNvPr>
          <p:cNvSpPr txBox="1"/>
          <p:nvPr/>
        </p:nvSpPr>
        <p:spPr>
          <a:xfrm>
            <a:off x="360975" y="1018500"/>
            <a:ext cx="8584200" cy="43085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</a:pPr>
            <a:endParaRPr lang="en-GB" sz="1600" b="1" dirty="0">
              <a:solidFill>
                <a:schemeClr val="lt1"/>
              </a:solidFill>
            </a:endParaRPr>
          </a:p>
        </p:txBody>
      </p:sp>
      <p:sp>
        <p:nvSpPr>
          <p:cNvPr id="2" name="Google Shape;178;p30">
            <a:extLst>
              <a:ext uri="{FF2B5EF4-FFF2-40B4-BE49-F238E27FC236}">
                <a16:creationId xmlns:a16="http://schemas.microsoft.com/office/drawing/2014/main" id="{E3B3B8FF-983F-F4D9-BA05-8E74489A7C49}"/>
              </a:ext>
            </a:extLst>
          </p:cNvPr>
          <p:cNvSpPr txBox="1"/>
          <p:nvPr/>
        </p:nvSpPr>
        <p:spPr>
          <a:xfrm>
            <a:off x="360975" y="1018500"/>
            <a:ext cx="8584200" cy="43085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lt1"/>
              </a:solidFill>
            </a:endParaRPr>
          </a:p>
        </p:txBody>
      </p:sp>
      <p:sp>
        <p:nvSpPr>
          <p:cNvPr id="3" name="Google Shape;178;p30">
            <a:extLst>
              <a:ext uri="{FF2B5EF4-FFF2-40B4-BE49-F238E27FC236}">
                <a16:creationId xmlns:a16="http://schemas.microsoft.com/office/drawing/2014/main" id="{FF304A3E-3F06-1DB9-C219-4A6C15F6139A}"/>
              </a:ext>
            </a:extLst>
          </p:cNvPr>
          <p:cNvSpPr txBox="1"/>
          <p:nvPr/>
        </p:nvSpPr>
        <p:spPr>
          <a:xfrm>
            <a:off x="360975" y="1018500"/>
            <a:ext cx="8584200" cy="3385512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Very large problem in science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Example:</a:t>
            </a:r>
            <a:endParaRPr sz="1600" b="1" dirty="0">
              <a:solidFill>
                <a:schemeClr val="lt1"/>
              </a:solidFill>
            </a:endParaRPr>
          </a:p>
          <a:p>
            <a:pPr marL="8572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A researcher performs 20 experiments</a:t>
            </a:r>
          </a:p>
          <a:p>
            <a:pPr marL="857250" lvl="8" indent="-285750">
              <a:buClr>
                <a:srgbClr val="C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1 experiment is significant (5%)</a:t>
            </a:r>
          </a:p>
          <a:p>
            <a:pPr marL="857250" lvl="8" indent="-285750">
              <a:buClr>
                <a:srgbClr val="C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The researcher writes a paper on that 1 experiment</a:t>
            </a:r>
          </a:p>
          <a:p>
            <a:pPr marL="857250" lvl="8" indent="-285750">
              <a:buClr>
                <a:srgbClr val="C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Accepted into </a:t>
            </a:r>
            <a:r>
              <a:rPr lang="en-GB" sz="1600" b="1" dirty="0" err="1">
                <a:solidFill>
                  <a:schemeClr val="lt1"/>
                </a:solidFill>
              </a:rPr>
              <a:t>NeurIPS</a:t>
            </a:r>
            <a:r>
              <a:rPr lang="en-GB" sz="1600" b="1" dirty="0">
                <a:solidFill>
                  <a:schemeClr val="lt1"/>
                </a:solidFill>
              </a:rPr>
              <a:t> 🥳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Significant challenge in our study</a:t>
            </a:r>
            <a:endParaRPr sz="1600" b="1" dirty="0">
              <a:solidFill>
                <a:schemeClr val="lt1"/>
              </a:solidFill>
            </a:endParaRP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We perform a lot of statistical tests</a:t>
            </a: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5% of random observations will be significant – outperforming that threshold is important 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lt1"/>
                </a:solidFill>
              </a:rPr>
              <a:t>Solutions</a:t>
            </a:r>
            <a:r>
              <a:rPr lang="en-GB" sz="1600" b="1" dirty="0">
                <a:solidFill>
                  <a:schemeClr val="lt1"/>
                </a:solidFill>
              </a:rPr>
              <a:t> </a:t>
            </a:r>
          </a:p>
          <a:p>
            <a:pPr marL="914400" lvl="1" indent="-342900">
              <a:buClr>
                <a:srgbClr val="980000"/>
              </a:buClr>
              <a:buSzPts val="18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Introduce a strict statistical correction - Bonferroni Correction </a:t>
            </a:r>
          </a:p>
          <a:p>
            <a:pPr marL="914400" lvl="1" indent="-342900">
              <a:buClr>
                <a:srgbClr val="980000"/>
              </a:buClr>
              <a:buSzPts val="18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Measure significance at a group level</a:t>
            </a:r>
            <a:endParaRPr sz="16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B477C5B8-FAE4-3B00-5FDC-DEFB74A5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>
            <a:extLst>
              <a:ext uri="{FF2B5EF4-FFF2-40B4-BE49-F238E27FC236}">
                <a16:creationId xmlns:a16="http://schemas.microsoft.com/office/drawing/2014/main" id="{283287E6-3E78-E03D-900E-4ADB909DEA97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35" name="Google Shape;235;p36">
            <a:extLst>
              <a:ext uri="{FF2B5EF4-FFF2-40B4-BE49-F238E27FC236}">
                <a16:creationId xmlns:a16="http://schemas.microsoft.com/office/drawing/2014/main" id="{70A08BB0-0777-F018-053C-2C5E076A7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Statistical Significance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36" name="Google Shape;236;p36">
            <a:extLst>
              <a:ext uri="{FF2B5EF4-FFF2-40B4-BE49-F238E27FC236}">
                <a16:creationId xmlns:a16="http://schemas.microsoft.com/office/drawing/2014/main" id="{AB1E3407-429F-57A8-3051-E9C0000C0A70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37" name="Google Shape;237;p36">
            <a:extLst>
              <a:ext uri="{FF2B5EF4-FFF2-40B4-BE49-F238E27FC236}">
                <a16:creationId xmlns:a16="http://schemas.microsoft.com/office/drawing/2014/main" id="{3294E06E-0098-14D7-C742-16E6C910B9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>
            <a:extLst>
              <a:ext uri="{FF2B5EF4-FFF2-40B4-BE49-F238E27FC236}">
                <a16:creationId xmlns:a16="http://schemas.microsoft.com/office/drawing/2014/main" id="{A93C0110-67E7-AA7C-A6FD-0A097C2B33BC}"/>
              </a:ext>
            </a:extLst>
          </p:cNvPr>
          <p:cNvSpPr txBox="1"/>
          <p:nvPr/>
        </p:nvSpPr>
        <p:spPr>
          <a:xfrm>
            <a:off x="360975" y="1018500"/>
            <a:ext cx="8584200" cy="43085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</a:pPr>
            <a:endParaRPr lang="en-GB" sz="16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8;p30">
                <a:extLst>
                  <a:ext uri="{FF2B5EF4-FFF2-40B4-BE49-F238E27FC236}">
                    <a16:creationId xmlns:a16="http://schemas.microsoft.com/office/drawing/2014/main" id="{B5602FCD-F1D5-A289-BF9A-492B910701E7}"/>
                  </a:ext>
                </a:extLst>
              </p:cNvPr>
              <p:cNvSpPr txBox="1"/>
              <p:nvPr/>
            </p:nvSpPr>
            <p:spPr>
              <a:xfrm>
                <a:off x="360975" y="1018500"/>
                <a:ext cx="8584200" cy="3220275"/>
              </a:xfrm>
              <a:prstGeom prst="rect">
                <a:avLst/>
              </a:prstGeom>
              <a:solidFill>
                <a:srgbClr val="00214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000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Group Level Significance</a:t>
                </a:r>
                <a:endParaRPr sz="1600" b="1" dirty="0">
                  <a:solidFill>
                    <a:schemeClr val="lt1"/>
                  </a:solidFill>
                </a:endParaRPr>
              </a:p>
              <a:p>
                <a:pPr marL="857250" marR="0" lvl="1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Only recognise significance is the proportion of significant results exceeds the expected 5% by a significant amount</a:t>
                </a:r>
              </a:p>
              <a:p>
                <a:pPr marL="857250" marR="0" lvl="1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Perform one sided binomial test with null hypothesis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</m:acc>
                    <m:r>
                      <a:rPr lang="en-GB" sz="1600" b="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</m:t>
                    </m:r>
                  </m:oMath>
                </a14:m>
                <a:endParaRPr sz="1600" b="1" dirty="0">
                  <a:solidFill>
                    <a:schemeClr val="lt1"/>
                  </a:solidFill>
                </a:endParaRPr>
              </a:p>
              <a:p>
                <a:pPr marL="400050" marR="0" lvl="0" indent="-28575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Individual Pairing Significance</a:t>
                </a:r>
                <a:endParaRPr sz="1600" b="1" dirty="0">
                  <a:solidFill>
                    <a:schemeClr val="lt1"/>
                  </a:solidFill>
                </a:endParaRPr>
              </a:p>
              <a:p>
                <a:pPr marL="857250" lvl="1" indent="-285750">
                  <a:buClr>
                    <a:srgbClr val="98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To prove that an individual news/market shock pair is significant we need an adjustment or the p-value threshold</a:t>
                </a:r>
              </a:p>
              <a:p>
                <a:pPr marL="857250" lvl="1" indent="-285750">
                  <a:buClr>
                    <a:srgbClr val="98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Bonferroni correction – adjusted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1600" b="0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 &lt;</m:t>
                    </m:r>
                    <m:f>
                      <m:fPr>
                        <m:ctrlPr>
                          <a:rPr lang="en-GB" sz="1600" b="0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600" b="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GB" sz="1600" b="0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GB" sz="1600" b="0" i="1" dirty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 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 is the total number of tests</a:t>
                </a:r>
              </a:p>
              <a:p>
                <a:pPr marL="857250" lvl="1" indent="-285750">
                  <a:buClr>
                    <a:srgbClr val="98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A strict adjustment that penalises correlated</a:t>
                </a:r>
              </a:p>
              <a:p>
                <a:pPr marL="857250" lvl="1" indent="-285750">
                  <a:buClr>
                    <a:srgbClr val="980000"/>
                  </a:buClr>
                  <a:buSzPts val="1800"/>
                  <a:buFont typeface="Arial" panose="020B0604020202020204" pitchFamily="34" charset="0"/>
                  <a:buChar char="•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Represents a very high bar where we can be sure that significance exists if reached</a:t>
                </a:r>
              </a:p>
            </p:txBody>
          </p:sp>
        </mc:Choice>
        <mc:Fallback xmlns="">
          <p:sp>
            <p:nvSpPr>
              <p:cNvPr id="2" name="Google Shape;178;p30">
                <a:extLst>
                  <a:ext uri="{FF2B5EF4-FFF2-40B4-BE49-F238E27FC236}">
                    <a16:creationId xmlns:a16="http://schemas.microsoft.com/office/drawing/2014/main" id="{B5602FCD-F1D5-A289-BF9A-492B9107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75" y="1018500"/>
                <a:ext cx="8584200" cy="3220275"/>
              </a:xfrm>
              <a:prstGeom prst="rect">
                <a:avLst/>
              </a:prstGeom>
              <a:blipFill>
                <a:blip r:embed="rId4"/>
                <a:stretch>
                  <a:fillRect b="-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8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Overall Results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 txBox="1"/>
          <p:nvPr/>
        </p:nvSpPr>
        <p:spPr>
          <a:xfrm>
            <a:off x="360975" y="1052620"/>
            <a:ext cx="8584200" cy="1908184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Markets causally inform semantic changes in news outlets</a:t>
            </a:r>
          </a:p>
          <a:p>
            <a:pPr marL="469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Weak but existent causal response of markets to changes in text</a:t>
            </a:r>
          </a:p>
          <a:p>
            <a:pPr marL="469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Relationship between market shocks to text is non-linear</a:t>
            </a:r>
          </a:p>
          <a:p>
            <a:pPr marL="469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+mj-lt"/>
              <a:buAutoNum type="arabicPeriod"/>
            </a:pPr>
            <a:r>
              <a:rPr lang="en-GB" sz="1600" b="1" dirty="0">
                <a:solidFill>
                  <a:schemeClr val="lt1"/>
                </a:solidFill>
              </a:rPr>
              <a:t>All results are statistically significant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+mj-lt"/>
              <a:buAutoNum type="arabicPeriod"/>
            </a:pPr>
            <a:endParaRPr sz="1600" b="1" dirty="0">
              <a:solidFill>
                <a:schemeClr val="l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907A85-F79B-F482-DD52-37B7BB9E8CDD}"/>
              </a:ext>
            </a:extLst>
          </p:cNvPr>
          <p:cNvGrpSpPr/>
          <p:nvPr/>
        </p:nvGrpSpPr>
        <p:grpSpPr>
          <a:xfrm>
            <a:off x="2401677" y="3139810"/>
            <a:ext cx="4125817" cy="1211854"/>
            <a:chOff x="2473286" y="3293042"/>
            <a:chExt cx="4125817" cy="112585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1CCDC6F-F369-84EB-5083-7A0CEBE81D96}"/>
                </a:ext>
              </a:extLst>
            </p:cNvPr>
            <p:cNvSpPr/>
            <p:nvPr/>
          </p:nvSpPr>
          <p:spPr>
            <a:xfrm>
              <a:off x="2473286" y="3293042"/>
              <a:ext cx="4125817" cy="112585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7EF9C3-8A35-DFD8-8EA3-03D7ED5A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842" b="5321"/>
            <a:stretch>
              <a:fillRect/>
            </a:stretch>
          </p:blipFill>
          <p:spPr>
            <a:xfrm>
              <a:off x="2580831" y="3384999"/>
              <a:ext cx="3910725" cy="941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/>
        </p:nvSpPr>
        <p:spPr>
          <a:xfrm>
            <a:off x="49275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By Partisan Group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Google Shape;254;p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72117" y="935595"/>
                <a:ext cx="3661200" cy="325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SzPts val="77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Text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Market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Shocks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121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254" name="Google Shape;254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2117" y="935595"/>
                <a:ext cx="3661200" cy="325200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8E2A68E-F9F4-51CC-46DE-91113C49629A}"/>
              </a:ext>
            </a:extLst>
          </p:cNvPr>
          <p:cNvGrpSpPr/>
          <p:nvPr/>
        </p:nvGrpSpPr>
        <p:grpSpPr>
          <a:xfrm>
            <a:off x="495462" y="1401593"/>
            <a:ext cx="3814510" cy="2340314"/>
            <a:chOff x="684166" y="1821087"/>
            <a:chExt cx="3814510" cy="234031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E964877-D8C3-B653-C92C-FC6B8E324659}"/>
                </a:ext>
              </a:extLst>
            </p:cNvPr>
            <p:cNvSpPr/>
            <p:nvPr/>
          </p:nvSpPr>
          <p:spPr>
            <a:xfrm>
              <a:off x="684166" y="1821087"/>
              <a:ext cx="3814510" cy="2340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7A1829E-113A-216A-AD05-12B2E8BAC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224" y="1917694"/>
              <a:ext cx="3488394" cy="214395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451F2-968B-DCD5-3E06-6BED23C78E74}"/>
              </a:ext>
            </a:extLst>
          </p:cNvPr>
          <p:cNvGrpSpPr/>
          <p:nvPr/>
        </p:nvGrpSpPr>
        <p:grpSpPr>
          <a:xfrm>
            <a:off x="4778977" y="1401593"/>
            <a:ext cx="3814510" cy="2340314"/>
            <a:chOff x="4661734" y="1821087"/>
            <a:chExt cx="3814510" cy="234031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E60BB4A-3BD9-7B0E-208B-DED409D3F1C6}"/>
                </a:ext>
              </a:extLst>
            </p:cNvPr>
            <p:cNvSpPr/>
            <p:nvPr/>
          </p:nvSpPr>
          <p:spPr>
            <a:xfrm>
              <a:off x="4661734" y="1821087"/>
              <a:ext cx="3814510" cy="2340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2AE87A-9F90-570D-F5D6-BDAAB6E84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8689" y="1947492"/>
              <a:ext cx="3560599" cy="208436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54;p37">
                <a:extLst>
                  <a:ext uri="{FF2B5EF4-FFF2-40B4-BE49-F238E27FC236}">
                    <a16:creationId xmlns:a16="http://schemas.microsoft.com/office/drawing/2014/main" id="{D03F9750-E768-3F1F-B1BC-1BC4CB68B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5631" y="935595"/>
                <a:ext cx="3661200" cy="32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 algn="ctr">
                  <a:spcAft>
                    <a:spcPts val="1200"/>
                  </a:spcAft>
                  <a:buSzPts val="77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Market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Shocks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Text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1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8" name="Google Shape;254;p37">
                <a:extLst>
                  <a:ext uri="{FF2B5EF4-FFF2-40B4-BE49-F238E27FC236}">
                    <a16:creationId xmlns:a16="http://schemas.microsoft.com/office/drawing/2014/main" id="{D03F9750-E768-3F1F-B1BC-1BC4CB68B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631" y="935595"/>
                <a:ext cx="3661200" cy="325200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461638F-A4A9-2F66-BB54-EB7B53D57184}"/>
              </a:ext>
            </a:extLst>
          </p:cNvPr>
          <p:cNvSpPr txBox="1"/>
          <p:nvPr/>
        </p:nvSpPr>
        <p:spPr>
          <a:xfrm>
            <a:off x="572117" y="3882705"/>
            <a:ext cx="3574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Causal impact is short term and diminishes after a few days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Right-wing outlets are less reactive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733E4-5037-494D-F341-A27E0C3952F5}"/>
              </a:ext>
            </a:extLst>
          </p:cNvPr>
          <p:cNvSpPr txBox="1"/>
          <p:nvPr/>
        </p:nvSpPr>
        <p:spPr>
          <a:xfrm>
            <a:off x="4778977" y="3882705"/>
            <a:ext cx="3574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Significant results after a week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Possibly missing out on shorter effects with daily granularity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/>
        </p:nvSpPr>
        <p:spPr>
          <a:xfrm>
            <a:off x="71850" y="-1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Which Shocks do News Outlets Respond to?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/>
        </p:nvSpPr>
        <p:spPr>
          <a:xfrm>
            <a:off x="360975" y="1018500"/>
            <a:ext cx="8584200" cy="43085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endParaRPr sz="1600" b="1" dirty="0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B8657B-5851-2442-9232-154A163A57A5}"/>
              </a:ext>
            </a:extLst>
          </p:cNvPr>
          <p:cNvGrpSpPr/>
          <p:nvPr/>
        </p:nvGrpSpPr>
        <p:grpSpPr>
          <a:xfrm>
            <a:off x="1416025" y="1181100"/>
            <a:ext cx="2594440" cy="2564138"/>
            <a:chOff x="958468" y="1628869"/>
            <a:chExt cx="3013113" cy="285887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06C749E-C22A-B67A-E1E7-A909864411BB}"/>
                </a:ext>
              </a:extLst>
            </p:cNvPr>
            <p:cNvSpPr/>
            <p:nvPr/>
          </p:nvSpPr>
          <p:spPr>
            <a:xfrm>
              <a:off x="958468" y="1628869"/>
              <a:ext cx="3013113" cy="285887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C1757F2-8C4C-90E1-3790-BAF82B68C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1360" y="1772432"/>
              <a:ext cx="2627328" cy="25717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E417A-407F-7F85-46D1-1AF8F6610210}"/>
              </a:ext>
            </a:extLst>
          </p:cNvPr>
          <p:cNvGrpSpPr/>
          <p:nvPr/>
        </p:nvGrpSpPr>
        <p:grpSpPr>
          <a:xfrm>
            <a:off x="5133660" y="1200732"/>
            <a:ext cx="2660764" cy="2578000"/>
            <a:chOff x="4815363" y="1613281"/>
            <a:chExt cx="3013113" cy="285887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1C5E5DA-47D0-1CE8-5F9F-29FDEFEACD53}"/>
                </a:ext>
              </a:extLst>
            </p:cNvPr>
            <p:cNvSpPr/>
            <p:nvPr/>
          </p:nvSpPr>
          <p:spPr>
            <a:xfrm>
              <a:off x="4815363" y="1613281"/>
              <a:ext cx="3013113" cy="285887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AB7AC3-47A7-67AA-16B5-8F4B6BC1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1505" y="1772432"/>
              <a:ext cx="2617949" cy="2571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54;p37">
                <a:extLst>
                  <a:ext uri="{FF2B5EF4-FFF2-40B4-BE49-F238E27FC236}">
                    <a16:creationId xmlns:a16="http://schemas.microsoft.com/office/drawing/2014/main" id="{643A3E2E-7F8A-5931-38F9-CAB8A6BFBB7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51281" y="780077"/>
                <a:ext cx="3661200" cy="325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SzPts val="77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Text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Market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Shocks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121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8" name="Google Shape;254;p37">
                <a:extLst>
                  <a:ext uri="{FF2B5EF4-FFF2-40B4-BE49-F238E27FC236}">
                    <a16:creationId xmlns:a16="http://schemas.microsoft.com/office/drawing/2014/main" id="{643A3E2E-7F8A-5931-38F9-CAB8A6BFBB7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51281" y="780077"/>
                <a:ext cx="3661200" cy="32520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54;p37">
                <a:extLst>
                  <a:ext uri="{FF2B5EF4-FFF2-40B4-BE49-F238E27FC236}">
                    <a16:creationId xmlns:a16="http://schemas.microsoft.com/office/drawing/2014/main" id="{2410D3CC-5E4B-F1F4-7B9F-F22F7DA988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5831" y="795837"/>
                <a:ext cx="3661200" cy="32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 algn="ctr">
                  <a:spcAft>
                    <a:spcPts val="1200"/>
                  </a:spcAft>
                  <a:buSzPts val="77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Market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Shocks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Text</m:t>
                      </m:r>
                      <m:r>
                        <a:rPr lang="en-GB" sz="1210" b="1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1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9" name="Google Shape;254;p37">
                <a:extLst>
                  <a:ext uri="{FF2B5EF4-FFF2-40B4-BE49-F238E27FC236}">
                    <a16:creationId xmlns:a16="http://schemas.microsoft.com/office/drawing/2014/main" id="{2410D3CC-5E4B-F1F4-7B9F-F22F7DA98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831" y="795837"/>
                <a:ext cx="3661200" cy="325200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0D2ABA-AF5C-3CF7-7D8E-7E86070BDA45}"/>
                  </a:ext>
                </a:extLst>
              </p:cNvPr>
              <p:cNvSpPr txBox="1"/>
              <p:nvPr/>
            </p:nvSpPr>
            <p:spPr>
              <a:xfrm>
                <a:off x="851281" y="3745237"/>
                <a:ext cx="3574797" cy="144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</a:rPr>
                  <a:t>Central outlets are very responsive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shocks (inflation linked)</a:t>
                </a:r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</a:rPr>
                  <a:t>Right-wing outlets are most responsive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(growth) shocks</a:t>
                </a:r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</a:rPr>
                  <a:t>Left-wing outlets are not reactive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shocks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0D2ABA-AF5C-3CF7-7D8E-7E86070B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81" y="3745237"/>
                <a:ext cx="3574797" cy="1445076"/>
              </a:xfrm>
              <a:prstGeom prst="rect">
                <a:avLst/>
              </a:prstGeom>
              <a:blipFill>
                <a:blip r:embed="rId8"/>
                <a:stretch>
                  <a:fillRect l="-709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325A22-19E0-1603-501B-BA63D5229576}"/>
                  </a:ext>
                </a:extLst>
              </p:cNvPr>
              <p:cNvSpPr txBox="1"/>
              <p:nvPr/>
            </p:nvSpPr>
            <p:spPr>
              <a:xfrm>
                <a:off x="4653075" y="3773144"/>
                <a:ext cx="3824422" cy="973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</a:rPr>
                  <a:t>Left-wing news outlets causally precede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shocks</a:t>
                </a:r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</a:rPr>
                  <a:t>Growth shocks hardest to predict – most likely to be priced in?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325A22-19E0-1603-501B-BA63D5229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075" y="3773144"/>
                <a:ext cx="3824422" cy="973408"/>
              </a:xfrm>
              <a:prstGeom prst="rect">
                <a:avLst/>
              </a:prstGeom>
              <a:blipFill>
                <a:blip r:embed="rId9"/>
                <a:stretch>
                  <a:fillRect l="-331" t="-1299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information can text provide?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360975" y="1018500"/>
            <a:ext cx="8584200" cy="12621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B625F88-BD00-C870-1FF6-0E3924E222F9}"/>
              </a:ext>
            </a:extLst>
          </p:cNvPr>
          <p:cNvSpPr/>
          <p:nvPr/>
        </p:nvSpPr>
        <p:spPr>
          <a:xfrm>
            <a:off x="532288" y="995776"/>
            <a:ext cx="4039712" cy="777775"/>
          </a:xfrm>
          <a:prstGeom prst="wedgeRoundRectCallout">
            <a:avLst>
              <a:gd name="adj1" fmla="val -41201"/>
              <a:gd name="adj2" fmla="val 163262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73731-4414-CC91-69A4-2AE836A95B34}"/>
              </a:ext>
            </a:extLst>
          </p:cNvPr>
          <p:cNvSpPr txBox="1"/>
          <p:nvPr/>
        </p:nvSpPr>
        <p:spPr>
          <a:xfrm>
            <a:off x="532288" y="1061497"/>
            <a:ext cx="403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147"/>
                </a:solidFill>
              </a:rPr>
              <a:t>“We want Facebook to be somewhere where you can start meaningful relationships” – Mark Zuckerberg 1</a:t>
            </a:r>
            <a:r>
              <a:rPr lang="en-GB" sz="1200" b="1" baseline="30000" dirty="0">
                <a:solidFill>
                  <a:srgbClr val="002147"/>
                </a:solidFill>
              </a:rPr>
              <a:t>st</a:t>
            </a:r>
            <a:r>
              <a:rPr lang="en-GB" sz="1200" b="1" dirty="0">
                <a:solidFill>
                  <a:srgbClr val="002147"/>
                </a:solidFill>
              </a:rPr>
              <a:t> May 2018</a:t>
            </a:r>
            <a:endParaRPr lang="en-US" sz="1200" b="1" dirty="0">
              <a:solidFill>
                <a:srgbClr val="002147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FF6107-DA24-EC93-4E71-135551DD2D77}"/>
              </a:ext>
            </a:extLst>
          </p:cNvPr>
          <p:cNvGrpSpPr/>
          <p:nvPr/>
        </p:nvGrpSpPr>
        <p:grpSpPr>
          <a:xfrm>
            <a:off x="3346255" y="1377467"/>
            <a:ext cx="5286316" cy="3391390"/>
            <a:chOff x="3346255" y="1377467"/>
            <a:chExt cx="5286316" cy="339139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06E1EF8-5897-10A9-584D-4CFAEDF8E40A}"/>
                </a:ext>
              </a:extLst>
            </p:cNvPr>
            <p:cNvSpPr/>
            <p:nvPr/>
          </p:nvSpPr>
          <p:spPr>
            <a:xfrm>
              <a:off x="3346255" y="2269390"/>
              <a:ext cx="5286316" cy="249946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1C59C00-1797-6DBC-6B7E-61BF1E93B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608" y="2460112"/>
              <a:ext cx="4831611" cy="211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9BECBFD4-D84E-2EC2-5D23-B3CF096F1F1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377467"/>
              <a:ext cx="1270304" cy="891923"/>
            </a:xfrm>
            <a:prstGeom prst="bentConnector3">
              <a:avLst>
                <a:gd name="adj1" fmla="val 99944"/>
              </a:avLst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26FB50C-D5B7-4EFA-9B86-B48EEEE1A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29" y="2743056"/>
            <a:ext cx="947738" cy="91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91CFC3DA-9912-8E36-01D5-F2C94362F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>
            <a:extLst>
              <a:ext uri="{FF2B5EF4-FFF2-40B4-BE49-F238E27FC236}">
                <a16:creationId xmlns:a16="http://schemas.microsoft.com/office/drawing/2014/main" id="{573EFF2E-3932-55B2-58B1-521CF28ADD93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35" name="Google Shape;235;p36">
            <a:extLst>
              <a:ext uri="{FF2B5EF4-FFF2-40B4-BE49-F238E27FC236}">
                <a16:creationId xmlns:a16="http://schemas.microsoft.com/office/drawing/2014/main" id="{BE128169-3FB0-B24A-49D2-02FBD2BD9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Feedback Loops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36" name="Google Shape;236;p36">
            <a:extLst>
              <a:ext uri="{FF2B5EF4-FFF2-40B4-BE49-F238E27FC236}">
                <a16:creationId xmlns:a16="http://schemas.microsoft.com/office/drawing/2014/main" id="{B902F5CC-930C-BE35-C56A-2B3A9DE21DE0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37" name="Google Shape;237;p36">
            <a:extLst>
              <a:ext uri="{FF2B5EF4-FFF2-40B4-BE49-F238E27FC236}">
                <a16:creationId xmlns:a16="http://schemas.microsoft.com/office/drawing/2014/main" id="{3F90626F-F2FF-A222-81E9-D85EEE9E15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Google Shape;238;p36">
                <a:extLst>
                  <a:ext uri="{FF2B5EF4-FFF2-40B4-BE49-F238E27FC236}">
                    <a16:creationId xmlns:a16="http://schemas.microsoft.com/office/drawing/2014/main" id="{0F7C439D-685D-DA4D-4A43-D89A079D3034}"/>
                  </a:ext>
                </a:extLst>
              </p:cNvPr>
              <p:cNvSpPr txBox="1"/>
              <p:nvPr/>
            </p:nvSpPr>
            <p:spPr>
              <a:xfrm>
                <a:off x="360975" y="1018500"/>
                <a:ext cx="8584200" cy="3923223"/>
              </a:xfrm>
              <a:prstGeom prst="rect">
                <a:avLst/>
              </a:prstGeom>
              <a:solidFill>
                <a:srgbClr val="00214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30200">
                  <a:buClr>
                    <a:srgbClr val="980000"/>
                  </a:buClr>
                  <a:buSzPts val="1600"/>
                  <a:buChar char="●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Circular causality was identified by using the Bonferroni adjusted p-values to infer a significant degree of predictive causality, if both variables in the pair were deemed to cause one another, irrespective of lag, then circular causality was flagged</a:t>
                </a:r>
              </a:p>
              <a:p>
                <a:pPr marL="457200" lvl="0" indent="-330200">
                  <a:buClr>
                    <a:srgbClr val="980000"/>
                  </a:buClr>
                  <a:buSzPts val="1600"/>
                  <a:buChar char="●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Proportion of individually significant pairs that have circular causality</a:t>
                </a:r>
              </a:p>
              <a:p>
                <a:pPr marL="914400" lvl="1" indent="-330200">
                  <a:buClr>
                    <a:srgbClr val="980000"/>
                  </a:buClr>
                  <a:buSzPts val="1600"/>
                  <a:buFont typeface="Arial"/>
                  <a:buChar char="○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𝒄𝒑</m:t>
                        </m:r>
                      </m:sub>
                    </m:sSub>
                    <m:r>
                      <a:rPr lang="en-GB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4.22%</m:t>
                    </m:r>
                    <m:sSub>
                      <m:sSubPr>
                        <m:ctrlP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 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GB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en-GB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6%</m:t>
                    </m:r>
                    <m:r>
                      <a:rPr lang="en-GB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en-GB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GB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en-GB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  <m:r>
                      <a:rPr lang="en-GB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GB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GB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en-GB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1600" b="1" dirty="0">
                  <a:solidFill>
                    <a:schemeClr val="lt1"/>
                  </a:solidFill>
                </a:endParaRPr>
              </a:p>
              <a:p>
                <a:pPr marL="457200" lvl="1" indent="-330200">
                  <a:buClr>
                    <a:srgbClr val="980000"/>
                  </a:buClr>
                  <a:buSzPts val="1600"/>
                  <a:buChar char="●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Firstly, feedback loops are rare</a:t>
                </a:r>
              </a:p>
              <a:p>
                <a:pPr marL="457200" lvl="1" indent="-330200">
                  <a:buClr>
                    <a:srgbClr val="980000"/>
                  </a:buClr>
                  <a:buSzPts val="1600"/>
                  <a:buChar char="●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Why might inflation-linked shocks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) form feedback loops?</a:t>
                </a:r>
              </a:p>
              <a:p>
                <a:pPr marL="927100" lvl="1" indent="-342900">
                  <a:buClr>
                    <a:srgbClr val="980000"/>
                  </a:buClr>
                  <a:buSzPts val="1600"/>
                  <a:buFont typeface="+mj-lt"/>
                  <a:buAutoNum type="arabicPeriod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Inflation-linked shocks often ignite widespread media coverage, amplifying investors’ sensitivity to any hint of price instability</a:t>
                </a:r>
              </a:p>
              <a:p>
                <a:pPr marL="927100" lvl="1" indent="-342900">
                  <a:buClr>
                    <a:srgbClr val="980000"/>
                  </a:buClr>
                  <a:buSzPts val="1600"/>
                  <a:buFont typeface="+mj-lt"/>
                  <a:buAutoNum type="arabicPeriod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Frequent shock-inducing events linked to inflation – such as commodity prices, central bank signals, or wage growth</a:t>
                </a:r>
              </a:p>
              <a:p>
                <a:pPr marL="927100" lvl="1" indent="-342900">
                  <a:buClr>
                    <a:srgbClr val="980000"/>
                  </a:buClr>
                  <a:buSzPts val="1600"/>
                  <a:buFont typeface="+mj-lt"/>
                  <a:buAutoNum type="arabicPeriod"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Repeated episodes of speculation can magnify market moves, drawing additional coverage and further intensifying the original inflation narrative.</a:t>
                </a:r>
              </a:p>
              <a:p>
                <a:pPr marL="914400" lvl="1" indent="-330200">
                  <a:buClr>
                    <a:srgbClr val="980000"/>
                  </a:buClr>
                  <a:buSzPts val="1600"/>
                  <a:buFont typeface="Arial"/>
                  <a:buChar char="○"/>
                </a:pPr>
                <a:endParaRPr lang="en-GB" sz="160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238" name="Google Shape;238;p36">
                <a:extLst>
                  <a:ext uri="{FF2B5EF4-FFF2-40B4-BE49-F238E27FC236}">
                    <a16:creationId xmlns:a16="http://schemas.microsoft.com/office/drawing/2014/main" id="{0F7C439D-685D-DA4D-4A43-D89A079D3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75" y="1018500"/>
                <a:ext cx="8584200" cy="39232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7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316" name="Google Shape;316;p44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Temporal Analysis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4"/>
          <p:cNvSpPr txBox="1"/>
          <p:nvPr/>
        </p:nvSpPr>
        <p:spPr>
          <a:xfrm>
            <a:off x="360974" y="1018500"/>
            <a:ext cx="4501121" cy="3877954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We use a 365-day rolling window with a 90-day test set, advancing every 180 days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News is very useful at predicting markets during COVID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Markets worse at predicting news</a:t>
            </a:r>
          </a:p>
          <a:p>
            <a:pPr marL="457200" lvl="0" indent="-330200"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Possible reasons</a:t>
            </a:r>
          </a:p>
          <a:p>
            <a:pPr marL="914400" lvl="1" indent="-330200"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Market movements less endogenously explained, leading to more structural shocks and weaker internal market predictive performance</a:t>
            </a:r>
          </a:p>
          <a:p>
            <a:pPr marL="914400" lvl="1" indent="-330200"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Markets were very reactive to news outlets</a:t>
            </a:r>
          </a:p>
          <a:p>
            <a:pPr marL="457200" lvl="0" indent="-330200">
              <a:buClr>
                <a:srgbClr val="980000"/>
              </a:buClr>
              <a:buSzPts val="1600"/>
              <a:buChar char="●"/>
            </a:pPr>
            <a:endParaRPr lang="en-GB" sz="1600" b="1" dirty="0">
              <a:solidFill>
                <a:schemeClr val="l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6405DB-B301-72D4-FC06-9AA9595BBF07}"/>
              </a:ext>
            </a:extLst>
          </p:cNvPr>
          <p:cNvGrpSpPr/>
          <p:nvPr/>
        </p:nvGrpSpPr>
        <p:grpSpPr>
          <a:xfrm>
            <a:off x="4862096" y="975769"/>
            <a:ext cx="3877937" cy="3740227"/>
            <a:chOff x="4862096" y="975769"/>
            <a:chExt cx="3877937" cy="37402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89AB8F-ECBF-8CE6-DB3E-138F433F2E57}"/>
                </a:ext>
              </a:extLst>
            </p:cNvPr>
            <p:cNvSpPr/>
            <p:nvPr/>
          </p:nvSpPr>
          <p:spPr>
            <a:xfrm>
              <a:off x="4862096" y="975769"/>
              <a:ext cx="3877937" cy="374022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4D9076-6538-A86E-AFD5-6DB161062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6259" y="1207813"/>
              <a:ext cx="3369612" cy="32761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C08E0965-CE5A-F95F-F538-D5AE4F53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>
            <a:extLst>
              <a:ext uri="{FF2B5EF4-FFF2-40B4-BE49-F238E27FC236}">
                <a16:creationId xmlns:a16="http://schemas.microsoft.com/office/drawing/2014/main" id="{36D771C4-2424-AA5E-3A2A-5DFBBC12F6AC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316" name="Google Shape;316;p44">
            <a:extLst>
              <a:ext uri="{FF2B5EF4-FFF2-40B4-BE49-F238E27FC236}">
                <a16:creationId xmlns:a16="http://schemas.microsoft.com/office/drawing/2014/main" id="{60A21F18-1480-7B52-172B-E28968180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have we learned?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317" name="Google Shape;317;p44">
            <a:extLst>
              <a:ext uri="{FF2B5EF4-FFF2-40B4-BE49-F238E27FC236}">
                <a16:creationId xmlns:a16="http://schemas.microsoft.com/office/drawing/2014/main" id="{44FCD742-1F6E-C5A0-50D2-67B8A1C1706A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318" name="Google Shape;318;p44">
            <a:extLst>
              <a:ext uri="{FF2B5EF4-FFF2-40B4-BE49-F238E27FC236}">
                <a16:creationId xmlns:a16="http://schemas.microsoft.com/office/drawing/2014/main" id="{A540E559-AA99-94D5-115B-92D8CA6B48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4">
            <a:extLst>
              <a:ext uri="{FF2B5EF4-FFF2-40B4-BE49-F238E27FC236}">
                <a16:creationId xmlns:a16="http://schemas.microsoft.com/office/drawing/2014/main" id="{EE2DD78C-13E8-6C96-E15A-8977D7278FCE}"/>
              </a:ext>
            </a:extLst>
          </p:cNvPr>
          <p:cNvSpPr txBox="1"/>
          <p:nvPr/>
        </p:nvSpPr>
        <p:spPr>
          <a:xfrm>
            <a:off x="360975" y="1018500"/>
            <a:ext cx="8584200" cy="430857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+mj-lt"/>
              <a:buAutoNum type="arabicPeriod"/>
            </a:pPr>
            <a:endParaRPr sz="16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51;p27">
                <a:extLst>
                  <a:ext uri="{FF2B5EF4-FFF2-40B4-BE49-F238E27FC236}">
                    <a16:creationId xmlns:a16="http://schemas.microsoft.com/office/drawing/2014/main" id="{DDE194C7-73C9-6C01-3B4E-CB0F19A8374F}"/>
                  </a:ext>
                </a:extLst>
              </p:cNvPr>
              <p:cNvSpPr txBox="1"/>
              <p:nvPr/>
            </p:nvSpPr>
            <p:spPr>
              <a:xfrm>
                <a:off x="261299" y="1018500"/>
                <a:ext cx="8721076" cy="3558380"/>
              </a:xfrm>
              <a:prstGeom prst="rect">
                <a:avLst/>
              </a:prstGeom>
              <a:solidFill>
                <a:srgbClr val="00214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800"/>
                  <a:buAutoNum type="arabicPeriod"/>
                </a:pPr>
                <a:r>
                  <a:rPr lang="en-GB" sz="1800" b="1" dirty="0">
                    <a:solidFill>
                      <a:schemeClr val="lt1"/>
                    </a:solidFill>
                  </a:rPr>
                  <a:t>News outlets are significantly reactive to markets</a:t>
                </a:r>
                <a:endParaRPr sz="1800" b="1" dirty="0">
                  <a:solidFill>
                    <a:schemeClr val="lt1"/>
                  </a:solidFill>
                </a:endParaRP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800"/>
                  <a:buAutoNum type="arabicPeriod"/>
                </a:pPr>
                <a:r>
                  <a:rPr lang="en-GB" sz="1800" b="1" dirty="0">
                    <a:solidFill>
                      <a:schemeClr val="lt1"/>
                    </a:solidFill>
                  </a:rPr>
                  <a:t>There is some useful predictive information in news data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800"/>
                  <a:buAutoNum type="arabicPeriod"/>
                </a:pPr>
                <a:r>
                  <a:rPr lang="en-GB" sz="1800" b="1" dirty="0">
                    <a:solidFill>
                      <a:schemeClr val="lt1"/>
                    </a:solidFill>
                  </a:rPr>
                  <a:t>Partisanship can affect the causal relationship between news and markets</a:t>
                </a:r>
              </a:p>
              <a:p>
                <a:pPr marL="457200" marR="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0000"/>
                  </a:buClr>
                  <a:buSzPts val="1800"/>
                  <a:buAutoNum type="arabicPeriod"/>
                </a:pPr>
                <a:r>
                  <a:rPr lang="en-GB" sz="1800" b="1" dirty="0">
                    <a:solidFill>
                      <a:schemeClr val="lt1"/>
                    </a:solidFill>
                  </a:rPr>
                  <a:t>Growth shocks are hard to predict</a:t>
                </a:r>
              </a:p>
              <a:p>
                <a:pPr marL="457200" lvl="0" indent="-342900">
                  <a:lnSpc>
                    <a:spcPct val="200000"/>
                  </a:lnSpc>
                  <a:buClr>
                    <a:srgbClr val="980000"/>
                  </a:buClr>
                  <a:buSzPts val="1800"/>
                  <a:buAutoNum type="arabicPeriod"/>
                </a:pPr>
                <a:r>
                  <a:rPr lang="en-GB" sz="1800" b="1" dirty="0">
                    <a:solidFill>
                      <a:schemeClr val="lt1"/>
                    </a:solidFill>
                  </a:rPr>
                  <a:t>Feedback loops only really exist in common premium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en-GB" sz="1800" b="1" dirty="0">
                    <a:solidFill>
                      <a:schemeClr val="lt1"/>
                    </a:solidFill>
                  </a:rPr>
                  <a:t>) shocks</a:t>
                </a:r>
              </a:p>
              <a:p>
                <a:pPr marL="457200" indent="-342900">
                  <a:lnSpc>
                    <a:spcPct val="200000"/>
                  </a:lnSpc>
                  <a:buClr>
                    <a:srgbClr val="980000"/>
                  </a:buClr>
                  <a:buSzPts val="1800"/>
                  <a:buFont typeface="Arial"/>
                  <a:buAutoNum type="arabicPeriod"/>
                </a:pPr>
                <a:r>
                  <a:rPr lang="en-GB" sz="1800" b="1" dirty="0">
                    <a:solidFill>
                      <a:schemeClr val="lt1"/>
                    </a:solidFill>
                  </a:rPr>
                  <a:t>News outlets are particularly useful during unstable market conditions</a:t>
                </a:r>
              </a:p>
            </p:txBody>
          </p:sp>
        </mc:Choice>
        <mc:Fallback xmlns="">
          <p:sp>
            <p:nvSpPr>
              <p:cNvPr id="2" name="Google Shape;151;p27">
                <a:extLst>
                  <a:ext uri="{FF2B5EF4-FFF2-40B4-BE49-F238E27FC236}">
                    <a16:creationId xmlns:a16="http://schemas.microsoft.com/office/drawing/2014/main" id="{DDE194C7-73C9-6C01-3B4E-CB0F19A83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9" y="1018500"/>
                <a:ext cx="8721076" cy="3558380"/>
              </a:xfrm>
              <a:prstGeom prst="rect">
                <a:avLst/>
              </a:prstGeom>
              <a:blipFill>
                <a:blip r:embed="rId4"/>
                <a:stretch>
                  <a:fillRect r="-2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09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332" name="Google Shape;332;p46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Limitations and Future Work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333" name="Google Shape;333;p46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334" name="Google Shape;3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6"/>
          <p:cNvSpPr txBox="1"/>
          <p:nvPr/>
        </p:nvSpPr>
        <p:spPr>
          <a:xfrm>
            <a:off x="360975" y="1018500"/>
            <a:ext cx="8584200" cy="2277516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Data granularity means that we may have missed causal effects with shorter event horizons (e.g. seconds and minutes)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No directional analysis conducted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One dimensional linguistic representation (change)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Simple regression models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endParaRPr sz="1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1DA18643-A74B-8AD8-84C9-4486F7B37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>
            <a:extLst>
              <a:ext uri="{FF2B5EF4-FFF2-40B4-BE49-F238E27FC236}">
                <a16:creationId xmlns:a16="http://schemas.microsoft.com/office/drawing/2014/main" id="{85325511-909F-AE3F-62AD-C6118EDE733D}"/>
              </a:ext>
            </a:extLst>
          </p:cNvPr>
          <p:cNvSpPr txBox="1"/>
          <p:nvPr/>
        </p:nvSpPr>
        <p:spPr>
          <a:xfrm>
            <a:off x="7185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333" name="Google Shape;333;p46">
            <a:extLst>
              <a:ext uri="{FF2B5EF4-FFF2-40B4-BE49-F238E27FC236}">
                <a16:creationId xmlns:a16="http://schemas.microsoft.com/office/drawing/2014/main" id="{287D66BC-8783-1754-4C8B-5A1CBB466588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334" name="Google Shape;334;p46">
            <a:extLst>
              <a:ext uri="{FF2B5EF4-FFF2-40B4-BE49-F238E27FC236}">
                <a16:creationId xmlns:a16="http://schemas.microsoft.com/office/drawing/2014/main" id="{8E53E835-5542-D89F-F32B-B6CE42AD93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6">
            <a:extLst>
              <a:ext uri="{FF2B5EF4-FFF2-40B4-BE49-F238E27FC236}">
                <a16:creationId xmlns:a16="http://schemas.microsoft.com/office/drawing/2014/main" id="{D1CAD438-481F-87ED-000B-7FBB0788B04F}"/>
              </a:ext>
            </a:extLst>
          </p:cNvPr>
          <p:cNvSpPr txBox="1"/>
          <p:nvPr/>
        </p:nvSpPr>
        <p:spPr>
          <a:xfrm>
            <a:off x="3378107" y="2294766"/>
            <a:ext cx="2387786" cy="553968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</a:pPr>
            <a:r>
              <a:rPr lang="en-GB" sz="2400" b="1" dirty="0">
                <a:solidFill>
                  <a:schemeClr val="lt1"/>
                </a:solidFill>
              </a:rPr>
              <a:t>Thank you!</a:t>
            </a:r>
            <a:endParaRPr sz="24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9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06C83776-B372-14F4-52CC-EBC43FA23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>
            <a:extLst>
              <a:ext uri="{FF2B5EF4-FFF2-40B4-BE49-F238E27FC236}">
                <a16:creationId xmlns:a16="http://schemas.microsoft.com/office/drawing/2014/main" id="{177F7589-5F4B-0BBE-6628-FE4744A80DD6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157" name="Google Shape;157;p28">
            <a:extLst>
              <a:ext uri="{FF2B5EF4-FFF2-40B4-BE49-F238E27FC236}">
                <a16:creationId xmlns:a16="http://schemas.microsoft.com/office/drawing/2014/main" id="{0C30F43E-011F-E00C-B392-F82CBDED9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News Responds to Markets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28">
            <a:extLst>
              <a:ext uri="{FF2B5EF4-FFF2-40B4-BE49-F238E27FC236}">
                <a16:creationId xmlns:a16="http://schemas.microsoft.com/office/drawing/2014/main" id="{4BBFDA20-F683-0C55-D43E-2BB02248AA43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159" name="Google Shape;159;p28">
            <a:extLst>
              <a:ext uri="{FF2B5EF4-FFF2-40B4-BE49-F238E27FC236}">
                <a16:creationId xmlns:a16="http://schemas.microsoft.com/office/drawing/2014/main" id="{9880835B-471C-9617-131B-56F3E8ADC3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>
            <a:extLst>
              <a:ext uri="{FF2B5EF4-FFF2-40B4-BE49-F238E27FC236}">
                <a16:creationId xmlns:a16="http://schemas.microsoft.com/office/drawing/2014/main" id="{B9958B6F-3C80-ED43-8CBB-032D342B5CDD}"/>
              </a:ext>
            </a:extLst>
          </p:cNvPr>
          <p:cNvSpPr txBox="1"/>
          <p:nvPr/>
        </p:nvSpPr>
        <p:spPr>
          <a:xfrm>
            <a:off x="5804683" y="993579"/>
            <a:ext cx="2920688" cy="2646848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</a:pPr>
            <a:r>
              <a:rPr lang="en-GB" sz="1850" b="1" u="sng" dirty="0">
                <a:solidFill>
                  <a:schemeClr val="lt1"/>
                </a:solidFill>
              </a:rPr>
              <a:t>Theory</a:t>
            </a:r>
            <a:r>
              <a:rPr lang="en-GB" sz="1850" b="1" dirty="0">
                <a:solidFill>
                  <a:schemeClr val="lt1"/>
                </a:solidFill>
              </a:rPr>
              <a:t>:</a:t>
            </a: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</a:pPr>
            <a:r>
              <a:rPr lang="en-GB" sz="1600" b="1" dirty="0">
                <a:solidFill>
                  <a:schemeClr val="lt1"/>
                </a:solidFill>
              </a:rPr>
              <a:t>News information can both precede and follow market movements.</a:t>
            </a: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</a:pP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5" name="Google Shape;160;p28">
            <a:extLst>
              <a:ext uri="{FF2B5EF4-FFF2-40B4-BE49-F238E27FC236}">
                <a16:creationId xmlns:a16="http://schemas.microsoft.com/office/drawing/2014/main" id="{4FE63D9C-22A1-E462-0B55-6232757507E2}"/>
              </a:ext>
            </a:extLst>
          </p:cNvPr>
          <p:cNvSpPr txBox="1"/>
          <p:nvPr/>
        </p:nvSpPr>
        <p:spPr>
          <a:xfrm>
            <a:off x="5804683" y="2706739"/>
            <a:ext cx="3200962" cy="2077462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</a:pPr>
            <a:r>
              <a:rPr lang="en-GB" sz="1850" b="1" u="sng" dirty="0">
                <a:solidFill>
                  <a:schemeClr val="lt1"/>
                </a:solidFill>
              </a:rPr>
              <a:t>Goal of Paper</a:t>
            </a:r>
            <a:r>
              <a:rPr lang="en-GB" sz="1850" b="1" dirty="0">
                <a:solidFill>
                  <a:schemeClr val="lt1"/>
                </a:solidFill>
              </a:rPr>
              <a:t>:</a:t>
            </a: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</a:pPr>
            <a:r>
              <a:rPr lang="en-GB" sz="1600" b="1" dirty="0">
                <a:solidFill>
                  <a:schemeClr val="lt1"/>
                </a:solidFill>
              </a:rPr>
              <a:t>To investigate the </a:t>
            </a:r>
            <a:r>
              <a:rPr lang="en-GB" sz="1600" b="1" u="sng" dirty="0">
                <a:solidFill>
                  <a:schemeClr val="lt1"/>
                </a:solidFill>
              </a:rPr>
              <a:t>bidirectional</a:t>
            </a:r>
            <a:r>
              <a:rPr lang="en-GB" sz="1600" b="1" dirty="0">
                <a:solidFill>
                  <a:schemeClr val="lt1"/>
                </a:solidFill>
              </a:rPr>
              <a:t> causal relationship between news and market shocks.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D67CAA-FDE1-D861-A1C9-8E42D72661BE}"/>
              </a:ext>
            </a:extLst>
          </p:cNvPr>
          <p:cNvGrpSpPr/>
          <p:nvPr/>
        </p:nvGrpSpPr>
        <p:grpSpPr>
          <a:xfrm>
            <a:off x="198047" y="1105276"/>
            <a:ext cx="5536407" cy="3200783"/>
            <a:chOff x="2378868" y="1552575"/>
            <a:chExt cx="5536407" cy="320078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CEA36FC-0200-B6CA-B412-812A4F2F6F2F}"/>
                </a:ext>
              </a:extLst>
            </p:cNvPr>
            <p:cNvSpPr/>
            <p:nvPr/>
          </p:nvSpPr>
          <p:spPr>
            <a:xfrm>
              <a:off x="2378868" y="1552575"/>
              <a:ext cx="5536407" cy="320078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CEF89C-116A-9162-31EC-3453E6E7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0325" y="1740380"/>
              <a:ext cx="5081588" cy="2825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2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Research Questions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360975" y="1018500"/>
            <a:ext cx="8621400" cy="3231624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r>
              <a:rPr lang="en-GB" sz="1800" b="1" dirty="0">
                <a:solidFill>
                  <a:schemeClr val="lt1"/>
                </a:solidFill>
              </a:rPr>
              <a:t>Which types of market shocks principally affect news outlets?</a:t>
            </a:r>
            <a:endParaRPr sz="1800" b="1" dirty="0">
              <a:solidFill>
                <a:schemeClr val="lt1"/>
              </a:solidFill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r>
              <a:rPr lang="en-GB" sz="1800" b="1" dirty="0">
                <a:solidFill>
                  <a:schemeClr val="lt1"/>
                </a:solidFill>
              </a:rPr>
              <a:t>Are market shocks ever preceded by information within text? (hopefully!)</a:t>
            </a:r>
            <a:endParaRPr sz="1800" b="1" dirty="0">
              <a:solidFill>
                <a:schemeClr val="lt1"/>
              </a:solidFill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r>
              <a:rPr lang="en-GB" sz="1800" b="1" dirty="0">
                <a:solidFill>
                  <a:schemeClr val="lt1"/>
                </a:solidFill>
              </a:rPr>
              <a:t>Does partisanship affect the response of news outlets?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r>
              <a:rPr lang="en-GB" sz="1800" b="1" dirty="0">
                <a:solidFill>
                  <a:schemeClr val="lt1"/>
                </a:solidFill>
              </a:rPr>
              <a:t>Do feedback loops exist?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r>
              <a:rPr lang="en-GB" sz="1800" b="1" dirty="0">
                <a:solidFill>
                  <a:schemeClr val="lt1"/>
                </a:solidFill>
              </a:rPr>
              <a:t>When is news information an important covariate?</a:t>
            </a:r>
            <a:endParaRPr sz="18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Which Economic Feature to Pick?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360975" y="1018500"/>
            <a:ext cx="8584200" cy="3631733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Challenges with most economic data</a:t>
            </a:r>
            <a:endParaRPr sz="1600" b="1" dirty="0">
              <a:solidFill>
                <a:schemeClr val="lt1"/>
              </a:solidFill>
            </a:endParaRPr>
          </a:p>
          <a:p>
            <a:pPr marL="8572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Limited reporting frequency (CPI, GDP, unemployment etc.)</a:t>
            </a:r>
          </a:p>
          <a:p>
            <a:pPr marL="857250" lvl="8" indent="-285750">
              <a:buClr>
                <a:srgbClr val="C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Which limits sample number and temporal granularity</a:t>
            </a:r>
          </a:p>
          <a:p>
            <a:pPr marL="857250" lvl="8" indent="-285750">
              <a:buClr>
                <a:srgbClr val="C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Very difficult to determine any causal link between covariates and economic indices – too many possible confounders</a:t>
            </a:r>
            <a:endParaRPr sz="1600" b="1" dirty="0">
              <a:solidFill>
                <a:schemeClr val="lt1"/>
              </a:solidFill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Market information</a:t>
            </a:r>
            <a:endParaRPr sz="1600" b="1" dirty="0">
              <a:solidFill>
                <a:schemeClr val="lt1"/>
              </a:solidFill>
            </a:endParaRP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Solves these problems -&gt; Daily data</a:t>
            </a: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Market data is complex and heterogenous (where to look!)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lt1"/>
                </a:solidFill>
              </a:rPr>
              <a:t>Solution</a:t>
            </a:r>
            <a:r>
              <a:rPr lang="en-GB" sz="1600" b="1" dirty="0">
                <a:solidFill>
                  <a:schemeClr val="lt1"/>
                </a:solidFill>
              </a:rPr>
              <a:t> – structural VAR to identify market shocks</a:t>
            </a: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lt1"/>
                </a:solidFill>
              </a:rPr>
              <a:t>Cieslak and Pang, Journal of Financial Economics 2021</a:t>
            </a: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Deviation from expected market behaviour</a:t>
            </a: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US Treasury Yields (2, 5 and 10-year maturities)</a:t>
            </a:r>
          </a:p>
          <a:p>
            <a:pPr marL="857250" lvl="1" indent="-285750"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Log stock returns (S&amp;P 500)</a:t>
            </a:r>
          </a:p>
          <a:p>
            <a:pPr marL="8572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lt1"/>
                </a:solidFill>
              </a:rPr>
              <a:t>Asset co-movement can inform us of the type of shock</a:t>
            </a:r>
            <a:endParaRPr sz="1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Different Market Shocks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Google Shape;187;p31"/>
              <p:cNvSpPr txBox="1"/>
              <p:nvPr/>
            </p:nvSpPr>
            <p:spPr>
              <a:xfrm>
                <a:off x="398175" y="932093"/>
                <a:ext cx="8584200" cy="4068519"/>
              </a:xfrm>
              <a:prstGeom prst="rect">
                <a:avLst/>
              </a:prstGeom>
              <a:solidFill>
                <a:srgbClr val="002147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u="sng" dirty="0">
                    <a:solidFill>
                      <a:schemeClr val="lt1"/>
                    </a:solidFill>
                  </a:rPr>
                  <a:t>Growth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)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rgbClr val="00B050"/>
                    </a:solidFill>
                  </a:rPr>
                  <a:t>Stock prices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go up and </a:t>
                </a:r>
                <a:r>
                  <a:rPr lang="en-GB" sz="1600" b="1" dirty="0">
                    <a:solidFill>
                      <a:srgbClr val="00B050"/>
                    </a:solidFill>
                  </a:rPr>
                  <a:t>bond yields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increase at short to medium maturities </a:t>
                </a: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600" b="1" dirty="0">
                  <a:solidFill>
                    <a:schemeClr val="lt1"/>
                  </a:solidFill>
                </a:endParaRPr>
              </a:p>
              <a:p>
                <a:r>
                  <a:rPr lang="en-GB" sz="1600" b="1" u="sng" dirty="0">
                    <a:solidFill>
                      <a:schemeClr val="lt1"/>
                    </a:solidFill>
                  </a:rPr>
                  <a:t>Monetary (tightening)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)</a:t>
                </a:r>
                <a:endParaRPr lang="en-GB" sz="1600" b="1" u="sng" dirty="0">
                  <a:solidFill>
                    <a:schemeClr val="lt1"/>
                  </a:solidFill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rgbClr val="C00000"/>
                    </a:solidFill>
                  </a:rPr>
                  <a:t>Stock prices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go down and </a:t>
                </a:r>
                <a:r>
                  <a:rPr lang="en-GB" sz="1600" b="1" dirty="0">
                    <a:solidFill>
                      <a:srgbClr val="00B050"/>
                    </a:solidFill>
                  </a:rPr>
                  <a:t>bond yields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increase at short to medium maturities</a:t>
                </a: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600" b="1" dirty="0">
                  <a:solidFill>
                    <a:schemeClr val="lt1"/>
                  </a:solidFill>
                </a:endParaRPr>
              </a:p>
              <a:p>
                <a:r>
                  <a:rPr lang="en-GB" sz="1600" b="1" u="sng" dirty="0">
                    <a:solidFill>
                      <a:schemeClr val="lt1"/>
                    </a:solidFill>
                  </a:rPr>
                  <a:t>Common premium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)</a:t>
                </a:r>
                <a:endParaRPr lang="en-GB" sz="1600" b="1" u="sng" dirty="0">
                  <a:solidFill>
                    <a:schemeClr val="lt1"/>
                  </a:solidFill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Discount rate risk premium (linked to inflation) increases bond prices and thus lowers long-term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bond yields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whilst also lowering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stock prices</a:t>
                </a: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600" b="1" dirty="0">
                  <a:solidFill>
                    <a:schemeClr val="lt1"/>
                  </a:solidFill>
                </a:endParaRPr>
              </a:p>
              <a:p>
                <a:r>
                  <a:rPr lang="en-GB" sz="1600" b="1" u="sng" dirty="0">
                    <a:solidFill>
                      <a:schemeClr val="lt1"/>
                    </a:solidFill>
                  </a:rPr>
                  <a:t>Hedging premium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𝒉𝒑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schemeClr val="lt1"/>
                    </a:solidFill>
                  </a:rPr>
                  <a:t>)</a:t>
                </a:r>
                <a:endParaRPr lang="en-GB" sz="1600" b="1" u="sng" dirty="0">
                  <a:solidFill>
                    <a:schemeClr val="lt1"/>
                  </a:solidFill>
                </a:endParaRPr>
              </a:p>
              <a:p>
                <a:pPr lvl="0"/>
                <a:r>
                  <a:rPr lang="en-GB" sz="1600" b="1" dirty="0">
                    <a:solidFill>
                      <a:schemeClr val="lt1"/>
                    </a:solidFill>
                  </a:rPr>
                  <a:t>Elevated future cash-flow risk depresses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stock prices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and increases long-term </a:t>
                </a:r>
                <a:r>
                  <a:rPr lang="en-GB" sz="1600" b="1" dirty="0">
                    <a:solidFill>
                      <a:srgbClr val="00B050"/>
                    </a:solidFill>
                  </a:rPr>
                  <a:t>bond yields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(safe-haven effect)</a:t>
                </a: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600" b="1" dirty="0">
                  <a:solidFill>
                    <a:schemeClr val="lt1"/>
                  </a:solidFill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</a:rPr>
                  <a:t>All four market shocks are orthogonal to one another</a:t>
                </a:r>
              </a:p>
            </p:txBody>
          </p:sp>
        </mc:Choice>
        <mc:Fallback xmlns="">
          <p:sp>
            <p:nvSpPr>
              <p:cNvPr id="187" name="Google Shape;187;p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5" y="932093"/>
                <a:ext cx="8584200" cy="4068519"/>
              </a:xfrm>
              <a:prstGeom prst="rect">
                <a:avLst/>
              </a:prstGeom>
              <a:blipFill>
                <a:blip r:embed="rId4"/>
                <a:stretch>
                  <a:fillRect l="-4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Deriving Market Shocks</a:t>
            </a: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1370050" y="1724675"/>
            <a:ext cx="6276600" cy="229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4">
            <a:alphaModFix/>
          </a:blip>
          <a:srcRect t="12441"/>
          <a:stretch/>
        </p:blipFill>
        <p:spPr>
          <a:xfrm>
            <a:off x="1626150" y="1883750"/>
            <a:ext cx="5764400" cy="19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DC62ACD7-6119-FFBB-D28B-11741CE7B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>
            <a:extLst>
              <a:ext uri="{FF2B5EF4-FFF2-40B4-BE49-F238E27FC236}">
                <a16:creationId xmlns:a16="http://schemas.microsoft.com/office/drawing/2014/main" id="{F9456A3F-2C18-389D-A243-2A0C4DFB71F7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 dirty="0"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03" name="Google Shape;203;p33">
            <a:extLst>
              <a:ext uri="{FF2B5EF4-FFF2-40B4-BE49-F238E27FC236}">
                <a16:creationId xmlns:a16="http://schemas.microsoft.com/office/drawing/2014/main" id="{6469D8E7-8DE7-B4FE-2466-509649296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 to Identify Text Features?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04" name="Google Shape;204;p33">
            <a:extLst>
              <a:ext uri="{FF2B5EF4-FFF2-40B4-BE49-F238E27FC236}">
                <a16:creationId xmlns:a16="http://schemas.microsoft.com/office/drawing/2014/main" id="{89E039C0-CA9D-2E07-E12B-B5BD6686BD5E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05" name="Google Shape;205;p33">
            <a:extLst>
              <a:ext uri="{FF2B5EF4-FFF2-40B4-BE49-F238E27FC236}">
                <a16:creationId xmlns:a16="http://schemas.microsoft.com/office/drawing/2014/main" id="{B3CB161B-2AD2-407D-AE98-A384511562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>
            <a:extLst>
              <a:ext uri="{FF2B5EF4-FFF2-40B4-BE49-F238E27FC236}">
                <a16:creationId xmlns:a16="http://schemas.microsoft.com/office/drawing/2014/main" id="{A8010CBE-EEAB-2CC8-1D5E-887FC739115E}"/>
              </a:ext>
            </a:extLst>
          </p:cNvPr>
          <p:cNvSpPr txBox="1"/>
          <p:nvPr/>
        </p:nvSpPr>
        <p:spPr>
          <a:xfrm>
            <a:off x="360975" y="1018500"/>
            <a:ext cx="8584200" cy="2708403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Language models produce high dimensional outputs</a:t>
            </a:r>
            <a:endParaRPr sz="1600" b="1" dirty="0">
              <a:solidFill>
                <a:schemeClr val="lt1"/>
              </a:solidFill>
            </a:endParaRP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Problematic to prove change along dimensions</a:t>
            </a: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Also… each dimension does not really mean anything</a:t>
            </a: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u="sng" dirty="0">
                <a:solidFill>
                  <a:schemeClr val="lt1"/>
                </a:solidFill>
              </a:rPr>
              <a:t>Solution</a:t>
            </a:r>
            <a:r>
              <a:rPr lang="en-GB" sz="1600" b="1" dirty="0">
                <a:solidFill>
                  <a:schemeClr val="lt1"/>
                </a:solidFill>
              </a:rPr>
              <a:t>: Diachronic semantic change is a well-understood problem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Text feature</a:t>
            </a: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Average embeddings across each day creates a daily outlet embedding</a:t>
            </a: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Cosine distance from previous day’s embedding</a:t>
            </a: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Represents the semantic deviation on a given day</a:t>
            </a:r>
            <a:endParaRPr lang="en-GB" sz="1800"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83B2BE-71FD-4F6E-EBC6-9C7EADF9E208}"/>
              </a:ext>
            </a:extLst>
          </p:cNvPr>
          <p:cNvGrpSpPr/>
          <p:nvPr/>
        </p:nvGrpSpPr>
        <p:grpSpPr>
          <a:xfrm>
            <a:off x="1034194" y="3496585"/>
            <a:ext cx="2661386" cy="1102068"/>
            <a:chOff x="924025" y="3696126"/>
            <a:chExt cx="2661386" cy="110206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B0D6DB-483A-1CC6-75CB-E28B64381AFD}"/>
                </a:ext>
              </a:extLst>
            </p:cNvPr>
            <p:cNvSpPr/>
            <p:nvPr/>
          </p:nvSpPr>
          <p:spPr>
            <a:xfrm>
              <a:off x="924025" y="3696126"/>
              <a:ext cx="2661386" cy="11020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2D9DA3F-C380-9E57-9035-B3276804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613" y="3804277"/>
              <a:ext cx="2295731" cy="88667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B98C51-722B-6BA1-ED5B-608403D59C17}"/>
              </a:ext>
            </a:extLst>
          </p:cNvPr>
          <p:cNvGrpSpPr/>
          <p:nvPr/>
        </p:nvGrpSpPr>
        <p:grpSpPr>
          <a:xfrm>
            <a:off x="4886908" y="3670749"/>
            <a:ext cx="3498783" cy="820662"/>
            <a:chOff x="4870383" y="3804277"/>
            <a:chExt cx="3498783" cy="82066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9413AEB-66BD-FF1A-927D-BF6116F518E1}"/>
                </a:ext>
              </a:extLst>
            </p:cNvPr>
            <p:cNvSpPr/>
            <p:nvPr/>
          </p:nvSpPr>
          <p:spPr>
            <a:xfrm>
              <a:off x="4870383" y="3804277"/>
              <a:ext cx="3498783" cy="8206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418B6A-0980-9FED-F2CB-DB3A50C96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6568" y="3939786"/>
              <a:ext cx="3226412" cy="549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10C3B4CE-ACD2-841F-3DB5-C7816022A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>
            <a:extLst>
              <a:ext uri="{FF2B5EF4-FFF2-40B4-BE49-F238E27FC236}">
                <a16:creationId xmlns:a16="http://schemas.microsoft.com/office/drawing/2014/main" id="{0A234218-02F7-F890-1D16-985EEED05E02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sp>
        <p:nvSpPr>
          <p:cNvPr id="203" name="Google Shape;203;p33">
            <a:extLst>
              <a:ext uri="{FF2B5EF4-FFF2-40B4-BE49-F238E27FC236}">
                <a16:creationId xmlns:a16="http://schemas.microsoft.com/office/drawing/2014/main" id="{F853B83B-0897-1234-B8A9-858C579552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975" y="266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How to Identify Text Features?</a:t>
            </a: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204" name="Google Shape;204;p33">
            <a:extLst>
              <a:ext uri="{FF2B5EF4-FFF2-40B4-BE49-F238E27FC236}">
                <a16:creationId xmlns:a16="http://schemas.microsoft.com/office/drawing/2014/main" id="{86AAAB40-4B24-60DF-CD19-708DE6A49310}"/>
              </a:ext>
            </a:extLst>
          </p:cNvPr>
          <p:cNvSpPr txBox="1"/>
          <p:nvPr/>
        </p:nvSpPr>
        <p:spPr>
          <a:xfrm>
            <a:off x="0" y="0"/>
            <a:ext cx="143700" cy="51435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147"/>
                </a:solidFill>
                <a:highlight>
                  <a:srgbClr val="002147"/>
                </a:highlight>
              </a:rPr>
              <a:t> </a:t>
            </a:r>
            <a:endParaRPr>
              <a:solidFill>
                <a:srgbClr val="002147"/>
              </a:solidFill>
              <a:highlight>
                <a:srgbClr val="002147"/>
              </a:highlight>
            </a:endParaRPr>
          </a:p>
        </p:txBody>
      </p:sp>
      <p:pic>
        <p:nvPicPr>
          <p:cNvPr id="205" name="Google Shape;205;p33">
            <a:extLst>
              <a:ext uri="{FF2B5EF4-FFF2-40B4-BE49-F238E27FC236}">
                <a16:creationId xmlns:a16="http://schemas.microsoft.com/office/drawing/2014/main" id="{4C8845F2-F0A6-F374-FF80-DACC62EE64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600" y="163750"/>
            <a:ext cx="777775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>
            <a:extLst>
              <a:ext uri="{FF2B5EF4-FFF2-40B4-BE49-F238E27FC236}">
                <a16:creationId xmlns:a16="http://schemas.microsoft.com/office/drawing/2014/main" id="{EF641672-3421-C5D4-72FF-ECD7E94ABBB6}"/>
              </a:ext>
            </a:extLst>
          </p:cNvPr>
          <p:cNvSpPr txBox="1"/>
          <p:nvPr/>
        </p:nvSpPr>
        <p:spPr>
          <a:xfrm>
            <a:off x="360975" y="1018500"/>
            <a:ext cx="8584200" cy="2646848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Partisan dataset</a:t>
            </a:r>
            <a:endParaRPr sz="1600" b="1" dirty="0">
              <a:solidFill>
                <a:schemeClr val="lt1"/>
              </a:solidFill>
            </a:endParaRPr>
          </a:p>
          <a:p>
            <a:pPr marL="899999" lvl="1" indent="-330199">
              <a:buClr>
                <a:srgbClr val="980000"/>
              </a:buClr>
              <a:buSzPts val="1600"/>
              <a:buChar char="○"/>
            </a:pPr>
            <a:r>
              <a:rPr lang="en-GB" sz="1600" b="1" dirty="0" err="1">
                <a:solidFill>
                  <a:schemeClr val="lt1"/>
                </a:solidFill>
              </a:rPr>
              <a:t>Spliethover</a:t>
            </a:r>
            <a:r>
              <a:rPr lang="en-GB" sz="1600" b="1" dirty="0">
                <a:solidFill>
                  <a:schemeClr val="lt1"/>
                </a:solidFill>
              </a:rPr>
              <a:t> et al. EMNLP 2022</a:t>
            </a:r>
          </a:p>
          <a:p>
            <a:pPr marL="899999" lvl="1" indent="-330199"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Each article tagged according to political partisanship of outlet</a:t>
            </a:r>
          </a:p>
          <a:p>
            <a:pPr marL="899999" lvl="1" indent="-330199"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Political tags taken from </a:t>
            </a:r>
            <a:r>
              <a:rPr lang="en-GB" sz="1600" b="1" i="1" dirty="0" err="1">
                <a:solidFill>
                  <a:schemeClr val="lt1"/>
                </a:solidFill>
              </a:rPr>
              <a:t>AllSides.com</a:t>
            </a:r>
            <a:endParaRPr lang="en-GB" sz="1600" b="1" i="1" dirty="0">
              <a:solidFill>
                <a:schemeClr val="lt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GB" sz="1600" b="1" dirty="0">
                <a:solidFill>
                  <a:schemeClr val="lt1"/>
                </a:solidFill>
              </a:rPr>
              <a:t>Filter articles into sentences that talk about the economic concepts</a:t>
            </a: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Five economic keywords/phrases - expanded list using 50 embedding-based synonyms</a:t>
            </a:r>
            <a:endParaRPr sz="1600" b="1" dirty="0">
              <a:solidFill>
                <a:schemeClr val="lt1"/>
              </a:solidFill>
            </a:endParaRPr>
          </a:p>
          <a:p>
            <a:pPr marL="1371600" lvl="2" indent="-330200">
              <a:buClr>
                <a:srgbClr val="980000"/>
              </a:buClr>
              <a:buSzPts val="1600"/>
              <a:buChar char="■"/>
            </a:pPr>
            <a:r>
              <a:rPr lang="en-GB" sz="1600" b="1" dirty="0">
                <a:solidFill>
                  <a:schemeClr val="lt1"/>
                </a:solidFill>
              </a:rPr>
              <a:t>“prices”, “inflation”, “</a:t>
            </a:r>
            <a:r>
              <a:rPr lang="en-GB" sz="1600" b="1" dirty="0" err="1">
                <a:solidFill>
                  <a:schemeClr val="lt1"/>
                </a:solidFill>
              </a:rPr>
              <a:t>labor</a:t>
            </a:r>
            <a:r>
              <a:rPr lang="en-GB" sz="1600" b="1" dirty="0">
                <a:solidFill>
                  <a:schemeClr val="lt1"/>
                </a:solidFill>
              </a:rPr>
              <a:t>”/“labour”, “real estate”, “growth”</a:t>
            </a:r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■"/>
            </a:pPr>
            <a:r>
              <a:rPr lang="en-GB" sz="1600" b="1" dirty="0">
                <a:solidFill>
                  <a:schemeClr val="lt1"/>
                </a:solidFill>
              </a:rPr>
              <a:t>Synonyms rejected if that word is polysemic</a:t>
            </a:r>
            <a:endParaRPr sz="1600" b="1" dirty="0">
              <a:solidFill>
                <a:schemeClr val="lt1"/>
              </a:solidFill>
            </a:endParaRPr>
          </a:p>
          <a:p>
            <a:pPr marL="899999" marR="0" lvl="1" indent="-330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○"/>
            </a:pPr>
            <a:r>
              <a:rPr lang="en-GB" sz="1600" b="1" dirty="0">
                <a:solidFill>
                  <a:schemeClr val="lt1"/>
                </a:solidFill>
              </a:rPr>
              <a:t>Store sentence if any of the economic synonyms appear </a:t>
            </a:r>
            <a:r>
              <a:rPr lang="en-GB" sz="1600" b="1">
                <a:solidFill>
                  <a:schemeClr val="lt1"/>
                </a:solidFill>
              </a:rPr>
              <a:t>in the sentence</a:t>
            </a:r>
            <a:endParaRPr lang="en-GB" sz="16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umbiaBloomberg Conference 9_25" id="{BCCA1774-2F7E-5A4F-B689-E992B8C77A53}" vid="{9B81C574-A054-364D-8813-4E3CAF81BB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Light</Template>
  <TotalTime>1</TotalTime>
  <Words>2641</Words>
  <Application>Microsoft Macintosh PowerPoint</Application>
  <PresentationFormat>On-screen Show (16:9)</PresentationFormat>
  <Paragraphs>341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Cambria Math</vt:lpstr>
      <vt:lpstr>Lato</vt:lpstr>
      <vt:lpstr>Arial</vt:lpstr>
      <vt:lpstr>Raleway</vt:lpstr>
      <vt:lpstr>Simple Light</vt:lpstr>
      <vt:lpstr> Stories that (are) Move(d by) Markets: A Causal Exploration of Market Shocks and Semantic Shifts across Different Partisan Groups </vt:lpstr>
      <vt:lpstr>What information can text provide? </vt:lpstr>
      <vt:lpstr>News Responds to Markets</vt:lpstr>
      <vt:lpstr>Research Questions </vt:lpstr>
      <vt:lpstr>Which Economic Feature to Pick?  </vt:lpstr>
      <vt:lpstr>Different Market Shocks  </vt:lpstr>
      <vt:lpstr>Deriving Market Shocks   </vt:lpstr>
      <vt:lpstr>How to Identify Text Features?   </vt:lpstr>
      <vt:lpstr>How to Identify Text Features?   </vt:lpstr>
      <vt:lpstr>News Outlets Considered    </vt:lpstr>
      <vt:lpstr>Methodology    </vt:lpstr>
      <vt:lpstr>Granger Causality Test    </vt:lpstr>
      <vt:lpstr>Regressors    </vt:lpstr>
      <vt:lpstr>Statistical Test    </vt:lpstr>
      <vt:lpstr>P-Hacking!    </vt:lpstr>
      <vt:lpstr>Statistical Significance    </vt:lpstr>
      <vt:lpstr>Overall Results    </vt:lpstr>
      <vt:lpstr>By Partisan Group    </vt:lpstr>
      <vt:lpstr>Which Shocks do News Outlets Respond to?    </vt:lpstr>
      <vt:lpstr>Feedback Loops    </vt:lpstr>
      <vt:lpstr>Temporal Analysis    </vt:lpstr>
      <vt:lpstr>What have we learned?    </vt:lpstr>
      <vt:lpstr>Limitations and Future Work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Felix Drinkall</dc:creator>
  <cp:lastModifiedBy>Felix Drinkall</cp:lastModifiedBy>
  <cp:revision>1</cp:revision>
  <dcterms:created xsi:type="dcterms:W3CDTF">2025-10-14T09:42:14Z</dcterms:created>
  <dcterms:modified xsi:type="dcterms:W3CDTF">2025-10-14T09:43:16Z</dcterms:modified>
</cp:coreProperties>
</file>