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83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5765800" cy="3244850"/>
  <p:notesSz cx="5765800" cy="3244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31" d="100"/>
          <a:sy n="131" d="100"/>
        </p:scale>
        <p:origin x="808" y="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999999"/>
                </a:solidFill>
                <a:latin typeface="Lucida Sans Unicode"/>
                <a:cs typeface="Lucida Sans Unicode"/>
              </a:defRPr>
            </a:lvl1pPr>
          </a:lstStyle>
          <a:p>
            <a:pPr marL="78105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pc="-20" dirty="0"/>
              <a:t>‹#›</a:t>
            </a:fld>
            <a:r>
              <a:rPr spc="-20" dirty="0"/>
              <a:t>/27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999999"/>
                </a:solidFill>
                <a:latin typeface="Lucida Sans Unicode"/>
                <a:cs typeface="Lucida Sans Unicode"/>
              </a:defRPr>
            </a:lvl1pPr>
          </a:lstStyle>
          <a:p>
            <a:pPr marL="78105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pc="-20" dirty="0"/>
              <a:t>‹#›</a:t>
            </a:fld>
            <a:r>
              <a:rPr spc="-20" dirty="0"/>
              <a:t>/27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999999"/>
                </a:solidFill>
                <a:latin typeface="Lucida Sans Unicode"/>
                <a:cs typeface="Lucida Sans Unicode"/>
              </a:defRPr>
            </a:lvl1pPr>
          </a:lstStyle>
          <a:p>
            <a:pPr marL="78105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pc="-20" dirty="0"/>
              <a:t>‹#›</a:t>
            </a:fld>
            <a:r>
              <a:rPr spc="-20" dirty="0"/>
              <a:t>/27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999999"/>
                </a:solidFill>
                <a:latin typeface="Lucida Sans Unicode"/>
                <a:cs typeface="Lucida Sans Unicode"/>
              </a:defRPr>
            </a:lvl1pPr>
          </a:lstStyle>
          <a:p>
            <a:pPr marL="78105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pc="-20" dirty="0"/>
              <a:t>‹#›</a:t>
            </a:fld>
            <a:r>
              <a:rPr spc="-20" dirty="0"/>
              <a:t>/27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999999"/>
                </a:solidFill>
                <a:latin typeface="Lucida Sans Unicode"/>
                <a:cs typeface="Lucida Sans Unicode"/>
              </a:defRPr>
            </a:lvl1pPr>
          </a:lstStyle>
          <a:p>
            <a:pPr marL="78105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pc="-20" dirty="0"/>
              <a:t>‹#›</a:t>
            </a:fld>
            <a:r>
              <a:rPr spc="-20" dirty="0"/>
              <a:t>/27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20649" y="13002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4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71056" y="13002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21449" y="13002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71856" y="130024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36002" y="18001"/>
                </a:moveTo>
                <a:lnTo>
                  <a:pt x="34587" y="10994"/>
                </a:lnTo>
                <a:lnTo>
                  <a:pt x="30729" y="5272"/>
                </a:lnTo>
                <a:lnTo>
                  <a:pt x="25007" y="1414"/>
                </a:lnTo>
                <a:lnTo>
                  <a:pt x="18000" y="0"/>
                </a:lnTo>
                <a:lnTo>
                  <a:pt x="10994" y="1414"/>
                </a:lnTo>
                <a:lnTo>
                  <a:pt x="5272" y="5272"/>
                </a:lnTo>
                <a:lnTo>
                  <a:pt x="1414" y="10994"/>
                </a:lnTo>
                <a:lnTo>
                  <a:pt x="0" y="18001"/>
                </a:lnTo>
                <a:lnTo>
                  <a:pt x="1414" y="25008"/>
                </a:lnTo>
                <a:lnTo>
                  <a:pt x="5272" y="30729"/>
                </a:lnTo>
                <a:lnTo>
                  <a:pt x="10994" y="34587"/>
                </a:lnTo>
                <a:lnTo>
                  <a:pt x="18000" y="36002"/>
                </a:lnTo>
                <a:lnTo>
                  <a:pt x="25007" y="34587"/>
                </a:lnTo>
                <a:lnTo>
                  <a:pt x="30729" y="30729"/>
                </a:lnTo>
                <a:lnTo>
                  <a:pt x="34587" y="25008"/>
                </a:lnTo>
                <a:lnTo>
                  <a:pt x="36002" y="18001"/>
                </a:lnTo>
                <a:close/>
              </a:path>
            </a:pathLst>
          </a:custGeom>
          <a:ln w="5060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8290" y="129794"/>
            <a:ext cx="5189220" cy="5191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88290" y="746315"/>
            <a:ext cx="5189220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83326" y="3123988"/>
            <a:ext cx="253873" cy="111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" b="0" i="0">
                <a:solidFill>
                  <a:srgbClr val="999999"/>
                </a:solidFill>
                <a:latin typeface="Lucida Sans Unicode"/>
                <a:cs typeface="Lucida Sans Unicode"/>
              </a:defRPr>
            </a:lvl1pPr>
          </a:lstStyle>
          <a:p>
            <a:pPr marL="78105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pc="-20" dirty="0"/>
              <a:t>‹#›</a:t>
            </a:fld>
            <a:r>
              <a:rPr spc="-20" dirty="0"/>
              <a:t>/27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" Target="slide7.xml"/><Relationship Id="rId7" Type="http://schemas.openxmlformats.org/officeDocument/2006/relationships/slide" Target="slide2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Relationship Id="rId6" Type="http://schemas.openxmlformats.org/officeDocument/2006/relationships/slide" Target="slide1.xml"/><Relationship Id="rId5" Type="http://schemas.openxmlformats.org/officeDocument/2006/relationships/slide" Target="slide20.xml"/><Relationship Id="rId4" Type="http://schemas.openxmlformats.org/officeDocument/2006/relationships/slide" Target="slide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slide" Target="slide7.xml"/><Relationship Id="rId7" Type="http://schemas.openxmlformats.org/officeDocument/2006/relationships/image" Target="../media/image3.jpg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2.xml"/><Relationship Id="rId9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slide" Target="slide3.xml"/><Relationship Id="rId7" Type="http://schemas.openxmlformats.org/officeDocument/2006/relationships/slide" Target="slide1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5.xml"/><Relationship Id="rId6" Type="http://schemas.openxmlformats.org/officeDocument/2006/relationships/slide" Target="slide20.xml"/><Relationship Id="rId5" Type="http://schemas.openxmlformats.org/officeDocument/2006/relationships/slide" Target="slide12.xml"/><Relationship Id="rId4" Type="http://schemas.openxmlformats.org/officeDocument/2006/relationships/slide" Target="slid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image" Target="../media/image7.png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slide" Target="slide7.xml"/><Relationship Id="rId7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image" Target="../media/image9.png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25256"/>
            <a:ext cx="44132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2" action="ppaction://hlinksldjump"/>
              </a:rPr>
              <a:t>Introduction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496094" y="127494"/>
            <a:ext cx="243204" cy="41275"/>
            <a:chOff x="1496094" y="127494"/>
            <a:chExt cx="243204" cy="41275"/>
          </a:xfrm>
        </p:grpSpPr>
        <p:sp>
          <p:nvSpPr>
            <p:cNvPr id="4" name="object 4"/>
            <p:cNvSpPr/>
            <p:nvPr/>
          </p:nvSpPr>
          <p:spPr>
            <a:xfrm>
              <a:off x="14986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490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994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498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7002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473276" y="25256"/>
            <a:ext cx="19240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20" dirty="0">
                <a:solidFill>
                  <a:srgbClr val="7F7F7F"/>
                </a:solidFill>
                <a:latin typeface="Lucida Sans Unicode"/>
                <a:cs typeface="Lucida Sans Unicode"/>
                <a:hlinkClick r:id="rId3" action="ppaction://hlinksldjump"/>
              </a:rPr>
              <a:t>Data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672495" y="127494"/>
            <a:ext cx="394335" cy="41275"/>
            <a:chOff x="2672495" y="127494"/>
            <a:chExt cx="394335" cy="41275"/>
          </a:xfrm>
        </p:grpSpPr>
        <p:sp>
          <p:nvSpPr>
            <p:cNvPr id="11" name="object 11"/>
            <p:cNvSpPr/>
            <p:nvPr/>
          </p:nvSpPr>
          <p:spPr>
            <a:xfrm>
              <a:off x="26750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7254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7758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8262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8766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9270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9774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0278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2649677" y="25256"/>
            <a:ext cx="46482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4" action="ppaction://hlinksldjump"/>
              </a:rPr>
              <a:t>Methodology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4073636" y="127494"/>
            <a:ext cx="293370" cy="41275"/>
            <a:chOff x="4073636" y="127494"/>
            <a:chExt cx="293370" cy="41275"/>
          </a:xfrm>
        </p:grpSpPr>
        <p:sp>
          <p:nvSpPr>
            <p:cNvPr id="21" name="object 21"/>
            <p:cNvSpPr/>
            <p:nvPr/>
          </p:nvSpPr>
          <p:spPr>
            <a:xfrm>
              <a:off x="40761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1265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1769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2273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2777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3281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4050817" y="25256"/>
            <a:ext cx="26987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5" action="ppaction://hlinksldjump"/>
              </a:rPr>
              <a:t>Results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5300443" y="127494"/>
            <a:ext cx="92075" cy="41275"/>
            <a:chOff x="5300443" y="127494"/>
            <a:chExt cx="92075" cy="41275"/>
          </a:xfrm>
        </p:grpSpPr>
        <p:sp>
          <p:nvSpPr>
            <p:cNvPr id="29" name="object 29"/>
            <p:cNvSpPr/>
            <p:nvPr/>
          </p:nvSpPr>
          <p:spPr>
            <a:xfrm>
              <a:off x="53029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353380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5277624" y="25256"/>
            <a:ext cx="38735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6" action="ppaction://hlinksldjump"/>
              </a:rPr>
              <a:t>Conclusion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pc="-20" dirty="0"/>
              <a:t>1</a:t>
            </a:fld>
            <a:r>
              <a:rPr spc="-20" dirty="0"/>
              <a:t>/27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903871" y="638718"/>
            <a:ext cx="3951604" cy="47180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9050" marR="5080" indent="-6985">
              <a:lnSpc>
                <a:spcPct val="106700"/>
              </a:lnSpc>
              <a:spcBef>
                <a:spcPts val="20"/>
              </a:spcBef>
            </a:pPr>
            <a:r>
              <a:rPr sz="1400" spc="-10" dirty="0">
                <a:latin typeface="Calibri"/>
                <a:cs typeface="Calibri"/>
              </a:rPr>
              <a:t>Market</a:t>
            </a:r>
            <a:r>
              <a:rPr sz="1400" spc="12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Microstructure</a:t>
            </a:r>
            <a:r>
              <a:rPr sz="1400" spc="1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in</a:t>
            </a:r>
            <a:r>
              <a:rPr sz="1400" spc="1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the</a:t>
            </a:r>
            <a:r>
              <a:rPr sz="1400" spc="1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Big-data</a:t>
            </a:r>
            <a:r>
              <a:rPr sz="1400" spc="114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Era:</a:t>
            </a:r>
            <a:r>
              <a:rPr sz="1400" spc="26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Improving </a:t>
            </a:r>
            <a:r>
              <a:rPr sz="1400" spc="-20" dirty="0">
                <a:latin typeface="Calibri"/>
                <a:cs typeface="Calibri"/>
              </a:rPr>
              <a:t>High-</a:t>
            </a:r>
            <a:r>
              <a:rPr sz="1400" dirty="0">
                <a:latin typeface="Calibri"/>
                <a:cs typeface="Calibri"/>
              </a:rPr>
              <a:t>frequency</a:t>
            </a:r>
            <a:r>
              <a:rPr sz="1400" spc="9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Price</a:t>
            </a:r>
            <a:r>
              <a:rPr sz="1400" spc="9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Prediction</a:t>
            </a:r>
            <a:r>
              <a:rPr sz="1400" spc="9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via</a:t>
            </a:r>
            <a:r>
              <a:rPr sz="1400" spc="9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Machine</a:t>
            </a:r>
            <a:r>
              <a:rPr sz="1400" spc="9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Learning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983879" y="1403532"/>
            <a:ext cx="1786255" cy="8147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latin typeface="Calibri"/>
                <a:cs typeface="Calibri"/>
              </a:rPr>
              <a:t>Agostino</a:t>
            </a:r>
            <a:r>
              <a:rPr sz="1000" spc="15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Capponi</a:t>
            </a:r>
            <a:r>
              <a:rPr sz="1050" baseline="27777" dirty="0">
                <a:latin typeface="Calibri"/>
                <a:cs typeface="Calibri"/>
              </a:rPr>
              <a:t>1</a:t>
            </a:r>
            <a:r>
              <a:rPr sz="1000" dirty="0">
                <a:latin typeface="Calibri"/>
                <a:cs typeface="Calibri"/>
              </a:rPr>
              <a:t>,</a:t>
            </a:r>
            <a:r>
              <a:rPr sz="1000" spc="15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Shihao</a:t>
            </a:r>
            <a:r>
              <a:rPr sz="1000" spc="155" dirty="0">
                <a:latin typeface="Calibri"/>
                <a:cs typeface="Calibri"/>
              </a:rPr>
              <a:t> </a:t>
            </a:r>
            <a:r>
              <a:rPr sz="1000" spc="-25" dirty="0">
                <a:latin typeface="Calibri"/>
                <a:cs typeface="Calibri"/>
              </a:rPr>
              <a:t>Yu</a:t>
            </a:r>
            <a:r>
              <a:rPr sz="1050" spc="-37" baseline="27777" dirty="0">
                <a:latin typeface="Calibri"/>
                <a:cs typeface="Calibri"/>
              </a:rPr>
              <a:t>1</a:t>
            </a:r>
            <a:endParaRPr sz="1050" baseline="27777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Calibri"/>
              <a:cs typeface="Calibri"/>
            </a:endParaRPr>
          </a:p>
          <a:p>
            <a:pPr marL="5715" algn="ctr">
              <a:lnSpc>
                <a:spcPct val="100000"/>
              </a:lnSpc>
            </a:pPr>
            <a:r>
              <a:rPr sz="750" baseline="33333" dirty="0">
                <a:latin typeface="Lucida Sans Unicode"/>
                <a:cs typeface="Lucida Sans Unicode"/>
              </a:rPr>
              <a:t>1</a:t>
            </a:r>
            <a:r>
              <a:rPr sz="750" spc="-104" baseline="33333" dirty="0">
                <a:latin typeface="Lucida Sans Unicode"/>
                <a:cs typeface="Lucida Sans Unicode"/>
              </a:rPr>
              <a:t> </a:t>
            </a:r>
            <a:r>
              <a:rPr sz="700" dirty="0">
                <a:latin typeface="Calibri"/>
                <a:cs typeface="Calibri"/>
              </a:rPr>
              <a:t>Columbia</a:t>
            </a:r>
            <a:r>
              <a:rPr sz="700" spc="32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University,</a:t>
            </a:r>
            <a:r>
              <a:rPr sz="700" spc="320" dirty="0">
                <a:latin typeface="Calibri"/>
                <a:cs typeface="Calibri"/>
              </a:rPr>
              <a:t> </a:t>
            </a:r>
            <a:r>
              <a:rPr sz="700" spc="70" dirty="0">
                <a:latin typeface="Calibri"/>
                <a:cs typeface="Calibri"/>
              </a:rPr>
              <a:t>IEOR</a:t>
            </a:r>
            <a:endParaRPr sz="7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Calibri"/>
              <a:cs typeface="Calibri"/>
            </a:endParaRPr>
          </a:p>
          <a:p>
            <a:pPr marL="5715" algn="ctr">
              <a:lnSpc>
                <a:spcPct val="100000"/>
              </a:lnSpc>
            </a:pPr>
            <a:r>
              <a:rPr sz="1000" dirty="0">
                <a:latin typeface="Calibri"/>
                <a:cs typeface="Calibri"/>
              </a:rPr>
              <a:t>May</a:t>
            </a:r>
            <a:r>
              <a:rPr sz="1000" spc="9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19,</a:t>
            </a:r>
            <a:r>
              <a:rPr sz="1000" spc="95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2023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097076" y="2552730"/>
            <a:ext cx="35661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latin typeface="Calibri"/>
                <a:cs typeface="Calibri"/>
              </a:rPr>
              <a:t>Bloomberg-Columbia</a:t>
            </a:r>
            <a:r>
              <a:rPr sz="1000" spc="10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Machine</a:t>
            </a:r>
            <a:r>
              <a:rPr sz="1000" spc="10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Learning</a:t>
            </a:r>
            <a:r>
              <a:rPr sz="1000" spc="10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in</a:t>
            </a:r>
            <a:r>
              <a:rPr sz="1000" spc="10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Finance</a:t>
            </a:r>
            <a:r>
              <a:rPr sz="1000" spc="10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Workshop</a:t>
            </a:r>
            <a:r>
              <a:rPr sz="1000" spc="100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2023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96094" y="127494"/>
            <a:ext cx="243204" cy="41275"/>
            <a:chOff x="1496094" y="127494"/>
            <a:chExt cx="243204" cy="41275"/>
          </a:xfrm>
        </p:grpSpPr>
        <p:sp>
          <p:nvSpPr>
            <p:cNvPr id="3" name="object 3"/>
            <p:cNvSpPr/>
            <p:nvPr/>
          </p:nvSpPr>
          <p:spPr>
            <a:xfrm>
              <a:off x="14986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5490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994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6498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18000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498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7002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2672495" y="127494"/>
            <a:ext cx="394335" cy="41275"/>
            <a:chOff x="2672495" y="127494"/>
            <a:chExt cx="394335" cy="41275"/>
          </a:xfrm>
        </p:grpSpPr>
        <p:sp>
          <p:nvSpPr>
            <p:cNvPr id="10" name="object 10"/>
            <p:cNvSpPr/>
            <p:nvPr/>
          </p:nvSpPr>
          <p:spPr>
            <a:xfrm>
              <a:off x="26750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7254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7758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8262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8766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9270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9774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0278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4073636" y="127494"/>
            <a:ext cx="293370" cy="41275"/>
            <a:chOff x="4073636" y="127494"/>
            <a:chExt cx="293370" cy="41275"/>
          </a:xfrm>
        </p:grpSpPr>
        <p:sp>
          <p:nvSpPr>
            <p:cNvPr id="19" name="object 19"/>
            <p:cNvSpPr/>
            <p:nvPr/>
          </p:nvSpPr>
          <p:spPr>
            <a:xfrm>
              <a:off x="40761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1265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1769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2273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2777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3281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57200" y="25256"/>
            <a:ext cx="4650105" cy="14846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1428115" algn="l"/>
                <a:tab pos="2604770" algn="l"/>
                <a:tab pos="4006215" algn="l"/>
              </a:tabLst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2" action="ppaction://hlinksldjump"/>
              </a:rPr>
              <a:t>Introduction</a:t>
            </a:r>
            <a:r>
              <a:rPr sz="500" dirty="0">
                <a:solidFill>
                  <a:srgbClr val="7F7F7F"/>
                </a:solidFill>
                <a:latin typeface="Lucida Sans Unicode"/>
                <a:cs typeface="Lucida Sans Unicode"/>
              </a:rPr>
              <a:t>	</a:t>
            </a:r>
            <a:r>
              <a:rPr sz="500" spc="-20" dirty="0">
                <a:latin typeface="Lucida Sans Unicode"/>
                <a:cs typeface="Lucida Sans Unicode"/>
                <a:hlinkClick r:id="rId3" action="ppaction://hlinksldjump"/>
              </a:rPr>
              <a:t>Data</a:t>
            </a:r>
            <a:r>
              <a:rPr sz="500" dirty="0">
                <a:latin typeface="Lucida Sans Unicode"/>
                <a:cs typeface="Lucida Sans Unicode"/>
              </a:rPr>
              <a:t>	</a:t>
            </a: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4" action="ppaction://hlinksldjump"/>
              </a:rPr>
              <a:t>Methodology</a:t>
            </a:r>
            <a:r>
              <a:rPr sz="500" dirty="0">
                <a:solidFill>
                  <a:srgbClr val="7F7F7F"/>
                </a:solidFill>
                <a:latin typeface="Lucida Sans Unicode"/>
                <a:cs typeface="Lucida Sans Unicode"/>
              </a:rPr>
              <a:t>	</a:t>
            </a: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5" action="ppaction://hlinksldjump"/>
              </a:rPr>
              <a:t>Results</a:t>
            </a:r>
            <a:endParaRPr sz="500" dirty="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850" dirty="0">
              <a:latin typeface="Lucida Sans Unicode"/>
              <a:cs typeface="Lucida Sans Unicode"/>
            </a:endParaRPr>
          </a:p>
          <a:p>
            <a:pPr marL="50800">
              <a:lnSpc>
                <a:spcPct val="100000"/>
              </a:lnSpc>
            </a:pPr>
            <a:r>
              <a:rPr sz="1400" spc="120" dirty="0">
                <a:latin typeface="Calibri"/>
                <a:cs typeface="Calibri"/>
              </a:rPr>
              <a:t>LOB</a:t>
            </a:r>
            <a:r>
              <a:rPr sz="1400" spc="10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data</a:t>
            </a:r>
            <a:r>
              <a:rPr sz="1400" spc="10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types</a:t>
            </a:r>
            <a:endParaRPr sz="1400" dirty="0">
              <a:latin typeface="Calibri"/>
              <a:cs typeface="Calibri"/>
            </a:endParaRPr>
          </a:p>
          <a:p>
            <a:pPr marL="393700">
              <a:lnSpc>
                <a:spcPct val="100000"/>
              </a:lnSpc>
              <a:spcBef>
                <a:spcPts val="610"/>
              </a:spcBef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240" baseline="555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Calibri"/>
                <a:cs typeface="Calibri"/>
              </a:rPr>
              <a:t>Level-I:</a:t>
            </a:r>
            <a:r>
              <a:rPr sz="1000" spc="9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the</a:t>
            </a:r>
            <a:r>
              <a:rPr sz="1000" spc="9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best</a:t>
            </a:r>
            <a:r>
              <a:rPr sz="1000" spc="9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bid/ask</a:t>
            </a:r>
            <a:r>
              <a:rPr sz="1000" spc="9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prices</a:t>
            </a:r>
            <a:r>
              <a:rPr sz="1000" spc="9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and</a:t>
            </a:r>
            <a:r>
              <a:rPr sz="1000" spc="9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volumes,</a:t>
            </a:r>
            <a:endParaRPr sz="1000" dirty="0">
              <a:latin typeface="Calibri"/>
              <a:cs typeface="Calibri"/>
            </a:endParaRPr>
          </a:p>
          <a:p>
            <a:pPr marL="393700">
              <a:lnSpc>
                <a:spcPct val="100000"/>
              </a:lnSpc>
              <a:spcBef>
                <a:spcPts val="990"/>
              </a:spcBef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172" baseline="555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Calibri"/>
                <a:cs typeface="Calibri"/>
              </a:rPr>
              <a:t>Level-II: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price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and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aggregated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volume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across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certain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number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of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price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levels</a:t>
            </a:r>
            <a:endParaRPr sz="1000" dirty="0">
              <a:latin typeface="Calibri"/>
              <a:cs typeface="Calibri"/>
            </a:endParaRPr>
          </a:p>
          <a:p>
            <a:pPr marL="393700">
              <a:lnSpc>
                <a:spcPct val="100000"/>
              </a:lnSpc>
              <a:spcBef>
                <a:spcPts val="995"/>
              </a:spcBef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187" baseline="555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Calibri"/>
                <a:cs typeface="Calibri"/>
              </a:rPr>
              <a:t>Level-III:</a:t>
            </a:r>
            <a:r>
              <a:rPr sz="1000" spc="7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non-</a:t>
            </a:r>
            <a:r>
              <a:rPr sz="1000" dirty="0">
                <a:latin typeface="Calibri"/>
                <a:cs typeface="Calibri"/>
              </a:rPr>
              <a:t>aggregated</a:t>
            </a:r>
            <a:r>
              <a:rPr sz="1000" spc="70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orders</a:t>
            </a:r>
            <a:r>
              <a:rPr sz="1000" spc="7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placed</a:t>
            </a:r>
            <a:r>
              <a:rPr sz="1000" spc="7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by</a:t>
            </a:r>
            <a:r>
              <a:rPr sz="1000" spc="7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market</a:t>
            </a:r>
            <a:r>
              <a:rPr sz="1000" spc="7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participants</a:t>
            </a:r>
            <a:endParaRPr sz="1000" dirty="0">
              <a:latin typeface="Calibri"/>
              <a:cs typeface="Calibri"/>
            </a:endParaRPr>
          </a:p>
          <a:p>
            <a:pPr marL="1991360">
              <a:lnSpc>
                <a:spcPct val="100000"/>
              </a:lnSpc>
              <a:spcBef>
                <a:spcPts val="844"/>
              </a:spcBef>
            </a:pPr>
            <a:r>
              <a:rPr sz="700" b="1" dirty="0">
                <a:latin typeface="Calibri"/>
                <a:cs typeface="Calibri"/>
              </a:rPr>
              <a:t>Figure</a:t>
            </a:r>
            <a:r>
              <a:rPr sz="700" b="1" spc="185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1:</a:t>
            </a:r>
            <a:r>
              <a:rPr sz="700" b="1" spc="305" dirty="0">
                <a:latin typeface="Calibri"/>
                <a:cs typeface="Calibri"/>
              </a:rPr>
              <a:t> </a:t>
            </a:r>
            <a:r>
              <a:rPr lang="en-GB" sz="700" spc="120" dirty="0">
                <a:latin typeface="Calibri"/>
                <a:cs typeface="Calibri"/>
              </a:rPr>
              <a:t>L</a:t>
            </a:r>
            <a:r>
              <a:rPr sz="700" spc="120" dirty="0">
                <a:latin typeface="Calibri"/>
                <a:cs typeface="Calibri"/>
              </a:rPr>
              <a:t>OB</a:t>
            </a:r>
            <a:r>
              <a:rPr sz="700" spc="18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data</a:t>
            </a:r>
            <a:r>
              <a:rPr sz="700" spc="18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types.</a:t>
            </a:r>
            <a:r>
              <a:rPr lang="en-US" sz="700" spc="30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Source:</a:t>
            </a:r>
            <a:r>
              <a:rPr lang="en-US" sz="700" spc="305" dirty="0">
                <a:latin typeface="Calibri"/>
                <a:cs typeface="Calibri"/>
              </a:rPr>
              <a:t> </a:t>
            </a:r>
            <a:r>
              <a:rPr sz="700" spc="55" dirty="0">
                <a:latin typeface="Calibri"/>
                <a:cs typeface="Calibri"/>
              </a:rPr>
              <a:t>Wu</a:t>
            </a:r>
            <a:r>
              <a:rPr lang="en-US" sz="700" spc="18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et</a:t>
            </a:r>
            <a:r>
              <a:rPr sz="700" spc="18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al.</a:t>
            </a:r>
            <a:r>
              <a:rPr sz="700" spc="18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  <a:hlinkClick r:id="rId6" action="ppaction://hlinksldjump"/>
              </a:rPr>
              <a:t>(2022)</a:t>
            </a:r>
            <a:endParaRPr sz="700" dirty="0">
              <a:latin typeface="Calibri"/>
              <a:cs typeface="Calibri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5300443" y="127494"/>
            <a:ext cx="92075" cy="41275"/>
            <a:chOff x="5300443" y="127494"/>
            <a:chExt cx="92075" cy="41275"/>
          </a:xfrm>
        </p:grpSpPr>
        <p:sp>
          <p:nvSpPr>
            <p:cNvPr id="27" name="object 27"/>
            <p:cNvSpPr/>
            <p:nvPr/>
          </p:nvSpPr>
          <p:spPr>
            <a:xfrm>
              <a:off x="53029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353380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5277624" y="25256"/>
            <a:ext cx="38735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7" action="ppaction://hlinksldjump"/>
              </a:rPr>
              <a:t>Conclusion</a:t>
            </a:r>
            <a:endParaRPr sz="500">
              <a:latin typeface="Lucida Sans Unicode"/>
              <a:cs typeface="Lucida Sans Unicode"/>
            </a:endParaRPr>
          </a:p>
        </p:txBody>
      </p:sp>
      <p:pic>
        <p:nvPicPr>
          <p:cNvPr id="30" name="object 3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04425" y="1800786"/>
            <a:ext cx="4619332" cy="1220823"/>
          </a:xfrm>
          <a:prstGeom prst="rect">
            <a:avLst/>
          </a:prstGeom>
        </p:spPr>
      </p:pic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pc="-10" dirty="0"/>
              <a:t>10</a:t>
            </a:fld>
            <a:r>
              <a:rPr spc="-10" dirty="0"/>
              <a:t>/27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96094" y="127494"/>
            <a:ext cx="243204" cy="41275"/>
            <a:chOff x="1496094" y="127494"/>
            <a:chExt cx="243204" cy="41275"/>
          </a:xfrm>
        </p:grpSpPr>
        <p:sp>
          <p:nvSpPr>
            <p:cNvPr id="3" name="object 3"/>
            <p:cNvSpPr/>
            <p:nvPr/>
          </p:nvSpPr>
          <p:spPr>
            <a:xfrm>
              <a:off x="14986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5490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994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6498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002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18000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7002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7200" y="25256"/>
            <a:ext cx="1851025" cy="939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1428115" algn="l"/>
              </a:tabLst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2" action="ppaction://hlinksldjump"/>
              </a:rPr>
              <a:t>Introduction</a:t>
            </a:r>
            <a:r>
              <a:rPr sz="500" dirty="0">
                <a:solidFill>
                  <a:srgbClr val="7F7F7F"/>
                </a:solidFill>
                <a:latin typeface="Lucida Sans Unicode"/>
                <a:cs typeface="Lucida Sans Unicode"/>
              </a:rPr>
              <a:t>	</a:t>
            </a:r>
            <a:r>
              <a:rPr sz="500" spc="-20" dirty="0">
                <a:latin typeface="Lucida Sans Unicode"/>
                <a:cs typeface="Lucida Sans Unicode"/>
                <a:hlinkClick r:id="rId3" action="ppaction://hlinksldjump"/>
              </a:rPr>
              <a:t>Data</a:t>
            </a:r>
            <a:endParaRPr sz="5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850">
              <a:latin typeface="Lucida Sans Unicode"/>
              <a:cs typeface="Lucida Sans Unicode"/>
            </a:endParaRPr>
          </a:p>
          <a:p>
            <a:pPr marL="5080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Direct</a:t>
            </a:r>
            <a:r>
              <a:rPr sz="1400" spc="14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feeds</a:t>
            </a:r>
            <a:endParaRPr sz="1400">
              <a:latin typeface="Calibri"/>
              <a:cs typeface="Calibri"/>
            </a:endParaRPr>
          </a:p>
          <a:p>
            <a:pPr marL="393700">
              <a:lnSpc>
                <a:spcPct val="100000"/>
              </a:lnSpc>
              <a:spcBef>
                <a:spcPts val="580"/>
              </a:spcBef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202" baseline="555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Calibri"/>
                <a:cs typeface="Calibri"/>
              </a:rPr>
              <a:t>“Direct</a:t>
            </a:r>
            <a:r>
              <a:rPr sz="1000" spc="75" dirty="0">
                <a:latin typeface="Calibri"/>
                <a:cs typeface="Calibri"/>
              </a:rPr>
              <a:t> </a:t>
            </a:r>
            <a:r>
              <a:rPr sz="1000" spc="-25" dirty="0">
                <a:latin typeface="Calibri"/>
                <a:cs typeface="Calibri"/>
              </a:rPr>
              <a:t>feeds”</a:t>
            </a:r>
            <a:r>
              <a:rPr sz="1000" spc="14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examples</a:t>
            </a:r>
            <a:endParaRPr sz="1000">
              <a:latin typeface="Calibri"/>
              <a:cs typeface="Calibri"/>
            </a:endParaRPr>
          </a:p>
          <a:p>
            <a:pPr marL="555625">
              <a:lnSpc>
                <a:spcPct val="100000"/>
              </a:lnSpc>
              <a:spcBef>
                <a:spcPts val="850"/>
              </a:spcBef>
            </a:pPr>
            <a:r>
              <a:rPr sz="800" b="1" spc="75" dirty="0">
                <a:solidFill>
                  <a:srgbClr val="003152"/>
                </a:solidFill>
                <a:latin typeface="Calibri"/>
                <a:cs typeface="Calibri"/>
              </a:rPr>
              <a:t>(a)</a:t>
            </a:r>
            <a:r>
              <a:rPr sz="800" b="1" spc="165" dirty="0">
                <a:solidFill>
                  <a:srgbClr val="003152"/>
                </a:solidFill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Add</a:t>
            </a:r>
            <a:r>
              <a:rPr sz="800" spc="15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message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672495" y="127494"/>
            <a:ext cx="394335" cy="41275"/>
            <a:chOff x="2672495" y="127494"/>
            <a:chExt cx="394335" cy="41275"/>
          </a:xfrm>
        </p:grpSpPr>
        <p:sp>
          <p:nvSpPr>
            <p:cNvPr id="11" name="object 11"/>
            <p:cNvSpPr/>
            <p:nvPr/>
          </p:nvSpPr>
          <p:spPr>
            <a:xfrm>
              <a:off x="26750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7254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7758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8262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8766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9270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9774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0278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2649677" y="25256"/>
            <a:ext cx="46482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4" action="ppaction://hlinksldjump"/>
              </a:rPr>
              <a:t>Methodology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4073636" y="127494"/>
            <a:ext cx="293370" cy="41275"/>
            <a:chOff x="4073636" y="127494"/>
            <a:chExt cx="293370" cy="41275"/>
          </a:xfrm>
        </p:grpSpPr>
        <p:sp>
          <p:nvSpPr>
            <p:cNvPr id="21" name="object 21"/>
            <p:cNvSpPr/>
            <p:nvPr/>
          </p:nvSpPr>
          <p:spPr>
            <a:xfrm>
              <a:off x="40761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1265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1769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2273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2777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3281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4050817" y="25256"/>
            <a:ext cx="26987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5" action="ppaction://hlinksldjump"/>
              </a:rPr>
              <a:t>Results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5300443" y="127494"/>
            <a:ext cx="92075" cy="41275"/>
            <a:chOff x="5300443" y="127494"/>
            <a:chExt cx="92075" cy="41275"/>
          </a:xfrm>
        </p:grpSpPr>
        <p:sp>
          <p:nvSpPr>
            <p:cNvPr id="29" name="object 29"/>
            <p:cNvSpPr/>
            <p:nvPr/>
          </p:nvSpPr>
          <p:spPr>
            <a:xfrm>
              <a:off x="53029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353380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5277624" y="25256"/>
            <a:ext cx="38735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6" action="ppaction://hlinksldjump"/>
              </a:rPr>
              <a:t>Conclusion</a:t>
            </a:r>
            <a:endParaRPr sz="500">
              <a:latin typeface="Lucida Sans Unicode"/>
              <a:cs typeface="Lucida Sans Unicode"/>
            </a:endParaRPr>
          </a:p>
        </p:txBody>
      </p:sp>
      <p:pic>
        <p:nvPicPr>
          <p:cNvPr id="32" name="object 3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52411" y="1069240"/>
            <a:ext cx="4308250" cy="339327"/>
          </a:xfrm>
          <a:prstGeom prst="rect">
            <a:avLst/>
          </a:prstGeom>
        </p:spPr>
      </p:pic>
      <p:sp>
        <p:nvSpPr>
          <p:cNvPr id="33" name="object 33"/>
          <p:cNvSpPr txBox="1"/>
          <p:nvPr/>
        </p:nvSpPr>
        <p:spPr>
          <a:xfrm>
            <a:off x="600354" y="1473414"/>
            <a:ext cx="152082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b="1" spc="70" dirty="0">
                <a:solidFill>
                  <a:srgbClr val="003152"/>
                </a:solidFill>
                <a:latin typeface="Calibri"/>
                <a:cs typeface="Calibri"/>
              </a:rPr>
              <a:t>(b)</a:t>
            </a:r>
            <a:r>
              <a:rPr sz="800" b="1" spc="360" dirty="0">
                <a:solidFill>
                  <a:srgbClr val="003152"/>
                </a:solidFill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Cancel/modification</a:t>
            </a:r>
            <a:r>
              <a:rPr sz="800" spc="33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message</a:t>
            </a:r>
            <a:endParaRPr sz="800">
              <a:latin typeface="Calibri"/>
              <a:cs typeface="Calibri"/>
            </a:endParaRPr>
          </a:p>
        </p:txBody>
      </p:sp>
      <p:pic>
        <p:nvPicPr>
          <p:cNvPr id="34" name="object 3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52411" y="1724605"/>
            <a:ext cx="3598985" cy="333680"/>
          </a:xfrm>
          <a:prstGeom prst="rect">
            <a:avLst/>
          </a:prstGeom>
        </p:spPr>
      </p:pic>
      <p:sp>
        <p:nvSpPr>
          <p:cNvPr id="35" name="object 35"/>
          <p:cNvSpPr txBox="1"/>
          <p:nvPr/>
        </p:nvSpPr>
        <p:spPr>
          <a:xfrm>
            <a:off x="600354" y="2123032"/>
            <a:ext cx="864869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b="1" spc="85" dirty="0">
                <a:solidFill>
                  <a:srgbClr val="003152"/>
                </a:solidFill>
                <a:latin typeface="Calibri"/>
                <a:cs typeface="Calibri"/>
              </a:rPr>
              <a:t>(c)</a:t>
            </a:r>
            <a:r>
              <a:rPr sz="800" b="1" spc="170" dirty="0">
                <a:solidFill>
                  <a:srgbClr val="003152"/>
                </a:solidFill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Trade</a:t>
            </a:r>
            <a:r>
              <a:rPr sz="800" spc="155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message</a:t>
            </a:r>
            <a:endParaRPr sz="800">
              <a:latin typeface="Calibri"/>
              <a:cs typeface="Calibri"/>
            </a:endParaRPr>
          </a:p>
        </p:txBody>
      </p:sp>
      <p:pic>
        <p:nvPicPr>
          <p:cNvPr id="36" name="object 3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76245" y="2374236"/>
            <a:ext cx="4284223" cy="333680"/>
          </a:xfrm>
          <a:prstGeom prst="rect">
            <a:avLst/>
          </a:prstGeom>
        </p:spPr>
      </p:pic>
      <p:sp>
        <p:nvSpPr>
          <p:cNvPr id="37" name="object 37"/>
          <p:cNvSpPr txBox="1"/>
          <p:nvPr/>
        </p:nvSpPr>
        <p:spPr>
          <a:xfrm>
            <a:off x="2669019" y="2772031"/>
            <a:ext cx="92900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b="1" dirty="0">
                <a:latin typeface="Calibri"/>
                <a:cs typeface="Calibri"/>
              </a:rPr>
              <a:t>Figure</a:t>
            </a:r>
            <a:r>
              <a:rPr sz="700" b="1" spc="245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2:</a:t>
            </a:r>
            <a:r>
              <a:rPr sz="700" b="1" spc="39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Direct</a:t>
            </a:r>
            <a:r>
              <a:rPr sz="700" spc="245" dirty="0">
                <a:latin typeface="Calibri"/>
                <a:cs typeface="Calibri"/>
              </a:rPr>
              <a:t> </a:t>
            </a:r>
            <a:r>
              <a:rPr sz="700" spc="-20" dirty="0">
                <a:latin typeface="Calibri"/>
                <a:cs typeface="Calibri"/>
              </a:rPr>
              <a:t>feeds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8" name="object 3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pc="-10" dirty="0"/>
              <a:t>11</a:t>
            </a:fld>
            <a:r>
              <a:rPr spc="-10" dirty="0"/>
              <a:t>/27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25256"/>
            <a:ext cx="44132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2" action="ppaction://hlinksldjump"/>
              </a:rPr>
              <a:t>Introduction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496094" y="127494"/>
            <a:ext cx="243204" cy="41275"/>
            <a:chOff x="1496094" y="127494"/>
            <a:chExt cx="243204" cy="41275"/>
          </a:xfrm>
        </p:grpSpPr>
        <p:sp>
          <p:nvSpPr>
            <p:cNvPr id="4" name="object 4"/>
            <p:cNvSpPr/>
            <p:nvPr/>
          </p:nvSpPr>
          <p:spPr>
            <a:xfrm>
              <a:off x="14986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490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994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498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7002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473276" y="25256"/>
            <a:ext cx="19240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20" dirty="0">
                <a:solidFill>
                  <a:srgbClr val="7F7F7F"/>
                </a:solidFill>
                <a:latin typeface="Lucida Sans Unicode"/>
                <a:cs typeface="Lucida Sans Unicode"/>
                <a:hlinkClick r:id="rId3" action="ppaction://hlinksldjump"/>
              </a:rPr>
              <a:t>Data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672495" y="127494"/>
            <a:ext cx="394335" cy="41275"/>
            <a:chOff x="2672495" y="127494"/>
            <a:chExt cx="394335" cy="41275"/>
          </a:xfrm>
        </p:grpSpPr>
        <p:sp>
          <p:nvSpPr>
            <p:cNvPr id="11" name="object 11"/>
            <p:cNvSpPr/>
            <p:nvPr/>
          </p:nvSpPr>
          <p:spPr>
            <a:xfrm>
              <a:off x="26750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18000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6750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7254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7758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8262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8766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9270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9774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0278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649677" y="25256"/>
            <a:ext cx="46482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latin typeface="Lucida Sans Unicode"/>
                <a:cs typeface="Lucida Sans Unicode"/>
                <a:hlinkClick r:id="rId4" action="ppaction://hlinksldjump"/>
              </a:rPr>
              <a:t>Methodology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4073636" y="127494"/>
            <a:ext cx="293370" cy="41275"/>
            <a:chOff x="4073636" y="127494"/>
            <a:chExt cx="293370" cy="41275"/>
          </a:xfrm>
        </p:grpSpPr>
        <p:sp>
          <p:nvSpPr>
            <p:cNvPr id="22" name="object 22"/>
            <p:cNvSpPr/>
            <p:nvPr/>
          </p:nvSpPr>
          <p:spPr>
            <a:xfrm>
              <a:off x="40761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1265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1769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2273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2777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3281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4050817" y="25256"/>
            <a:ext cx="26987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5" action="ppaction://hlinksldjump"/>
              </a:rPr>
              <a:t>Results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5300443" y="127494"/>
            <a:ext cx="92075" cy="41275"/>
            <a:chOff x="5300443" y="127494"/>
            <a:chExt cx="92075" cy="41275"/>
          </a:xfrm>
        </p:grpSpPr>
        <p:sp>
          <p:nvSpPr>
            <p:cNvPr id="30" name="object 30"/>
            <p:cNvSpPr/>
            <p:nvPr/>
          </p:nvSpPr>
          <p:spPr>
            <a:xfrm>
              <a:off x="53029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353380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5277624" y="25256"/>
            <a:ext cx="38735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6" action="ppaction://hlinksldjump"/>
              </a:rPr>
              <a:t>Conclusion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7" name="object 3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pc="-10" dirty="0"/>
              <a:t>12</a:t>
            </a:fld>
            <a:r>
              <a:rPr spc="-10" dirty="0"/>
              <a:t>/27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95300" y="265871"/>
            <a:ext cx="5543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-10" dirty="0">
                <a:latin typeface="Calibri"/>
                <a:cs typeface="Calibri"/>
              </a:rPr>
              <a:t>Outline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47294" y="904460"/>
            <a:ext cx="673100" cy="565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CCCCCC"/>
                </a:solidFill>
                <a:latin typeface="Calibri"/>
                <a:cs typeface="Calibri"/>
                <a:hlinkClick r:id="rId2" action="ppaction://hlinksldjump"/>
              </a:rPr>
              <a:t>Introduction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000" spc="-20" dirty="0">
                <a:solidFill>
                  <a:srgbClr val="CCCCCC"/>
                </a:solidFill>
                <a:latin typeface="Calibri"/>
                <a:cs typeface="Calibri"/>
                <a:hlinkClick r:id="rId3" action="ppaction://hlinksldjump"/>
              </a:rPr>
              <a:t>Data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47294" y="1681472"/>
            <a:ext cx="7137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libri"/>
                <a:cs typeface="Calibri"/>
                <a:hlinkClick r:id="rId4" action="ppaction://hlinksldjump"/>
              </a:rPr>
              <a:t>Methodology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47294" y="2069978"/>
            <a:ext cx="594360" cy="565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CCCCCC"/>
                </a:solidFill>
                <a:latin typeface="Calibri"/>
                <a:cs typeface="Calibri"/>
                <a:hlinkClick r:id="rId5" action="ppaction://hlinksldjump"/>
              </a:rPr>
              <a:t>Results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000" spc="-10" dirty="0">
                <a:solidFill>
                  <a:srgbClr val="CCCCCC"/>
                </a:solidFill>
                <a:latin typeface="Calibri"/>
                <a:cs typeface="Calibri"/>
                <a:hlinkClick r:id="rId6" action="ppaction://hlinksldjump"/>
              </a:rPr>
              <a:t>Conclusion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96094" y="127494"/>
            <a:ext cx="243204" cy="41275"/>
            <a:chOff x="1496094" y="127494"/>
            <a:chExt cx="243204" cy="41275"/>
          </a:xfrm>
        </p:grpSpPr>
        <p:sp>
          <p:nvSpPr>
            <p:cNvPr id="3" name="object 3"/>
            <p:cNvSpPr/>
            <p:nvPr/>
          </p:nvSpPr>
          <p:spPr>
            <a:xfrm>
              <a:off x="14986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5490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994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6498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002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672495" y="127494"/>
            <a:ext cx="394335" cy="41275"/>
            <a:chOff x="2672495" y="127494"/>
            <a:chExt cx="394335" cy="41275"/>
          </a:xfrm>
        </p:grpSpPr>
        <p:sp>
          <p:nvSpPr>
            <p:cNvPr id="9" name="object 9"/>
            <p:cNvSpPr/>
            <p:nvPr/>
          </p:nvSpPr>
          <p:spPr>
            <a:xfrm>
              <a:off x="26750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7254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18000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7254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7758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8262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8766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9270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9774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0278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4073636" y="127494"/>
            <a:ext cx="293370" cy="41275"/>
            <a:chOff x="4073636" y="127494"/>
            <a:chExt cx="293370" cy="41275"/>
          </a:xfrm>
        </p:grpSpPr>
        <p:sp>
          <p:nvSpPr>
            <p:cNvPr id="19" name="object 19"/>
            <p:cNvSpPr/>
            <p:nvPr/>
          </p:nvSpPr>
          <p:spPr>
            <a:xfrm>
              <a:off x="40761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1265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1769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2273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2777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3281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5" name="object 25"/>
          <p:cNvGrpSpPr/>
          <p:nvPr/>
        </p:nvGrpSpPr>
        <p:grpSpPr>
          <a:xfrm>
            <a:off x="5300443" y="127494"/>
            <a:ext cx="92075" cy="41275"/>
            <a:chOff x="5300443" y="127494"/>
            <a:chExt cx="92075" cy="41275"/>
          </a:xfrm>
        </p:grpSpPr>
        <p:sp>
          <p:nvSpPr>
            <p:cNvPr id="26" name="object 26"/>
            <p:cNvSpPr/>
            <p:nvPr/>
          </p:nvSpPr>
          <p:spPr>
            <a:xfrm>
              <a:off x="53029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353380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5277624" y="25256"/>
            <a:ext cx="38735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2" action="ppaction://hlinksldjump"/>
              </a:rPr>
              <a:t>Conclusion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7200" y="25256"/>
            <a:ext cx="5252720" cy="13747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1428115" algn="l"/>
                <a:tab pos="2604770" algn="l"/>
                <a:tab pos="4006215" algn="l"/>
              </a:tabLst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3" action="ppaction://hlinksldjump"/>
              </a:rPr>
              <a:t>Introduction</a:t>
            </a:r>
            <a:r>
              <a:rPr sz="500" dirty="0">
                <a:solidFill>
                  <a:srgbClr val="7F7F7F"/>
                </a:solidFill>
                <a:latin typeface="Lucida Sans Unicode"/>
                <a:cs typeface="Lucida Sans Unicode"/>
              </a:rPr>
              <a:t>	</a:t>
            </a:r>
            <a:r>
              <a:rPr sz="500" spc="-20" dirty="0">
                <a:solidFill>
                  <a:srgbClr val="7F7F7F"/>
                </a:solidFill>
                <a:latin typeface="Lucida Sans Unicode"/>
                <a:cs typeface="Lucida Sans Unicode"/>
                <a:hlinkClick r:id="rId4" action="ppaction://hlinksldjump"/>
              </a:rPr>
              <a:t>Data</a:t>
            </a:r>
            <a:r>
              <a:rPr sz="500" dirty="0">
                <a:solidFill>
                  <a:srgbClr val="7F7F7F"/>
                </a:solidFill>
                <a:latin typeface="Lucida Sans Unicode"/>
                <a:cs typeface="Lucida Sans Unicode"/>
              </a:rPr>
              <a:t>	</a:t>
            </a:r>
            <a:r>
              <a:rPr sz="500" spc="-10" dirty="0">
                <a:latin typeface="Lucida Sans Unicode"/>
                <a:cs typeface="Lucida Sans Unicode"/>
                <a:hlinkClick r:id="rId5" action="ppaction://hlinksldjump"/>
              </a:rPr>
              <a:t>Methodology</a:t>
            </a:r>
            <a:r>
              <a:rPr sz="500" dirty="0">
                <a:latin typeface="Lucida Sans Unicode"/>
                <a:cs typeface="Lucida Sans Unicode"/>
              </a:rPr>
              <a:t>	</a:t>
            </a: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6" action="ppaction://hlinksldjump"/>
              </a:rPr>
              <a:t>Results</a:t>
            </a:r>
            <a:endParaRPr sz="500" dirty="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850" dirty="0">
              <a:latin typeface="Lucida Sans Unicode"/>
              <a:cs typeface="Lucida Sans Unicode"/>
            </a:endParaRPr>
          </a:p>
          <a:p>
            <a:pPr marL="50800">
              <a:lnSpc>
                <a:spcPct val="100000"/>
              </a:lnSpc>
            </a:pPr>
            <a:r>
              <a:rPr sz="1400" spc="120" dirty="0">
                <a:latin typeface="Calibri"/>
                <a:cs typeface="Calibri"/>
              </a:rPr>
              <a:t>LOB</a:t>
            </a:r>
            <a:r>
              <a:rPr sz="1400" spc="13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actions</a:t>
            </a:r>
            <a:endParaRPr sz="1400" dirty="0">
              <a:latin typeface="Calibri"/>
              <a:cs typeface="Calibri"/>
            </a:endParaRPr>
          </a:p>
          <a:p>
            <a:pPr marL="393700">
              <a:lnSpc>
                <a:spcPct val="100000"/>
              </a:lnSpc>
              <a:spcBef>
                <a:spcPts val="300"/>
              </a:spcBef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232" baseline="5555" dirty="0">
                <a:latin typeface="Lucida Sans Unicode"/>
                <a:cs typeface="Lucida Sans Unicode"/>
              </a:rPr>
              <a:t> </a:t>
            </a:r>
            <a:r>
              <a:rPr sz="1000" spc="95" dirty="0">
                <a:latin typeface="Calibri"/>
                <a:cs typeface="Calibri"/>
              </a:rPr>
              <a:t>LOB</a:t>
            </a:r>
            <a:r>
              <a:rPr sz="1000" spc="9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is</a:t>
            </a:r>
            <a:r>
              <a:rPr sz="1000" spc="9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constantly</a:t>
            </a:r>
            <a:r>
              <a:rPr sz="1000" spc="9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changing</a:t>
            </a:r>
            <a:r>
              <a:rPr sz="1000" spc="9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due</a:t>
            </a:r>
            <a:r>
              <a:rPr sz="1000" spc="9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to</a:t>
            </a:r>
            <a:r>
              <a:rPr sz="1000" spc="9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add,</a:t>
            </a:r>
            <a:r>
              <a:rPr sz="1000" spc="9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modifications,</a:t>
            </a:r>
            <a:r>
              <a:rPr sz="1000" spc="9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and</a:t>
            </a:r>
            <a:r>
              <a:rPr sz="1000" spc="9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executions</a:t>
            </a:r>
            <a:endParaRPr sz="1000" dirty="0">
              <a:latin typeface="Calibri"/>
              <a:cs typeface="Calibri"/>
            </a:endParaRPr>
          </a:p>
          <a:p>
            <a:pPr marL="808355" marR="43180" indent="-152400">
              <a:lnSpc>
                <a:spcPct val="101499"/>
              </a:lnSpc>
              <a:spcBef>
                <a:spcPts val="175"/>
              </a:spcBef>
            </a:pPr>
            <a:r>
              <a:rPr sz="1350" baseline="9259" dirty="0">
                <a:latin typeface="Lucida Sans Unicode"/>
                <a:cs typeface="Lucida Sans Unicode"/>
              </a:rPr>
              <a:t>▶</a:t>
            </a:r>
            <a:r>
              <a:rPr sz="1350" spc="292" baseline="9259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Calibri"/>
                <a:cs typeface="Calibri"/>
              </a:rPr>
              <a:t>New</a:t>
            </a:r>
            <a:r>
              <a:rPr sz="900" spc="9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quotes</a:t>
            </a:r>
            <a:r>
              <a:rPr sz="900" spc="10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can</a:t>
            </a:r>
            <a:r>
              <a:rPr sz="900" spc="9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be</a:t>
            </a:r>
            <a:r>
              <a:rPr sz="900" spc="9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continuously</a:t>
            </a:r>
            <a:r>
              <a:rPr sz="900" spc="9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added,</a:t>
            </a:r>
            <a:r>
              <a:rPr sz="900" spc="9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and</a:t>
            </a:r>
            <a:r>
              <a:rPr sz="900" spc="9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existing</a:t>
            </a:r>
            <a:r>
              <a:rPr sz="900" spc="9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quotes</a:t>
            </a:r>
            <a:r>
              <a:rPr sz="900" spc="9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can</a:t>
            </a:r>
            <a:r>
              <a:rPr sz="900" spc="9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be</a:t>
            </a:r>
            <a:r>
              <a:rPr sz="900" spc="9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canceled,</a:t>
            </a:r>
            <a:r>
              <a:rPr sz="900" spc="9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modified,</a:t>
            </a:r>
            <a:r>
              <a:rPr sz="900" spc="90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or</a:t>
            </a:r>
            <a:r>
              <a:rPr sz="900" dirty="0">
                <a:latin typeface="Calibri"/>
                <a:cs typeface="Calibri"/>
              </a:rPr>
              <a:t> executed</a:t>
            </a:r>
            <a:r>
              <a:rPr sz="900" spc="9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against</a:t>
            </a:r>
            <a:r>
              <a:rPr sz="900" spc="10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incoming</a:t>
            </a:r>
            <a:r>
              <a:rPr sz="900" spc="10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marketable</a:t>
            </a:r>
            <a:r>
              <a:rPr sz="900" spc="105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orders</a:t>
            </a:r>
            <a:endParaRPr sz="900" dirty="0">
              <a:latin typeface="Calibri"/>
              <a:cs typeface="Calibri"/>
            </a:endParaRPr>
          </a:p>
          <a:p>
            <a:pPr marL="656590">
              <a:lnSpc>
                <a:spcPct val="100000"/>
              </a:lnSpc>
              <a:spcBef>
                <a:spcPts val="480"/>
              </a:spcBef>
            </a:pPr>
            <a:r>
              <a:rPr sz="1350" baseline="9259" dirty="0">
                <a:latin typeface="Lucida Sans Unicode"/>
                <a:cs typeface="Lucida Sans Unicode"/>
              </a:rPr>
              <a:t>▶</a:t>
            </a:r>
            <a:r>
              <a:rPr sz="1350" spc="270" baseline="9259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Calibri"/>
                <a:cs typeface="Calibri"/>
              </a:rPr>
              <a:t>At</a:t>
            </a:r>
            <a:r>
              <a:rPr sz="900" spc="8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different</a:t>
            </a:r>
            <a:r>
              <a:rPr sz="900" spc="8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price</a:t>
            </a:r>
            <a:r>
              <a:rPr sz="900" spc="8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levels</a:t>
            </a:r>
            <a:endParaRPr sz="900" dirty="0">
              <a:latin typeface="Calibri"/>
              <a:cs typeface="Calibri"/>
            </a:endParaRPr>
          </a:p>
          <a:p>
            <a:pPr marL="2313940">
              <a:lnSpc>
                <a:spcPct val="100000"/>
              </a:lnSpc>
              <a:spcBef>
                <a:spcPts val="750"/>
              </a:spcBef>
            </a:pPr>
            <a:r>
              <a:rPr sz="700" b="1" dirty="0">
                <a:latin typeface="Calibri"/>
                <a:cs typeface="Calibri"/>
              </a:rPr>
              <a:t>Figure</a:t>
            </a:r>
            <a:r>
              <a:rPr sz="700" b="1" spc="185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3:</a:t>
            </a:r>
            <a:r>
              <a:rPr sz="700" b="1" spc="310" dirty="0">
                <a:latin typeface="Calibri"/>
                <a:cs typeface="Calibri"/>
              </a:rPr>
              <a:t> </a:t>
            </a:r>
            <a:r>
              <a:rPr sz="700" spc="120" dirty="0">
                <a:latin typeface="Calibri"/>
                <a:cs typeface="Calibri"/>
              </a:rPr>
              <a:t>LOB</a:t>
            </a:r>
            <a:r>
              <a:rPr sz="700" spc="19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actions.</a:t>
            </a:r>
            <a:r>
              <a:rPr sz="700" spc="30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Source:</a:t>
            </a:r>
            <a:r>
              <a:rPr sz="700" spc="305" dirty="0">
                <a:latin typeface="Calibri"/>
                <a:cs typeface="Calibri"/>
              </a:rPr>
              <a:t> </a:t>
            </a:r>
            <a:r>
              <a:rPr sz="700" spc="55" dirty="0">
                <a:latin typeface="Calibri"/>
                <a:cs typeface="Calibri"/>
              </a:rPr>
              <a:t>Wu</a:t>
            </a:r>
            <a:r>
              <a:rPr sz="700" spc="19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et</a:t>
            </a:r>
            <a:r>
              <a:rPr sz="700" spc="18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al.</a:t>
            </a:r>
            <a:r>
              <a:rPr sz="700" spc="19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  <a:hlinkClick r:id="rId7" action="ppaction://hlinksldjump"/>
              </a:rPr>
              <a:t>(2022)</a:t>
            </a:r>
            <a:endParaRPr sz="700" dirty="0">
              <a:latin typeface="Calibri"/>
              <a:cs typeface="Calibri"/>
            </a:endParaRPr>
          </a:p>
        </p:txBody>
      </p:sp>
      <p:pic>
        <p:nvPicPr>
          <p:cNvPr id="30" name="object 3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268375" y="1660946"/>
            <a:ext cx="1640291" cy="1419128"/>
          </a:xfrm>
          <a:prstGeom prst="rect">
            <a:avLst/>
          </a:prstGeom>
        </p:spPr>
      </p:pic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pc="-10" dirty="0"/>
              <a:t>13</a:t>
            </a:fld>
            <a:r>
              <a:rPr spc="-10" dirty="0"/>
              <a:t>/27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25256"/>
            <a:ext cx="44132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2" action="ppaction://hlinksldjump"/>
              </a:rPr>
              <a:t>Introduction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496094" y="127494"/>
            <a:ext cx="243204" cy="41275"/>
            <a:chOff x="1496094" y="127494"/>
            <a:chExt cx="243204" cy="41275"/>
          </a:xfrm>
        </p:grpSpPr>
        <p:sp>
          <p:nvSpPr>
            <p:cNvPr id="4" name="object 4"/>
            <p:cNvSpPr/>
            <p:nvPr/>
          </p:nvSpPr>
          <p:spPr>
            <a:xfrm>
              <a:off x="14986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490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994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498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7002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473276" y="25256"/>
            <a:ext cx="19240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20" dirty="0">
                <a:solidFill>
                  <a:srgbClr val="7F7F7F"/>
                </a:solidFill>
                <a:latin typeface="Lucida Sans Unicode"/>
                <a:cs typeface="Lucida Sans Unicode"/>
                <a:hlinkClick r:id="rId3" action="ppaction://hlinksldjump"/>
              </a:rPr>
              <a:t>Data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672495" y="127494"/>
            <a:ext cx="394335" cy="41275"/>
            <a:chOff x="2672495" y="127494"/>
            <a:chExt cx="394335" cy="41275"/>
          </a:xfrm>
        </p:grpSpPr>
        <p:sp>
          <p:nvSpPr>
            <p:cNvPr id="11" name="object 11"/>
            <p:cNvSpPr/>
            <p:nvPr/>
          </p:nvSpPr>
          <p:spPr>
            <a:xfrm>
              <a:off x="26750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7254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7758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18000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7758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8262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8766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9270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9774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0278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649677" y="25256"/>
            <a:ext cx="46482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latin typeface="Lucida Sans Unicode"/>
                <a:cs typeface="Lucida Sans Unicode"/>
                <a:hlinkClick r:id="rId4" action="ppaction://hlinksldjump"/>
              </a:rPr>
              <a:t>Methodology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4073636" y="127494"/>
            <a:ext cx="293370" cy="41275"/>
            <a:chOff x="4073636" y="127494"/>
            <a:chExt cx="293370" cy="41275"/>
          </a:xfrm>
        </p:grpSpPr>
        <p:sp>
          <p:nvSpPr>
            <p:cNvPr id="22" name="object 22"/>
            <p:cNvSpPr/>
            <p:nvPr/>
          </p:nvSpPr>
          <p:spPr>
            <a:xfrm>
              <a:off x="40761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1265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1769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2273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2777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3281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4050817" y="25256"/>
            <a:ext cx="26987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5" action="ppaction://hlinksldjump"/>
              </a:rPr>
              <a:t>Results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5300443" y="127494"/>
            <a:ext cx="92075" cy="41275"/>
            <a:chOff x="5300443" y="127494"/>
            <a:chExt cx="92075" cy="41275"/>
          </a:xfrm>
        </p:grpSpPr>
        <p:sp>
          <p:nvSpPr>
            <p:cNvPr id="30" name="object 30"/>
            <p:cNvSpPr/>
            <p:nvPr/>
          </p:nvSpPr>
          <p:spPr>
            <a:xfrm>
              <a:off x="53029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353380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5277624" y="25256"/>
            <a:ext cx="38735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6" action="ppaction://hlinksldjump"/>
              </a:rPr>
              <a:t>Conclusion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pc="-10" dirty="0"/>
              <a:t>14</a:t>
            </a:fld>
            <a:r>
              <a:rPr spc="-10" dirty="0"/>
              <a:t>/27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95300" y="265871"/>
            <a:ext cx="144272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-10" dirty="0">
                <a:latin typeface="Calibri"/>
                <a:cs typeface="Calibri"/>
              </a:rPr>
              <a:t>Feature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engineering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13283" y="716330"/>
            <a:ext cx="4156710" cy="211137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15"/>
              </a:spcBef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240" baseline="5555" dirty="0">
                <a:latin typeface="Lucida Sans Unicode"/>
                <a:cs typeface="Lucida Sans Unicode"/>
              </a:rPr>
              <a:t> </a:t>
            </a:r>
            <a:r>
              <a:rPr sz="1000" b="1" spc="140" dirty="0">
                <a:latin typeface="Calibri"/>
                <a:cs typeface="Calibri"/>
              </a:rPr>
              <a:t>LOB</a:t>
            </a:r>
            <a:r>
              <a:rPr sz="1000" b="1" spc="125" dirty="0">
                <a:latin typeface="Calibri"/>
                <a:cs typeface="Calibri"/>
              </a:rPr>
              <a:t> </a:t>
            </a:r>
            <a:r>
              <a:rPr sz="1000" b="1" dirty="0">
                <a:latin typeface="Calibri"/>
                <a:cs typeface="Calibri"/>
              </a:rPr>
              <a:t>actions</a:t>
            </a:r>
            <a:r>
              <a:rPr sz="1000" b="1" spc="9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and</a:t>
            </a:r>
            <a:r>
              <a:rPr sz="1000" spc="9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their</a:t>
            </a:r>
            <a:r>
              <a:rPr sz="1000" spc="9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lagged</a:t>
            </a:r>
            <a:r>
              <a:rPr sz="1000" spc="9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values,</a:t>
            </a:r>
            <a:r>
              <a:rPr sz="1000" spc="8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from</a:t>
            </a:r>
            <a:r>
              <a:rPr sz="1000" i="1" spc="95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each</a:t>
            </a:r>
            <a:r>
              <a:rPr sz="1000" i="1" spc="95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exchange</a:t>
            </a:r>
            <a:endParaRPr sz="1000">
              <a:latin typeface="Calibri"/>
              <a:cs typeface="Calibri"/>
            </a:endParaRPr>
          </a:p>
          <a:p>
            <a:pPr marL="300990">
              <a:lnSpc>
                <a:spcPct val="100000"/>
              </a:lnSpc>
              <a:spcBef>
                <a:spcPts val="195"/>
              </a:spcBef>
            </a:pPr>
            <a:r>
              <a:rPr sz="1350" baseline="9259" dirty="0">
                <a:latin typeface="Lucida Sans Unicode"/>
                <a:cs typeface="Lucida Sans Unicode"/>
              </a:rPr>
              <a:t>▶</a:t>
            </a:r>
            <a:r>
              <a:rPr sz="1350" spc="742" baseline="9259" dirty="0">
                <a:latin typeface="Lucida Sans Unicode"/>
                <a:cs typeface="Lucida Sans Unicode"/>
              </a:rPr>
              <a:t> </a:t>
            </a:r>
            <a:r>
              <a:rPr sz="900" b="1" dirty="0">
                <a:latin typeface="Calibri"/>
                <a:cs typeface="Calibri"/>
              </a:rPr>
              <a:t>Trade-BBO-Changing</a:t>
            </a:r>
            <a:r>
              <a:rPr sz="900" dirty="0">
                <a:latin typeface="Calibri"/>
                <a:cs typeface="Calibri"/>
              </a:rPr>
              <a:t>:</a:t>
            </a:r>
            <a:r>
              <a:rPr sz="900" spc="45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Executions</a:t>
            </a:r>
            <a:r>
              <a:rPr sz="900" spc="27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moving</a:t>
            </a:r>
            <a:r>
              <a:rPr sz="900" spc="285" dirty="0">
                <a:latin typeface="Calibri"/>
                <a:cs typeface="Calibri"/>
              </a:rPr>
              <a:t> </a:t>
            </a:r>
            <a:r>
              <a:rPr sz="900" spc="80" dirty="0">
                <a:latin typeface="Calibri"/>
                <a:cs typeface="Calibri"/>
              </a:rPr>
              <a:t>BBO</a:t>
            </a:r>
            <a:endParaRPr sz="900">
              <a:latin typeface="Calibri"/>
              <a:cs typeface="Calibri"/>
            </a:endParaRPr>
          </a:p>
          <a:p>
            <a:pPr marL="300990">
              <a:lnSpc>
                <a:spcPct val="100000"/>
              </a:lnSpc>
              <a:spcBef>
                <a:spcPts val="200"/>
              </a:spcBef>
            </a:pPr>
            <a:r>
              <a:rPr sz="1350" baseline="9259" dirty="0">
                <a:latin typeface="Lucida Sans Unicode"/>
                <a:cs typeface="Lucida Sans Unicode"/>
              </a:rPr>
              <a:t>▶</a:t>
            </a:r>
            <a:r>
              <a:rPr sz="1350" spc="682" baseline="9259" dirty="0">
                <a:latin typeface="Lucida Sans Unicode"/>
                <a:cs typeface="Lucida Sans Unicode"/>
              </a:rPr>
              <a:t> </a:t>
            </a:r>
            <a:r>
              <a:rPr sz="900" b="1" dirty="0">
                <a:latin typeface="Calibri"/>
                <a:cs typeface="Calibri"/>
              </a:rPr>
              <a:t>Trade-NonBBO-Changing</a:t>
            </a:r>
            <a:r>
              <a:rPr sz="900" dirty="0">
                <a:latin typeface="Calibri"/>
                <a:cs typeface="Calibri"/>
              </a:rPr>
              <a:t>:</a:t>
            </a:r>
            <a:r>
              <a:rPr sz="900" spc="409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Execution</a:t>
            </a:r>
            <a:r>
              <a:rPr sz="900" spc="25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not</a:t>
            </a:r>
            <a:r>
              <a:rPr sz="900" spc="254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moving</a:t>
            </a:r>
            <a:r>
              <a:rPr sz="900" spc="250" dirty="0">
                <a:latin typeface="Calibri"/>
                <a:cs typeface="Calibri"/>
              </a:rPr>
              <a:t> </a:t>
            </a:r>
            <a:r>
              <a:rPr sz="900" spc="80" dirty="0">
                <a:latin typeface="Calibri"/>
                <a:cs typeface="Calibri"/>
              </a:rPr>
              <a:t>BBO</a:t>
            </a:r>
            <a:endParaRPr sz="900">
              <a:latin typeface="Calibri"/>
              <a:cs typeface="Calibri"/>
            </a:endParaRPr>
          </a:p>
          <a:p>
            <a:pPr marL="300990">
              <a:lnSpc>
                <a:spcPct val="100000"/>
              </a:lnSpc>
              <a:spcBef>
                <a:spcPts val="200"/>
              </a:spcBef>
            </a:pPr>
            <a:r>
              <a:rPr sz="1350" baseline="9259" dirty="0">
                <a:latin typeface="Lucida Sans Unicode"/>
                <a:cs typeface="Lucida Sans Unicode"/>
              </a:rPr>
              <a:t>▶</a:t>
            </a:r>
            <a:r>
              <a:rPr sz="1350" spc="330" baseline="9259" dirty="0">
                <a:latin typeface="Lucida Sans Unicode"/>
                <a:cs typeface="Lucida Sans Unicode"/>
              </a:rPr>
              <a:t> </a:t>
            </a:r>
            <a:r>
              <a:rPr sz="900" b="1" spc="50" dirty="0">
                <a:latin typeface="Calibri"/>
                <a:cs typeface="Calibri"/>
              </a:rPr>
              <a:t>Add-</a:t>
            </a:r>
            <a:r>
              <a:rPr sz="900" b="1" spc="55" dirty="0">
                <a:latin typeface="Calibri"/>
                <a:cs typeface="Calibri"/>
              </a:rPr>
              <a:t>BBO-</a:t>
            </a:r>
            <a:r>
              <a:rPr sz="900" b="1" dirty="0">
                <a:latin typeface="Calibri"/>
                <a:cs typeface="Calibri"/>
              </a:rPr>
              <a:t>Improving</a:t>
            </a:r>
            <a:r>
              <a:rPr sz="900" dirty="0">
                <a:latin typeface="Calibri"/>
                <a:cs typeface="Calibri"/>
              </a:rPr>
              <a:t>:</a:t>
            </a:r>
            <a:r>
              <a:rPr sz="900" spc="21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Add</a:t>
            </a:r>
            <a:r>
              <a:rPr sz="900" spc="1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orders</a:t>
            </a:r>
            <a:r>
              <a:rPr sz="900" spc="10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improving</a:t>
            </a:r>
            <a:r>
              <a:rPr sz="900" spc="110" dirty="0">
                <a:latin typeface="Calibri"/>
                <a:cs typeface="Calibri"/>
              </a:rPr>
              <a:t> </a:t>
            </a:r>
            <a:r>
              <a:rPr sz="900" spc="80" dirty="0">
                <a:latin typeface="Calibri"/>
                <a:cs typeface="Calibri"/>
              </a:rPr>
              <a:t>BBO</a:t>
            </a:r>
            <a:endParaRPr sz="900">
              <a:latin typeface="Calibri"/>
              <a:cs typeface="Calibri"/>
            </a:endParaRPr>
          </a:p>
          <a:p>
            <a:pPr marL="300990">
              <a:lnSpc>
                <a:spcPct val="100000"/>
              </a:lnSpc>
              <a:spcBef>
                <a:spcPts val="200"/>
              </a:spcBef>
            </a:pPr>
            <a:r>
              <a:rPr sz="1350" baseline="9259" dirty="0">
                <a:latin typeface="Lucida Sans Unicode"/>
                <a:cs typeface="Lucida Sans Unicode"/>
              </a:rPr>
              <a:t>▶</a:t>
            </a:r>
            <a:r>
              <a:rPr sz="1350" spc="427" baseline="9259" dirty="0">
                <a:latin typeface="Lucida Sans Unicode"/>
                <a:cs typeface="Lucida Sans Unicode"/>
              </a:rPr>
              <a:t> </a:t>
            </a:r>
            <a:r>
              <a:rPr sz="900" b="1" dirty="0">
                <a:latin typeface="Calibri"/>
                <a:cs typeface="Calibri"/>
              </a:rPr>
              <a:t>Cancel-</a:t>
            </a:r>
            <a:r>
              <a:rPr sz="900" b="1" spc="50" dirty="0">
                <a:latin typeface="Calibri"/>
                <a:cs typeface="Calibri"/>
              </a:rPr>
              <a:t>BBO-</a:t>
            </a:r>
            <a:r>
              <a:rPr sz="900" b="1" dirty="0">
                <a:latin typeface="Calibri"/>
                <a:cs typeface="Calibri"/>
              </a:rPr>
              <a:t>Worsening</a:t>
            </a:r>
            <a:r>
              <a:rPr sz="900" dirty="0">
                <a:latin typeface="Calibri"/>
                <a:cs typeface="Calibri"/>
              </a:rPr>
              <a:t>:</a:t>
            </a:r>
            <a:r>
              <a:rPr sz="900" spc="27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Cancel</a:t>
            </a:r>
            <a:r>
              <a:rPr sz="900" spc="15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orders</a:t>
            </a:r>
            <a:r>
              <a:rPr sz="900" spc="14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worsening</a:t>
            </a:r>
            <a:r>
              <a:rPr sz="900" spc="145" dirty="0">
                <a:latin typeface="Calibri"/>
                <a:cs typeface="Calibri"/>
              </a:rPr>
              <a:t> </a:t>
            </a:r>
            <a:r>
              <a:rPr sz="900" spc="80" dirty="0">
                <a:latin typeface="Calibri"/>
                <a:cs typeface="Calibri"/>
              </a:rPr>
              <a:t>BBO</a:t>
            </a:r>
            <a:endParaRPr sz="900">
              <a:latin typeface="Calibri"/>
              <a:cs typeface="Calibri"/>
            </a:endParaRPr>
          </a:p>
          <a:p>
            <a:pPr marL="300990">
              <a:lnSpc>
                <a:spcPct val="100000"/>
              </a:lnSpc>
              <a:spcBef>
                <a:spcPts val="200"/>
              </a:spcBef>
            </a:pPr>
            <a:r>
              <a:rPr sz="1350" baseline="9259" dirty="0">
                <a:latin typeface="Lucida Sans Unicode"/>
                <a:cs typeface="Lucida Sans Unicode"/>
              </a:rPr>
              <a:t>▶</a:t>
            </a:r>
            <a:r>
              <a:rPr sz="1350" spc="419" baseline="9259" dirty="0">
                <a:latin typeface="Lucida Sans Unicode"/>
                <a:cs typeface="Lucida Sans Unicode"/>
              </a:rPr>
              <a:t> </a:t>
            </a:r>
            <a:r>
              <a:rPr sz="900" b="1" dirty="0">
                <a:latin typeface="Calibri"/>
                <a:cs typeface="Calibri"/>
              </a:rPr>
              <a:t>Add-at-BBO</a:t>
            </a:r>
            <a:r>
              <a:rPr sz="900" dirty="0">
                <a:latin typeface="Calibri"/>
                <a:cs typeface="Calibri"/>
              </a:rPr>
              <a:t>:</a:t>
            </a:r>
            <a:r>
              <a:rPr sz="900" spc="15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Add</a:t>
            </a:r>
            <a:r>
              <a:rPr sz="900" spc="14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orders</a:t>
            </a:r>
            <a:r>
              <a:rPr sz="900" spc="14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adding</a:t>
            </a:r>
            <a:r>
              <a:rPr sz="900" spc="15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depth</a:t>
            </a:r>
            <a:r>
              <a:rPr sz="900" spc="14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at</a:t>
            </a:r>
            <a:r>
              <a:rPr sz="900" spc="14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the</a:t>
            </a:r>
            <a:r>
              <a:rPr sz="900" spc="14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current</a:t>
            </a:r>
            <a:r>
              <a:rPr sz="900" spc="145" dirty="0">
                <a:latin typeface="Calibri"/>
                <a:cs typeface="Calibri"/>
              </a:rPr>
              <a:t> </a:t>
            </a:r>
            <a:r>
              <a:rPr sz="900" spc="80" dirty="0">
                <a:latin typeface="Calibri"/>
                <a:cs typeface="Calibri"/>
              </a:rPr>
              <a:t>BBO</a:t>
            </a:r>
            <a:endParaRPr sz="900">
              <a:latin typeface="Calibri"/>
              <a:cs typeface="Calibri"/>
            </a:endParaRPr>
          </a:p>
          <a:p>
            <a:pPr marL="300990">
              <a:lnSpc>
                <a:spcPct val="100000"/>
              </a:lnSpc>
              <a:spcBef>
                <a:spcPts val="200"/>
              </a:spcBef>
            </a:pPr>
            <a:r>
              <a:rPr sz="1350" baseline="9259" dirty="0">
                <a:latin typeface="Lucida Sans Unicode"/>
                <a:cs typeface="Lucida Sans Unicode"/>
              </a:rPr>
              <a:t>▶</a:t>
            </a:r>
            <a:r>
              <a:rPr sz="1350" spc="457" baseline="9259" dirty="0">
                <a:latin typeface="Lucida Sans Unicode"/>
                <a:cs typeface="Lucida Sans Unicode"/>
              </a:rPr>
              <a:t> </a:t>
            </a:r>
            <a:r>
              <a:rPr sz="900" b="1" dirty="0">
                <a:latin typeface="Calibri"/>
                <a:cs typeface="Calibri"/>
              </a:rPr>
              <a:t>Cancel-at-BBO</a:t>
            </a:r>
            <a:r>
              <a:rPr sz="900" dirty="0">
                <a:latin typeface="Calibri"/>
                <a:cs typeface="Calibri"/>
              </a:rPr>
              <a:t>:</a:t>
            </a:r>
            <a:r>
              <a:rPr sz="900" spc="16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Cancel</a:t>
            </a:r>
            <a:r>
              <a:rPr sz="900" spc="16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orders</a:t>
            </a:r>
            <a:r>
              <a:rPr sz="900" spc="16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removing</a:t>
            </a:r>
            <a:r>
              <a:rPr sz="900" spc="15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depth</a:t>
            </a:r>
            <a:r>
              <a:rPr sz="900" spc="16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at</a:t>
            </a:r>
            <a:r>
              <a:rPr sz="900" spc="15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the</a:t>
            </a:r>
            <a:r>
              <a:rPr sz="900" spc="16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current</a:t>
            </a:r>
            <a:r>
              <a:rPr sz="900" spc="160" dirty="0">
                <a:latin typeface="Calibri"/>
                <a:cs typeface="Calibri"/>
              </a:rPr>
              <a:t> </a:t>
            </a:r>
            <a:r>
              <a:rPr sz="900" spc="80" dirty="0">
                <a:latin typeface="Calibri"/>
                <a:cs typeface="Calibri"/>
              </a:rPr>
              <a:t>BBO</a:t>
            </a:r>
            <a:endParaRPr sz="900">
              <a:latin typeface="Calibri"/>
              <a:cs typeface="Calibri"/>
            </a:endParaRPr>
          </a:p>
          <a:p>
            <a:pPr marL="300990">
              <a:lnSpc>
                <a:spcPct val="100000"/>
              </a:lnSpc>
              <a:spcBef>
                <a:spcPts val="200"/>
              </a:spcBef>
            </a:pPr>
            <a:r>
              <a:rPr sz="1350" baseline="9259" dirty="0">
                <a:latin typeface="Lucida Sans Unicode"/>
                <a:cs typeface="Lucida Sans Unicode"/>
              </a:rPr>
              <a:t>▶</a:t>
            </a:r>
            <a:r>
              <a:rPr sz="1350" spc="292" baseline="9259" dirty="0">
                <a:latin typeface="Lucida Sans Unicode"/>
                <a:cs typeface="Lucida Sans Unicode"/>
              </a:rPr>
              <a:t> </a:t>
            </a:r>
            <a:r>
              <a:rPr sz="900" b="1" spc="65" dirty="0">
                <a:latin typeface="Calibri"/>
                <a:cs typeface="Calibri"/>
              </a:rPr>
              <a:t>Add-&lt;=5lvlBBO</a:t>
            </a:r>
            <a:r>
              <a:rPr sz="900" spc="65" dirty="0">
                <a:latin typeface="Calibri"/>
                <a:cs typeface="Calibri"/>
              </a:rPr>
              <a:t>:</a:t>
            </a:r>
            <a:r>
              <a:rPr sz="900" spc="9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Add</a:t>
            </a:r>
            <a:r>
              <a:rPr sz="900" spc="9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orders</a:t>
            </a:r>
            <a:r>
              <a:rPr sz="900" spc="9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adding</a:t>
            </a:r>
            <a:r>
              <a:rPr sz="900" spc="9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depth</a:t>
            </a:r>
            <a:r>
              <a:rPr sz="900" spc="95" dirty="0">
                <a:latin typeface="Calibri"/>
                <a:cs typeface="Calibri"/>
              </a:rPr>
              <a:t> </a:t>
            </a:r>
            <a:r>
              <a:rPr sz="900" spc="260" dirty="0">
                <a:latin typeface="Calibri"/>
                <a:cs typeface="Calibri"/>
              </a:rPr>
              <a:t>&lt;=</a:t>
            </a:r>
            <a:r>
              <a:rPr sz="900" spc="9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5</a:t>
            </a:r>
            <a:r>
              <a:rPr sz="900" spc="9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levels</a:t>
            </a:r>
            <a:r>
              <a:rPr sz="900" spc="9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from</a:t>
            </a:r>
            <a:r>
              <a:rPr sz="900" spc="90" dirty="0">
                <a:latin typeface="Calibri"/>
                <a:cs typeface="Calibri"/>
              </a:rPr>
              <a:t> </a:t>
            </a:r>
            <a:r>
              <a:rPr sz="900" spc="80" dirty="0">
                <a:latin typeface="Calibri"/>
                <a:cs typeface="Calibri"/>
              </a:rPr>
              <a:t>BBO</a:t>
            </a:r>
            <a:endParaRPr sz="900">
              <a:latin typeface="Calibri"/>
              <a:cs typeface="Calibri"/>
            </a:endParaRPr>
          </a:p>
          <a:p>
            <a:pPr marL="300990">
              <a:lnSpc>
                <a:spcPct val="100000"/>
              </a:lnSpc>
              <a:spcBef>
                <a:spcPts val="200"/>
              </a:spcBef>
            </a:pPr>
            <a:r>
              <a:rPr sz="1350" baseline="9259" dirty="0">
                <a:latin typeface="Lucida Sans Unicode"/>
                <a:cs typeface="Lucida Sans Unicode"/>
              </a:rPr>
              <a:t>▶</a:t>
            </a:r>
            <a:r>
              <a:rPr sz="1350" spc="300" baseline="9259" dirty="0">
                <a:latin typeface="Lucida Sans Unicode"/>
                <a:cs typeface="Lucida Sans Unicode"/>
              </a:rPr>
              <a:t> </a:t>
            </a:r>
            <a:r>
              <a:rPr sz="900" b="1" spc="65" dirty="0">
                <a:latin typeface="Calibri"/>
                <a:cs typeface="Calibri"/>
              </a:rPr>
              <a:t>Cancel-&lt;=5lvlBBO</a:t>
            </a:r>
            <a:r>
              <a:rPr sz="900" spc="65" dirty="0">
                <a:latin typeface="Calibri"/>
                <a:cs typeface="Calibri"/>
              </a:rPr>
              <a:t>:</a:t>
            </a:r>
            <a:r>
              <a:rPr sz="900" spc="10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Cancel</a:t>
            </a:r>
            <a:r>
              <a:rPr sz="900" spc="10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orders</a:t>
            </a:r>
            <a:r>
              <a:rPr sz="900" spc="10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removing</a:t>
            </a:r>
            <a:r>
              <a:rPr sz="900" spc="9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depth</a:t>
            </a:r>
            <a:r>
              <a:rPr sz="900" spc="100" dirty="0">
                <a:latin typeface="Calibri"/>
                <a:cs typeface="Calibri"/>
              </a:rPr>
              <a:t> </a:t>
            </a:r>
            <a:r>
              <a:rPr sz="900" spc="260" dirty="0">
                <a:latin typeface="Calibri"/>
                <a:cs typeface="Calibri"/>
              </a:rPr>
              <a:t>&lt;=</a:t>
            </a:r>
            <a:r>
              <a:rPr sz="900" spc="9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5</a:t>
            </a:r>
            <a:r>
              <a:rPr sz="900" spc="10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levels</a:t>
            </a:r>
            <a:r>
              <a:rPr sz="900" spc="10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from</a:t>
            </a:r>
            <a:r>
              <a:rPr sz="900" spc="100" dirty="0">
                <a:latin typeface="Calibri"/>
                <a:cs typeface="Calibri"/>
              </a:rPr>
              <a:t> </a:t>
            </a:r>
            <a:r>
              <a:rPr sz="900" spc="80" dirty="0">
                <a:latin typeface="Calibri"/>
                <a:cs typeface="Calibri"/>
              </a:rPr>
              <a:t>BBO</a:t>
            </a:r>
            <a:endParaRPr sz="900">
              <a:latin typeface="Calibri"/>
              <a:cs typeface="Calibri"/>
            </a:endParaRPr>
          </a:p>
          <a:p>
            <a:pPr marL="300990">
              <a:lnSpc>
                <a:spcPct val="100000"/>
              </a:lnSpc>
              <a:spcBef>
                <a:spcPts val="200"/>
              </a:spcBef>
            </a:pPr>
            <a:r>
              <a:rPr sz="1350" baseline="9259" dirty="0">
                <a:latin typeface="Lucida Sans Unicode"/>
                <a:cs typeface="Lucida Sans Unicode"/>
              </a:rPr>
              <a:t>▶</a:t>
            </a:r>
            <a:r>
              <a:rPr sz="1350" spc="352" baseline="9259" dirty="0">
                <a:latin typeface="Lucida Sans Unicode"/>
                <a:cs typeface="Lucida Sans Unicode"/>
              </a:rPr>
              <a:t> </a:t>
            </a:r>
            <a:r>
              <a:rPr sz="900" b="1" spc="50" dirty="0">
                <a:latin typeface="Calibri"/>
                <a:cs typeface="Calibri"/>
              </a:rPr>
              <a:t>Add-</a:t>
            </a:r>
            <a:r>
              <a:rPr sz="900" b="1" dirty="0">
                <a:latin typeface="Calibri"/>
                <a:cs typeface="Calibri"/>
              </a:rPr>
              <a:t>&gt;5lvl-</a:t>
            </a:r>
            <a:r>
              <a:rPr sz="900" b="1" spc="55" dirty="0">
                <a:latin typeface="Calibri"/>
                <a:cs typeface="Calibri"/>
              </a:rPr>
              <a:t>BBO</a:t>
            </a:r>
            <a:r>
              <a:rPr sz="900" spc="55" dirty="0">
                <a:latin typeface="Calibri"/>
                <a:cs typeface="Calibri"/>
              </a:rPr>
              <a:t>:</a:t>
            </a:r>
            <a:r>
              <a:rPr sz="900" spc="1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Add</a:t>
            </a:r>
            <a:r>
              <a:rPr sz="900" spc="1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orders</a:t>
            </a:r>
            <a:r>
              <a:rPr sz="900" spc="114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adding</a:t>
            </a:r>
            <a:r>
              <a:rPr sz="900" spc="1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depth</a:t>
            </a:r>
            <a:r>
              <a:rPr sz="900" spc="120" dirty="0">
                <a:latin typeface="Calibri"/>
                <a:cs typeface="Calibri"/>
              </a:rPr>
              <a:t> </a:t>
            </a:r>
            <a:r>
              <a:rPr sz="900" spc="260" dirty="0">
                <a:latin typeface="Calibri"/>
                <a:cs typeface="Calibri"/>
              </a:rPr>
              <a:t>&gt;</a:t>
            </a:r>
            <a:r>
              <a:rPr sz="900" spc="114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5</a:t>
            </a:r>
            <a:r>
              <a:rPr sz="900" spc="1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levels</a:t>
            </a:r>
            <a:r>
              <a:rPr sz="900" spc="1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from</a:t>
            </a:r>
            <a:r>
              <a:rPr sz="900" spc="114" dirty="0">
                <a:latin typeface="Calibri"/>
                <a:cs typeface="Calibri"/>
              </a:rPr>
              <a:t> </a:t>
            </a:r>
            <a:r>
              <a:rPr sz="900" spc="80" dirty="0">
                <a:latin typeface="Calibri"/>
                <a:cs typeface="Calibri"/>
              </a:rPr>
              <a:t>BBO</a:t>
            </a:r>
            <a:endParaRPr sz="900">
              <a:latin typeface="Calibri"/>
              <a:cs typeface="Calibri"/>
            </a:endParaRPr>
          </a:p>
          <a:p>
            <a:pPr marL="300990">
              <a:lnSpc>
                <a:spcPct val="100000"/>
              </a:lnSpc>
              <a:spcBef>
                <a:spcPts val="204"/>
              </a:spcBef>
            </a:pPr>
            <a:r>
              <a:rPr sz="1350" baseline="9259" dirty="0">
                <a:latin typeface="Lucida Sans Unicode"/>
                <a:cs typeface="Lucida Sans Unicode"/>
              </a:rPr>
              <a:t>▶</a:t>
            </a:r>
            <a:r>
              <a:rPr sz="1350" spc="352" baseline="9259" dirty="0">
                <a:latin typeface="Lucida Sans Unicode"/>
                <a:cs typeface="Lucida Sans Unicode"/>
              </a:rPr>
              <a:t> </a:t>
            </a:r>
            <a:r>
              <a:rPr sz="900" b="1" spc="50" dirty="0">
                <a:latin typeface="Calibri"/>
                <a:cs typeface="Calibri"/>
              </a:rPr>
              <a:t>Cancel-</a:t>
            </a:r>
            <a:r>
              <a:rPr sz="900" b="1" dirty="0">
                <a:latin typeface="Calibri"/>
                <a:cs typeface="Calibri"/>
              </a:rPr>
              <a:t>&gt;5lvl-</a:t>
            </a:r>
            <a:r>
              <a:rPr sz="900" b="1" spc="50" dirty="0">
                <a:latin typeface="Calibri"/>
                <a:cs typeface="Calibri"/>
              </a:rPr>
              <a:t>BBO</a:t>
            </a:r>
            <a:r>
              <a:rPr sz="900" spc="50" dirty="0">
                <a:latin typeface="Calibri"/>
                <a:cs typeface="Calibri"/>
              </a:rPr>
              <a:t>:</a:t>
            </a:r>
            <a:r>
              <a:rPr sz="900" spc="1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Cancel</a:t>
            </a:r>
            <a:r>
              <a:rPr sz="900" spc="1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orders</a:t>
            </a:r>
            <a:r>
              <a:rPr sz="900" spc="1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removing</a:t>
            </a:r>
            <a:r>
              <a:rPr sz="900" spc="114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depth</a:t>
            </a:r>
            <a:r>
              <a:rPr sz="900" spc="125" dirty="0">
                <a:latin typeface="Calibri"/>
                <a:cs typeface="Calibri"/>
              </a:rPr>
              <a:t> </a:t>
            </a:r>
            <a:r>
              <a:rPr sz="900" spc="260" dirty="0">
                <a:latin typeface="Calibri"/>
                <a:cs typeface="Calibri"/>
              </a:rPr>
              <a:t>&gt;</a:t>
            </a:r>
            <a:r>
              <a:rPr sz="900" spc="114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5</a:t>
            </a:r>
            <a:r>
              <a:rPr sz="900" spc="1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levels</a:t>
            </a:r>
            <a:r>
              <a:rPr sz="900" spc="1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from</a:t>
            </a:r>
            <a:r>
              <a:rPr sz="900" spc="125" dirty="0">
                <a:latin typeface="Calibri"/>
                <a:cs typeface="Calibri"/>
              </a:rPr>
              <a:t> </a:t>
            </a:r>
            <a:r>
              <a:rPr sz="900" spc="80" dirty="0">
                <a:latin typeface="Calibri"/>
                <a:cs typeface="Calibri"/>
              </a:rPr>
              <a:t>BBO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8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5"/>
              </a:spcBef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300" baseline="5555" dirty="0">
                <a:latin typeface="Lucida Sans Unicode"/>
                <a:cs typeface="Lucida Sans Unicode"/>
              </a:rPr>
              <a:t> </a:t>
            </a:r>
            <a:r>
              <a:rPr sz="1000" b="1" dirty="0">
                <a:latin typeface="Calibri"/>
                <a:cs typeface="Calibri"/>
              </a:rPr>
              <a:t>Midquote</a:t>
            </a:r>
            <a:r>
              <a:rPr sz="1000" b="1" spc="155" dirty="0">
                <a:latin typeface="Calibri"/>
                <a:cs typeface="Calibri"/>
              </a:rPr>
              <a:t> </a:t>
            </a:r>
            <a:r>
              <a:rPr sz="1000" b="1" dirty="0">
                <a:latin typeface="Calibri"/>
                <a:cs typeface="Calibri"/>
              </a:rPr>
              <a:t>changes</a:t>
            </a:r>
            <a:r>
              <a:rPr sz="1000" dirty="0">
                <a:latin typeface="Calibri"/>
                <a:cs typeface="Calibri"/>
              </a:rPr>
              <a:t>,</a:t>
            </a:r>
            <a:r>
              <a:rPr sz="1000" spc="12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and</a:t>
            </a:r>
            <a:r>
              <a:rPr sz="1000" spc="12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their</a:t>
            </a:r>
            <a:r>
              <a:rPr sz="1000" spc="12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lagged</a:t>
            </a:r>
            <a:r>
              <a:rPr sz="1000" spc="12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values,</a:t>
            </a:r>
            <a:r>
              <a:rPr sz="1000" spc="114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from</a:t>
            </a:r>
            <a:r>
              <a:rPr sz="1000" i="1" spc="120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each</a:t>
            </a:r>
            <a:r>
              <a:rPr sz="1000" i="1" spc="120" dirty="0">
                <a:latin typeface="Calibri"/>
                <a:cs typeface="Calibri"/>
              </a:rPr>
              <a:t> </a:t>
            </a:r>
            <a:r>
              <a:rPr sz="1000" i="1" spc="-10" dirty="0">
                <a:latin typeface="Calibri"/>
                <a:cs typeface="Calibri"/>
              </a:rPr>
              <a:t>exchange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25256"/>
            <a:ext cx="44132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2" action="ppaction://hlinksldjump"/>
              </a:rPr>
              <a:t>Introduction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496094" y="127494"/>
            <a:ext cx="243204" cy="41275"/>
            <a:chOff x="1496094" y="127494"/>
            <a:chExt cx="243204" cy="41275"/>
          </a:xfrm>
        </p:grpSpPr>
        <p:sp>
          <p:nvSpPr>
            <p:cNvPr id="4" name="object 4"/>
            <p:cNvSpPr/>
            <p:nvPr/>
          </p:nvSpPr>
          <p:spPr>
            <a:xfrm>
              <a:off x="14986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490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994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498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7002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473276" y="25256"/>
            <a:ext cx="19240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20" dirty="0">
                <a:solidFill>
                  <a:srgbClr val="7F7F7F"/>
                </a:solidFill>
                <a:latin typeface="Lucida Sans Unicode"/>
                <a:cs typeface="Lucida Sans Unicode"/>
                <a:hlinkClick r:id="rId3" action="ppaction://hlinksldjump"/>
              </a:rPr>
              <a:t>Data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672495" y="127494"/>
            <a:ext cx="394335" cy="41275"/>
            <a:chOff x="2672495" y="127494"/>
            <a:chExt cx="394335" cy="41275"/>
          </a:xfrm>
        </p:grpSpPr>
        <p:sp>
          <p:nvSpPr>
            <p:cNvPr id="11" name="object 11"/>
            <p:cNvSpPr/>
            <p:nvPr/>
          </p:nvSpPr>
          <p:spPr>
            <a:xfrm>
              <a:off x="26750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7254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7758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8262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18000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8262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8766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9270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9774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0278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649677" y="25256"/>
            <a:ext cx="46482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latin typeface="Lucida Sans Unicode"/>
                <a:cs typeface="Lucida Sans Unicode"/>
                <a:hlinkClick r:id="rId4" action="ppaction://hlinksldjump"/>
              </a:rPr>
              <a:t>Methodology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4073636" y="127494"/>
            <a:ext cx="293370" cy="41275"/>
            <a:chOff x="4073636" y="127494"/>
            <a:chExt cx="293370" cy="41275"/>
          </a:xfrm>
        </p:grpSpPr>
        <p:sp>
          <p:nvSpPr>
            <p:cNvPr id="22" name="object 22"/>
            <p:cNvSpPr/>
            <p:nvPr/>
          </p:nvSpPr>
          <p:spPr>
            <a:xfrm>
              <a:off x="40761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1265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1769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2273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2777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3281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4050817" y="25256"/>
            <a:ext cx="26987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5" action="ppaction://hlinksldjump"/>
              </a:rPr>
              <a:t>Results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5300443" y="127494"/>
            <a:ext cx="92075" cy="41275"/>
            <a:chOff x="5300443" y="127494"/>
            <a:chExt cx="92075" cy="41275"/>
          </a:xfrm>
        </p:grpSpPr>
        <p:sp>
          <p:nvSpPr>
            <p:cNvPr id="30" name="object 30"/>
            <p:cNvSpPr/>
            <p:nvPr/>
          </p:nvSpPr>
          <p:spPr>
            <a:xfrm>
              <a:off x="53029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353380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5277624" y="25256"/>
            <a:ext cx="38735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6" action="ppaction://hlinksldjump"/>
              </a:rPr>
              <a:t>Conclusion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pc="-10" dirty="0"/>
              <a:t>15</a:t>
            </a:fld>
            <a:r>
              <a:rPr spc="-10" dirty="0"/>
              <a:t>/27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95300" y="265871"/>
            <a:ext cx="25571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dirty="0">
                <a:latin typeface="Calibri"/>
                <a:cs typeface="Calibri"/>
              </a:rPr>
              <a:t>Target</a:t>
            </a:r>
            <a:r>
              <a:rPr sz="1400" spc="8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and</a:t>
            </a:r>
            <a:r>
              <a:rPr sz="1400" spc="85" dirty="0">
                <a:latin typeface="Calibri"/>
                <a:cs typeface="Calibri"/>
              </a:rPr>
              <a:t> </a:t>
            </a:r>
            <a:r>
              <a:rPr sz="1400" spc="-35" dirty="0">
                <a:latin typeface="Calibri"/>
                <a:cs typeface="Calibri"/>
              </a:rPr>
              <a:t>performance</a:t>
            </a:r>
            <a:r>
              <a:rPr sz="1400" spc="9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evaluation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13283" y="1023745"/>
            <a:ext cx="3092450" cy="125666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30"/>
              </a:spcBef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232" baseline="555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Calibri"/>
                <a:cs typeface="Calibri"/>
              </a:rPr>
              <a:t>Target</a:t>
            </a:r>
            <a:endParaRPr sz="1000">
              <a:latin typeface="Calibri"/>
              <a:cs typeface="Calibri"/>
            </a:endParaRPr>
          </a:p>
          <a:p>
            <a:pPr marL="300990">
              <a:lnSpc>
                <a:spcPct val="100000"/>
              </a:lnSpc>
              <a:spcBef>
                <a:spcPts val="480"/>
              </a:spcBef>
            </a:pPr>
            <a:r>
              <a:rPr sz="1350" baseline="9259" dirty="0">
                <a:latin typeface="Lucida Sans Unicode"/>
                <a:cs typeface="Lucida Sans Unicode"/>
              </a:rPr>
              <a:t>▶</a:t>
            </a:r>
            <a:r>
              <a:rPr sz="1350" spc="352" baseline="9259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Calibri"/>
                <a:cs typeface="Calibri"/>
              </a:rPr>
              <a:t>Short-term</a:t>
            </a:r>
            <a:r>
              <a:rPr sz="900" spc="125" dirty="0">
                <a:latin typeface="Calibri"/>
                <a:cs typeface="Calibri"/>
              </a:rPr>
              <a:t> </a:t>
            </a:r>
            <a:r>
              <a:rPr sz="900" spc="90" dirty="0">
                <a:latin typeface="Calibri"/>
                <a:cs typeface="Calibri"/>
              </a:rPr>
              <a:t>NBBO</a:t>
            </a:r>
            <a:r>
              <a:rPr sz="900" spc="114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change</a:t>
            </a:r>
            <a:r>
              <a:rPr sz="900" spc="1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(e.g.</a:t>
            </a:r>
            <a:r>
              <a:rPr sz="900" spc="2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in</a:t>
            </a:r>
            <a:r>
              <a:rPr sz="900" spc="1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the</a:t>
            </a:r>
            <a:r>
              <a:rPr sz="900" spc="114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next</a:t>
            </a:r>
            <a:r>
              <a:rPr sz="900" spc="114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5</a:t>
            </a:r>
            <a:r>
              <a:rPr sz="900" spc="114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events)</a:t>
            </a:r>
            <a:endParaRPr sz="900">
              <a:latin typeface="Calibri"/>
              <a:cs typeface="Calibri"/>
            </a:endParaRPr>
          </a:p>
          <a:p>
            <a:pPr marL="300990">
              <a:lnSpc>
                <a:spcPct val="100000"/>
              </a:lnSpc>
              <a:spcBef>
                <a:spcPts val="475"/>
              </a:spcBef>
            </a:pPr>
            <a:r>
              <a:rPr sz="1350" baseline="9259" dirty="0">
                <a:latin typeface="Lucida Sans Unicode"/>
                <a:cs typeface="Lucida Sans Unicode"/>
              </a:rPr>
              <a:t>▶</a:t>
            </a:r>
            <a:r>
              <a:rPr sz="1350" spc="352" baseline="9259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Calibri"/>
                <a:cs typeface="Calibri"/>
              </a:rPr>
              <a:t>Clock</a:t>
            </a:r>
            <a:r>
              <a:rPr sz="900" spc="1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runs</a:t>
            </a:r>
            <a:r>
              <a:rPr sz="900" spc="1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in</a:t>
            </a:r>
            <a:r>
              <a:rPr sz="900" spc="1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event</a:t>
            </a:r>
            <a:r>
              <a:rPr sz="900" spc="120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time</a:t>
            </a:r>
            <a:endParaRPr sz="9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915"/>
              </a:spcBef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209" baseline="555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Calibri"/>
                <a:cs typeface="Calibri"/>
              </a:rPr>
              <a:t>Performance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evaluation</a:t>
            </a:r>
            <a:endParaRPr sz="1000">
              <a:latin typeface="Calibri"/>
              <a:cs typeface="Calibri"/>
            </a:endParaRPr>
          </a:p>
          <a:p>
            <a:pPr marL="300990">
              <a:lnSpc>
                <a:spcPct val="100000"/>
              </a:lnSpc>
              <a:spcBef>
                <a:spcPts val="475"/>
              </a:spcBef>
            </a:pPr>
            <a:r>
              <a:rPr sz="1350" baseline="9259" dirty="0">
                <a:latin typeface="Lucida Sans Unicode"/>
                <a:cs typeface="Lucida Sans Unicode"/>
              </a:rPr>
              <a:t>▶</a:t>
            </a:r>
            <a:r>
              <a:rPr sz="1350" spc="217" baseline="9259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Calibri"/>
                <a:cs typeface="Calibri"/>
              </a:rPr>
              <a:t>Mean</a:t>
            </a:r>
            <a:r>
              <a:rPr sz="900" spc="7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squared</a:t>
            </a:r>
            <a:r>
              <a:rPr sz="900" spc="65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error</a:t>
            </a:r>
            <a:r>
              <a:rPr sz="900" spc="60" dirty="0">
                <a:latin typeface="Calibri"/>
                <a:cs typeface="Calibri"/>
              </a:rPr>
              <a:t> (MSE)</a:t>
            </a:r>
            <a:endParaRPr sz="900">
              <a:latin typeface="Calibri"/>
              <a:cs typeface="Calibri"/>
            </a:endParaRPr>
          </a:p>
          <a:p>
            <a:pPr marL="300990">
              <a:lnSpc>
                <a:spcPct val="100000"/>
              </a:lnSpc>
              <a:spcBef>
                <a:spcPts val="100"/>
              </a:spcBef>
            </a:pPr>
            <a:r>
              <a:rPr sz="1350" baseline="-15432" dirty="0">
                <a:latin typeface="Lucida Sans Unicode"/>
                <a:cs typeface="Lucida Sans Unicode"/>
              </a:rPr>
              <a:t>▶</a:t>
            </a:r>
            <a:r>
              <a:rPr sz="1350" spc="270" baseline="-15432" dirty="0">
                <a:latin typeface="Lucida Sans Unicode"/>
                <a:cs typeface="Lucida Sans Unicode"/>
              </a:rPr>
              <a:t> </a:t>
            </a:r>
            <a:r>
              <a:rPr sz="1350" i="1" spc="-37" baseline="-24691" dirty="0">
                <a:latin typeface="Arial"/>
                <a:cs typeface="Arial"/>
              </a:rPr>
              <a:t>R</a:t>
            </a:r>
            <a:r>
              <a:rPr sz="600" spc="-25" dirty="0">
                <a:latin typeface="Microsoft JhengHei UI"/>
                <a:cs typeface="Microsoft JhengHei UI"/>
              </a:rPr>
              <a:t>2</a:t>
            </a:r>
            <a:endParaRPr sz="600">
              <a:latin typeface="Microsoft JhengHei UI"/>
              <a:cs typeface="Microsoft JhengHei UI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25256"/>
            <a:ext cx="44132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2" action="ppaction://hlinksldjump"/>
              </a:rPr>
              <a:t>Introduction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496094" y="127494"/>
            <a:ext cx="243204" cy="41275"/>
            <a:chOff x="1496094" y="127494"/>
            <a:chExt cx="243204" cy="41275"/>
          </a:xfrm>
        </p:grpSpPr>
        <p:sp>
          <p:nvSpPr>
            <p:cNvPr id="4" name="object 4"/>
            <p:cNvSpPr/>
            <p:nvPr/>
          </p:nvSpPr>
          <p:spPr>
            <a:xfrm>
              <a:off x="14986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490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994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498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7002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473276" y="25256"/>
            <a:ext cx="19240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20" dirty="0">
                <a:solidFill>
                  <a:srgbClr val="7F7F7F"/>
                </a:solidFill>
                <a:latin typeface="Lucida Sans Unicode"/>
                <a:cs typeface="Lucida Sans Unicode"/>
                <a:hlinkClick r:id="rId3" action="ppaction://hlinksldjump"/>
              </a:rPr>
              <a:t>Data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672495" y="127494"/>
            <a:ext cx="394335" cy="41275"/>
            <a:chOff x="2672495" y="127494"/>
            <a:chExt cx="394335" cy="41275"/>
          </a:xfrm>
        </p:grpSpPr>
        <p:sp>
          <p:nvSpPr>
            <p:cNvPr id="11" name="object 11"/>
            <p:cNvSpPr/>
            <p:nvPr/>
          </p:nvSpPr>
          <p:spPr>
            <a:xfrm>
              <a:off x="26750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7254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7758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8262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8766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18000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8766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9270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9774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0278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649677" y="25256"/>
            <a:ext cx="46482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latin typeface="Lucida Sans Unicode"/>
                <a:cs typeface="Lucida Sans Unicode"/>
                <a:hlinkClick r:id="rId4" action="ppaction://hlinksldjump"/>
              </a:rPr>
              <a:t>Methodology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4073636" y="127494"/>
            <a:ext cx="293370" cy="41275"/>
            <a:chOff x="4073636" y="127494"/>
            <a:chExt cx="293370" cy="41275"/>
          </a:xfrm>
        </p:grpSpPr>
        <p:sp>
          <p:nvSpPr>
            <p:cNvPr id="22" name="object 22"/>
            <p:cNvSpPr/>
            <p:nvPr/>
          </p:nvSpPr>
          <p:spPr>
            <a:xfrm>
              <a:off x="40761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1265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1769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2273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2777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3281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4050817" y="25256"/>
            <a:ext cx="26987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5" action="ppaction://hlinksldjump"/>
              </a:rPr>
              <a:t>Results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5300443" y="127494"/>
            <a:ext cx="92075" cy="41275"/>
            <a:chOff x="5300443" y="127494"/>
            <a:chExt cx="92075" cy="41275"/>
          </a:xfrm>
        </p:grpSpPr>
        <p:sp>
          <p:nvSpPr>
            <p:cNvPr id="30" name="object 30"/>
            <p:cNvSpPr/>
            <p:nvPr/>
          </p:nvSpPr>
          <p:spPr>
            <a:xfrm>
              <a:off x="53029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353380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5277624" y="25256"/>
            <a:ext cx="38735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6" action="ppaction://hlinksldjump"/>
              </a:rPr>
              <a:t>Conclusion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pc="-10" dirty="0"/>
              <a:t>16</a:t>
            </a:fld>
            <a:r>
              <a:rPr spc="-10" dirty="0"/>
              <a:t>/27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95300" y="265871"/>
            <a:ext cx="181927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-10" dirty="0">
                <a:latin typeface="Calibri"/>
                <a:cs typeface="Calibri"/>
              </a:rPr>
              <a:t>Machine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learning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models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13283" y="1113096"/>
            <a:ext cx="2041525" cy="11747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195" baseline="555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Calibri"/>
                <a:cs typeface="Calibri"/>
              </a:rPr>
              <a:t>Simple</a:t>
            </a:r>
            <a:r>
              <a:rPr sz="1000" spc="7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linear</a:t>
            </a:r>
            <a:r>
              <a:rPr sz="1000" spc="7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model</a:t>
            </a:r>
            <a:r>
              <a:rPr sz="1000" spc="75" dirty="0">
                <a:latin typeface="Calibri"/>
                <a:cs typeface="Calibri"/>
              </a:rPr>
              <a:t> (OLS)</a:t>
            </a:r>
            <a:endParaRPr sz="1000">
              <a:latin typeface="Calibri"/>
              <a:cs typeface="Calibri"/>
            </a:endParaRPr>
          </a:p>
          <a:p>
            <a:pPr marR="290830" algn="ctr">
              <a:lnSpc>
                <a:spcPct val="100000"/>
              </a:lnSpc>
              <a:spcBef>
                <a:spcPts val="890"/>
              </a:spcBef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179" baseline="555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Calibri"/>
                <a:cs typeface="Calibri"/>
              </a:rPr>
              <a:t>Linear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models</a:t>
            </a:r>
            <a:r>
              <a:rPr sz="1000" spc="7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with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penalties</a:t>
            </a:r>
            <a:endParaRPr sz="1000">
              <a:latin typeface="Calibri"/>
              <a:cs typeface="Calibri"/>
            </a:endParaRPr>
          </a:p>
          <a:p>
            <a:pPr marR="297815" algn="ctr">
              <a:lnSpc>
                <a:spcPct val="100000"/>
              </a:lnSpc>
              <a:spcBef>
                <a:spcPts val="195"/>
              </a:spcBef>
            </a:pPr>
            <a:r>
              <a:rPr sz="1350" baseline="9259" dirty="0">
                <a:latin typeface="Lucida Sans Unicode"/>
                <a:cs typeface="Lucida Sans Unicode"/>
              </a:rPr>
              <a:t>▶</a:t>
            </a:r>
            <a:r>
              <a:rPr sz="1350" spc="419" baseline="9259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Calibri"/>
                <a:cs typeface="Calibri"/>
              </a:rPr>
              <a:t>Elastic</a:t>
            </a:r>
            <a:r>
              <a:rPr sz="900" spc="14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net</a:t>
            </a:r>
            <a:r>
              <a:rPr sz="900" spc="15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penalties</a:t>
            </a:r>
            <a:endParaRPr sz="9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915"/>
              </a:spcBef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165" baseline="555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Calibri"/>
                <a:cs typeface="Calibri"/>
              </a:rPr>
              <a:t>Tree-</a:t>
            </a:r>
            <a:r>
              <a:rPr sz="1000" spc="-10" dirty="0">
                <a:latin typeface="Calibri"/>
                <a:cs typeface="Calibri"/>
              </a:rPr>
              <a:t>based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models</a:t>
            </a:r>
            <a:endParaRPr sz="1000">
              <a:latin typeface="Calibri"/>
              <a:cs typeface="Calibri"/>
            </a:endParaRPr>
          </a:p>
          <a:p>
            <a:pPr marL="300990">
              <a:lnSpc>
                <a:spcPct val="100000"/>
              </a:lnSpc>
              <a:spcBef>
                <a:spcPts val="195"/>
              </a:spcBef>
            </a:pPr>
            <a:r>
              <a:rPr sz="1350" baseline="9259" dirty="0">
                <a:latin typeface="Lucida Sans Unicode"/>
                <a:cs typeface="Lucida Sans Unicode"/>
              </a:rPr>
              <a:t>▶</a:t>
            </a:r>
            <a:r>
              <a:rPr sz="1350" spc="315" baseline="9259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Calibri"/>
                <a:cs typeface="Calibri"/>
              </a:rPr>
              <a:t>Random</a:t>
            </a:r>
            <a:r>
              <a:rPr sz="900" spc="1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forests</a:t>
            </a:r>
            <a:r>
              <a:rPr sz="900" spc="100" dirty="0">
                <a:latin typeface="Calibri"/>
                <a:cs typeface="Calibri"/>
              </a:rPr>
              <a:t> </a:t>
            </a:r>
            <a:r>
              <a:rPr sz="900" spc="70" dirty="0">
                <a:latin typeface="Calibri"/>
                <a:cs typeface="Calibri"/>
              </a:rPr>
              <a:t>(RF)</a:t>
            </a:r>
            <a:endParaRPr sz="900">
              <a:latin typeface="Calibri"/>
              <a:cs typeface="Calibri"/>
            </a:endParaRPr>
          </a:p>
          <a:p>
            <a:pPr marL="300990">
              <a:lnSpc>
                <a:spcPct val="100000"/>
              </a:lnSpc>
              <a:spcBef>
                <a:spcPts val="15"/>
              </a:spcBef>
            </a:pPr>
            <a:r>
              <a:rPr sz="1350" baseline="9259" dirty="0">
                <a:latin typeface="Lucida Sans Unicode"/>
                <a:cs typeface="Lucida Sans Unicode"/>
              </a:rPr>
              <a:t>▶</a:t>
            </a:r>
            <a:r>
              <a:rPr sz="1350" spc="284" baseline="9259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Calibri"/>
                <a:cs typeface="Calibri"/>
              </a:rPr>
              <a:t>Boosted</a:t>
            </a:r>
            <a:r>
              <a:rPr sz="900" spc="9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regression</a:t>
            </a:r>
            <a:r>
              <a:rPr sz="900" spc="8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trees</a:t>
            </a:r>
            <a:r>
              <a:rPr sz="900" spc="95" dirty="0">
                <a:latin typeface="Calibri"/>
                <a:cs typeface="Calibri"/>
              </a:rPr>
              <a:t> </a:t>
            </a:r>
            <a:r>
              <a:rPr sz="900" spc="100" dirty="0">
                <a:latin typeface="Calibri"/>
                <a:cs typeface="Calibri"/>
              </a:rPr>
              <a:t>(BRT)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25256"/>
            <a:ext cx="44132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2" action="ppaction://hlinksldjump"/>
              </a:rPr>
              <a:t>Introduction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496094" y="127494"/>
            <a:ext cx="243204" cy="41275"/>
            <a:chOff x="1496094" y="127494"/>
            <a:chExt cx="243204" cy="41275"/>
          </a:xfrm>
        </p:grpSpPr>
        <p:sp>
          <p:nvSpPr>
            <p:cNvPr id="4" name="object 4"/>
            <p:cNvSpPr/>
            <p:nvPr/>
          </p:nvSpPr>
          <p:spPr>
            <a:xfrm>
              <a:off x="14986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490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994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498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7002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473276" y="25256"/>
            <a:ext cx="19240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20" dirty="0">
                <a:solidFill>
                  <a:srgbClr val="7F7F7F"/>
                </a:solidFill>
                <a:latin typeface="Lucida Sans Unicode"/>
                <a:cs typeface="Lucida Sans Unicode"/>
                <a:hlinkClick r:id="rId3" action="ppaction://hlinksldjump"/>
              </a:rPr>
              <a:t>Data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672495" y="127494"/>
            <a:ext cx="394335" cy="41275"/>
            <a:chOff x="2672495" y="127494"/>
            <a:chExt cx="394335" cy="41275"/>
          </a:xfrm>
        </p:grpSpPr>
        <p:sp>
          <p:nvSpPr>
            <p:cNvPr id="11" name="object 11"/>
            <p:cNvSpPr/>
            <p:nvPr/>
          </p:nvSpPr>
          <p:spPr>
            <a:xfrm>
              <a:off x="26750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7254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7758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8262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8766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9270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18000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9270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9774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0278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649677" y="25256"/>
            <a:ext cx="46482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latin typeface="Lucida Sans Unicode"/>
                <a:cs typeface="Lucida Sans Unicode"/>
                <a:hlinkClick r:id="rId4" action="ppaction://hlinksldjump"/>
              </a:rPr>
              <a:t>Methodology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4073636" y="127494"/>
            <a:ext cx="293370" cy="41275"/>
            <a:chOff x="4073636" y="127494"/>
            <a:chExt cx="293370" cy="41275"/>
          </a:xfrm>
        </p:grpSpPr>
        <p:sp>
          <p:nvSpPr>
            <p:cNvPr id="22" name="object 22"/>
            <p:cNvSpPr/>
            <p:nvPr/>
          </p:nvSpPr>
          <p:spPr>
            <a:xfrm>
              <a:off x="40761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1265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1769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2273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2777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3281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4050817" y="25256"/>
            <a:ext cx="26987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5" action="ppaction://hlinksldjump"/>
              </a:rPr>
              <a:t>Results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5300443" y="127494"/>
            <a:ext cx="92075" cy="41275"/>
            <a:chOff x="5300443" y="127494"/>
            <a:chExt cx="92075" cy="41275"/>
          </a:xfrm>
        </p:grpSpPr>
        <p:sp>
          <p:nvSpPr>
            <p:cNvPr id="30" name="object 30"/>
            <p:cNvSpPr/>
            <p:nvPr/>
          </p:nvSpPr>
          <p:spPr>
            <a:xfrm>
              <a:off x="53029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353380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5277624" y="25256"/>
            <a:ext cx="38735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6" action="ppaction://hlinksldjump"/>
              </a:rPr>
              <a:t>Conclusion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5300" y="265871"/>
            <a:ext cx="202247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dirty="0">
                <a:latin typeface="Calibri"/>
                <a:cs typeface="Calibri"/>
              </a:rPr>
              <a:t>Linear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model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with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penalties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13283" y="961763"/>
            <a:ext cx="2983230" cy="734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232" baseline="555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Calibri"/>
                <a:cs typeface="Calibri"/>
              </a:rPr>
              <a:t>Too</a:t>
            </a:r>
            <a:r>
              <a:rPr sz="1000" spc="9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many</a:t>
            </a:r>
            <a:r>
              <a:rPr sz="1000" spc="9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features</a:t>
            </a:r>
            <a:r>
              <a:rPr sz="1000" spc="9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might</a:t>
            </a:r>
            <a:r>
              <a:rPr sz="1000" spc="9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lead</a:t>
            </a:r>
            <a:r>
              <a:rPr sz="1000" spc="9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to</a:t>
            </a:r>
            <a:r>
              <a:rPr sz="1000" spc="9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overfitting</a:t>
            </a:r>
            <a:endParaRPr sz="10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990"/>
              </a:spcBef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187" baseline="555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Calibri"/>
                <a:cs typeface="Calibri"/>
              </a:rPr>
              <a:t>One</a:t>
            </a:r>
            <a:r>
              <a:rPr sz="1000" spc="7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solution</a:t>
            </a:r>
            <a:r>
              <a:rPr sz="1000" spc="7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is</a:t>
            </a:r>
            <a:r>
              <a:rPr sz="1000" spc="7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to</a:t>
            </a:r>
            <a:r>
              <a:rPr sz="1000" spc="7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add</a:t>
            </a:r>
            <a:r>
              <a:rPr sz="1000" spc="7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penalties</a:t>
            </a:r>
            <a:r>
              <a:rPr sz="1000" spc="7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to</a:t>
            </a:r>
            <a:r>
              <a:rPr sz="1000" spc="7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the</a:t>
            </a:r>
            <a:r>
              <a:rPr sz="1000" spc="7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loss</a:t>
            </a:r>
            <a:r>
              <a:rPr sz="1000" spc="7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function</a:t>
            </a:r>
            <a:endParaRPr sz="10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995"/>
              </a:spcBef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240" baseline="555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Calibri"/>
                <a:cs typeface="Calibri"/>
              </a:rPr>
              <a:t>Elastic</a:t>
            </a:r>
            <a:r>
              <a:rPr sz="1000" spc="9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net</a:t>
            </a:r>
            <a:r>
              <a:rPr sz="1000" spc="9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penalties:</a:t>
            </a:r>
            <a:r>
              <a:rPr sz="1000" spc="20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penalize</a:t>
            </a:r>
            <a:r>
              <a:rPr sz="1000" spc="90" dirty="0">
                <a:latin typeface="Calibri"/>
                <a:cs typeface="Calibri"/>
              </a:rPr>
              <a:t> </a:t>
            </a:r>
            <a:r>
              <a:rPr sz="1000" spc="270" dirty="0">
                <a:latin typeface="Calibri"/>
                <a:cs typeface="Calibri"/>
              </a:rPr>
              <a:t>+</a:t>
            </a:r>
            <a:r>
              <a:rPr sz="1000" spc="9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shrink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5" name="object 5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pc="-10" dirty="0"/>
              <a:t>17</a:t>
            </a:fld>
            <a:r>
              <a:rPr spc="-10" dirty="0"/>
              <a:t>/27</a:t>
            </a:r>
          </a:p>
        </p:txBody>
      </p:sp>
      <p:sp>
        <p:nvSpPr>
          <p:cNvPr id="53" name="object 53"/>
          <p:cNvSpPr txBox="1"/>
          <p:nvPr/>
        </p:nvSpPr>
        <p:spPr>
          <a:xfrm>
            <a:off x="5225669" y="1989917"/>
            <a:ext cx="1873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latin typeface="Calibri"/>
                <a:cs typeface="Calibri"/>
              </a:rPr>
              <a:t>(1)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13283" y="2343434"/>
            <a:ext cx="20726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225" baseline="555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Calibri"/>
                <a:cs typeface="Calibri"/>
              </a:rPr>
              <a:t>Solves</a:t>
            </a:r>
            <a:r>
              <a:rPr sz="1000" spc="9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overfitting</a:t>
            </a:r>
            <a:r>
              <a:rPr sz="1000" spc="9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but</a:t>
            </a:r>
            <a:r>
              <a:rPr sz="1000" spc="8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is</a:t>
            </a:r>
            <a:r>
              <a:rPr sz="1000" spc="9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still</a:t>
            </a:r>
            <a:r>
              <a:rPr sz="1000" spc="9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linear.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BB60E6C-026D-B90B-E435-3CBA1AAE5440}"/>
              </a:ext>
            </a:extLst>
          </p:cNvPr>
          <p:cNvSpPr txBox="1"/>
          <p:nvPr/>
        </p:nvSpPr>
        <p:spPr>
          <a:xfrm>
            <a:off x="1441174" y="1440382"/>
            <a:ext cx="28823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NL" dirty="0"/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93E97844-85F7-2378-2B2E-EAAE00CDF17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577" y="1744091"/>
            <a:ext cx="3187700" cy="544242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25256"/>
            <a:ext cx="44132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2" action="ppaction://hlinksldjump"/>
              </a:rPr>
              <a:t>Introduction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496094" y="127494"/>
            <a:ext cx="243204" cy="41275"/>
            <a:chOff x="1496094" y="127494"/>
            <a:chExt cx="243204" cy="41275"/>
          </a:xfrm>
        </p:grpSpPr>
        <p:sp>
          <p:nvSpPr>
            <p:cNvPr id="4" name="object 4"/>
            <p:cNvSpPr/>
            <p:nvPr/>
          </p:nvSpPr>
          <p:spPr>
            <a:xfrm>
              <a:off x="14986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490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994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498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7002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473276" y="25256"/>
            <a:ext cx="19240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20" dirty="0">
                <a:solidFill>
                  <a:srgbClr val="7F7F7F"/>
                </a:solidFill>
                <a:latin typeface="Lucida Sans Unicode"/>
                <a:cs typeface="Lucida Sans Unicode"/>
                <a:hlinkClick r:id="rId3" action="ppaction://hlinksldjump"/>
              </a:rPr>
              <a:t>Data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672495" y="127494"/>
            <a:ext cx="394335" cy="41275"/>
            <a:chOff x="2672495" y="127494"/>
            <a:chExt cx="394335" cy="41275"/>
          </a:xfrm>
        </p:grpSpPr>
        <p:sp>
          <p:nvSpPr>
            <p:cNvPr id="11" name="object 11"/>
            <p:cNvSpPr/>
            <p:nvPr/>
          </p:nvSpPr>
          <p:spPr>
            <a:xfrm>
              <a:off x="26750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7254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7758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8262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8766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9270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9774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18000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9774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0278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649677" y="25256"/>
            <a:ext cx="46482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latin typeface="Lucida Sans Unicode"/>
                <a:cs typeface="Lucida Sans Unicode"/>
                <a:hlinkClick r:id="rId4" action="ppaction://hlinksldjump"/>
              </a:rPr>
              <a:t>Methodology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4073636" y="127494"/>
            <a:ext cx="293370" cy="41275"/>
            <a:chOff x="4073636" y="127494"/>
            <a:chExt cx="293370" cy="41275"/>
          </a:xfrm>
        </p:grpSpPr>
        <p:sp>
          <p:nvSpPr>
            <p:cNvPr id="22" name="object 22"/>
            <p:cNvSpPr/>
            <p:nvPr/>
          </p:nvSpPr>
          <p:spPr>
            <a:xfrm>
              <a:off x="40761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1265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1769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2273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2777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3281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4050817" y="25256"/>
            <a:ext cx="26987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5" action="ppaction://hlinksldjump"/>
              </a:rPr>
              <a:t>Results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5300443" y="127494"/>
            <a:ext cx="92075" cy="41275"/>
            <a:chOff x="5300443" y="127494"/>
            <a:chExt cx="92075" cy="41275"/>
          </a:xfrm>
        </p:grpSpPr>
        <p:sp>
          <p:nvSpPr>
            <p:cNvPr id="30" name="object 30"/>
            <p:cNvSpPr/>
            <p:nvPr/>
          </p:nvSpPr>
          <p:spPr>
            <a:xfrm>
              <a:off x="53029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353380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5277624" y="25256"/>
            <a:ext cx="38735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6" action="ppaction://hlinksldjump"/>
              </a:rPr>
              <a:t>Conclusion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9900" y="242569"/>
            <a:ext cx="4322445" cy="61849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15"/>
              </a:spcBef>
            </a:pPr>
            <a:r>
              <a:rPr sz="1400" dirty="0">
                <a:latin typeface="Calibri"/>
                <a:cs typeface="Calibri"/>
              </a:rPr>
              <a:t>Random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forests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and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boosted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30" dirty="0">
                <a:latin typeface="Calibri"/>
                <a:cs typeface="Calibri"/>
              </a:rPr>
              <a:t>regression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trees</a:t>
            </a:r>
            <a:endParaRPr sz="1400">
              <a:latin typeface="Calibri"/>
              <a:cs typeface="Calibri"/>
            </a:endParaRPr>
          </a:p>
          <a:p>
            <a:pPr marL="381000">
              <a:lnSpc>
                <a:spcPct val="100000"/>
              </a:lnSpc>
              <a:spcBef>
                <a:spcPts val="130"/>
              </a:spcBef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165" baseline="555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Calibri"/>
                <a:cs typeface="Calibri"/>
              </a:rPr>
              <a:t>Regression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tree</a:t>
            </a:r>
            <a:endParaRPr sz="1000">
              <a:latin typeface="Calibri"/>
              <a:cs typeface="Calibri"/>
            </a:endParaRPr>
          </a:p>
          <a:p>
            <a:pPr marL="1842770">
              <a:lnSpc>
                <a:spcPct val="100000"/>
              </a:lnSpc>
              <a:spcBef>
                <a:spcPts val="600"/>
              </a:spcBef>
            </a:pPr>
            <a:r>
              <a:rPr sz="700" b="1" dirty="0">
                <a:latin typeface="Calibri"/>
                <a:cs typeface="Calibri"/>
              </a:rPr>
              <a:t>Figure</a:t>
            </a:r>
            <a:r>
              <a:rPr sz="700" b="1" spc="229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4:</a:t>
            </a:r>
            <a:r>
              <a:rPr sz="700" b="1" spc="36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Tree</a:t>
            </a:r>
            <a:r>
              <a:rPr sz="700" spc="229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example.</a:t>
            </a:r>
            <a:r>
              <a:rPr sz="700" spc="36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Source:</a:t>
            </a:r>
            <a:r>
              <a:rPr sz="700" spc="36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Gu,</a:t>
            </a:r>
            <a:r>
              <a:rPr sz="700" spc="229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Kelly,</a:t>
            </a:r>
            <a:r>
              <a:rPr sz="700" spc="23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and</a:t>
            </a:r>
            <a:r>
              <a:rPr sz="700" spc="229" dirty="0">
                <a:latin typeface="Calibri"/>
                <a:cs typeface="Calibri"/>
              </a:rPr>
              <a:t> </a:t>
            </a:r>
            <a:r>
              <a:rPr sz="700" spc="65" dirty="0">
                <a:latin typeface="Calibri"/>
                <a:cs typeface="Calibri"/>
              </a:rPr>
              <a:t>Xiu</a:t>
            </a:r>
            <a:r>
              <a:rPr sz="700" spc="229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  <a:hlinkClick r:id="rId7" action="ppaction://hlinksldjump"/>
              </a:rPr>
              <a:t>(2020)</a:t>
            </a:r>
            <a:endParaRPr sz="700">
              <a:latin typeface="Calibri"/>
              <a:cs typeface="Calibri"/>
            </a:endParaRPr>
          </a:p>
        </p:txBody>
      </p:sp>
      <p:pic>
        <p:nvPicPr>
          <p:cNvPr id="34" name="object 3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802166" y="1119896"/>
            <a:ext cx="2335643" cy="1405654"/>
          </a:xfrm>
          <a:prstGeom prst="rect">
            <a:avLst/>
          </a:prstGeom>
        </p:spPr>
      </p:pic>
      <p:sp>
        <p:nvSpPr>
          <p:cNvPr id="35" name="object 35"/>
          <p:cNvSpPr txBox="1"/>
          <p:nvPr/>
        </p:nvSpPr>
        <p:spPr>
          <a:xfrm>
            <a:off x="413283" y="2722580"/>
            <a:ext cx="4072254" cy="4559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202" baseline="555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Calibri"/>
                <a:cs typeface="Calibri"/>
              </a:rPr>
              <a:t>Tree</a:t>
            </a:r>
            <a:r>
              <a:rPr sz="1000" spc="7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splitting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captures</a:t>
            </a:r>
            <a:r>
              <a:rPr sz="1000" spc="75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non-</a:t>
            </a:r>
            <a:r>
              <a:rPr sz="1000" spc="-10" dirty="0">
                <a:latin typeface="Calibri"/>
                <a:cs typeface="Calibri"/>
              </a:rPr>
              <a:t>linearities</a:t>
            </a:r>
            <a:r>
              <a:rPr sz="1000" spc="7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and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flexible</a:t>
            </a:r>
            <a:r>
              <a:rPr sz="1000" spc="7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interactions</a:t>
            </a:r>
            <a:endParaRPr sz="10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990"/>
              </a:spcBef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142" baseline="555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Calibri"/>
                <a:cs typeface="Calibri"/>
              </a:rPr>
              <a:t>Both</a:t>
            </a:r>
            <a:r>
              <a:rPr sz="1000" spc="5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random</a:t>
            </a:r>
            <a:r>
              <a:rPr sz="1000" spc="5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forests</a:t>
            </a:r>
            <a:r>
              <a:rPr sz="1000" spc="5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and</a:t>
            </a:r>
            <a:r>
              <a:rPr sz="1000" spc="5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boosted</a:t>
            </a:r>
            <a:r>
              <a:rPr sz="1000" spc="5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regression</a:t>
            </a:r>
            <a:r>
              <a:rPr sz="1000" spc="5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trees</a:t>
            </a:r>
            <a:r>
              <a:rPr sz="1000" spc="5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are</a:t>
            </a:r>
            <a:r>
              <a:rPr sz="1000" spc="50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ensemble</a:t>
            </a:r>
            <a:r>
              <a:rPr sz="1000" spc="5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methods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pc="-10" dirty="0"/>
              <a:t>18</a:t>
            </a:fld>
            <a:r>
              <a:rPr spc="-10" dirty="0"/>
              <a:t>/27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25256"/>
            <a:ext cx="44132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2" action="ppaction://hlinksldjump"/>
              </a:rPr>
              <a:t>Introduction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496094" y="127494"/>
            <a:ext cx="243204" cy="41275"/>
            <a:chOff x="1496094" y="127494"/>
            <a:chExt cx="243204" cy="41275"/>
          </a:xfrm>
        </p:grpSpPr>
        <p:sp>
          <p:nvSpPr>
            <p:cNvPr id="4" name="object 4"/>
            <p:cNvSpPr/>
            <p:nvPr/>
          </p:nvSpPr>
          <p:spPr>
            <a:xfrm>
              <a:off x="14986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490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994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498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7002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473276" y="25256"/>
            <a:ext cx="19240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20" dirty="0">
                <a:solidFill>
                  <a:srgbClr val="7F7F7F"/>
                </a:solidFill>
                <a:latin typeface="Lucida Sans Unicode"/>
                <a:cs typeface="Lucida Sans Unicode"/>
                <a:hlinkClick r:id="rId3" action="ppaction://hlinksldjump"/>
              </a:rPr>
              <a:t>Data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672495" y="127494"/>
            <a:ext cx="394335" cy="41275"/>
            <a:chOff x="2672495" y="127494"/>
            <a:chExt cx="394335" cy="41275"/>
          </a:xfrm>
        </p:grpSpPr>
        <p:sp>
          <p:nvSpPr>
            <p:cNvPr id="11" name="object 11"/>
            <p:cNvSpPr/>
            <p:nvPr/>
          </p:nvSpPr>
          <p:spPr>
            <a:xfrm>
              <a:off x="26750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7254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7758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8262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8766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9270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9774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0278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18000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0278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649677" y="25256"/>
            <a:ext cx="46482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latin typeface="Lucida Sans Unicode"/>
                <a:cs typeface="Lucida Sans Unicode"/>
                <a:hlinkClick r:id="rId4" action="ppaction://hlinksldjump"/>
              </a:rPr>
              <a:t>Methodology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4073636" y="127494"/>
            <a:ext cx="293370" cy="41275"/>
            <a:chOff x="4073636" y="127494"/>
            <a:chExt cx="293370" cy="41275"/>
          </a:xfrm>
        </p:grpSpPr>
        <p:sp>
          <p:nvSpPr>
            <p:cNvPr id="22" name="object 22"/>
            <p:cNvSpPr/>
            <p:nvPr/>
          </p:nvSpPr>
          <p:spPr>
            <a:xfrm>
              <a:off x="40761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1265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1769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2273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2777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3281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4050817" y="25256"/>
            <a:ext cx="26987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5" action="ppaction://hlinksldjump"/>
              </a:rPr>
              <a:t>Results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5300443" y="127494"/>
            <a:ext cx="92075" cy="41275"/>
            <a:chOff x="5300443" y="127494"/>
            <a:chExt cx="92075" cy="41275"/>
          </a:xfrm>
        </p:grpSpPr>
        <p:sp>
          <p:nvSpPr>
            <p:cNvPr id="30" name="object 30"/>
            <p:cNvSpPr/>
            <p:nvPr/>
          </p:nvSpPr>
          <p:spPr>
            <a:xfrm>
              <a:off x="53029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353380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5277624" y="25256"/>
            <a:ext cx="38735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6" action="ppaction://hlinksldjump"/>
              </a:rPr>
              <a:t>Conclusion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pc="-10" dirty="0"/>
              <a:t>19</a:t>
            </a:fld>
            <a:r>
              <a:rPr spc="-10" dirty="0"/>
              <a:t>/27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95300" y="265871"/>
            <a:ext cx="334327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dirty="0">
                <a:latin typeface="Calibri"/>
                <a:cs typeface="Calibri"/>
              </a:rPr>
              <a:t>Tranining,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validation,</a:t>
            </a:r>
            <a:r>
              <a:rPr sz="1400" spc="7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and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testing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sample</a:t>
            </a:r>
            <a:r>
              <a:rPr sz="1400" spc="7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split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13283" y="767999"/>
            <a:ext cx="4816475" cy="2037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217" baseline="555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Calibri"/>
                <a:cs typeface="Calibri"/>
              </a:rPr>
              <a:t>We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split</a:t>
            </a:r>
            <a:r>
              <a:rPr sz="1000" spc="8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each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trading</a:t>
            </a:r>
            <a:r>
              <a:rPr sz="1000" spc="8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day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into</a:t>
            </a:r>
            <a:r>
              <a:rPr sz="1000" spc="8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13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half-an-</a:t>
            </a:r>
            <a:r>
              <a:rPr sz="1000" dirty="0">
                <a:latin typeface="Calibri"/>
                <a:cs typeface="Calibri"/>
              </a:rPr>
              <a:t>hour</a:t>
            </a:r>
            <a:r>
              <a:rPr sz="1000" spc="8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intervals</a:t>
            </a:r>
            <a:endParaRPr sz="1000">
              <a:latin typeface="Calibri"/>
              <a:cs typeface="Calibri"/>
            </a:endParaRPr>
          </a:p>
          <a:p>
            <a:pPr marL="199390" marR="30480" indent="-161925">
              <a:lnSpc>
                <a:spcPts val="1100"/>
              </a:lnSpc>
              <a:spcBef>
                <a:spcPts val="1010"/>
              </a:spcBef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359" baseline="555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Calibri"/>
                <a:cs typeface="Calibri"/>
              </a:rPr>
              <a:t>Training</a:t>
            </a:r>
            <a:r>
              <a:rPr sz="1000" spc="14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(system</a:t>
            </a:r>
            <a:r>
              <a:rPr sz="1000" spc="150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parameters</a:t>
            </a:r>
            <a:r>
              <a:rPr sz="1000" spc="14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fitting),</a:t>
            </a:r>
            <a:r>
              <a:rPr sz="1000" spc="14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validation</a:t>
            </a:r>
            <a:r>
              <a:rPr sz="1000" spc="15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(hyper/tuning</a:t>
            </a:r>
            <a:r>
              <a:rPr sz="1000" spc="14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parameters</a:t>
            </a:r>
            <a:r>
              <a:rPr sz="1000" spc="14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fitting),</a:t>
            </a:r>
            <a:r>
              <a:rPr sz="1000" spc="150" dirty="0">
                <a:latin typeface="Calibri"/>
                <a:cs typeface="Calibri"/>
              </a:rPr>
              <a:t> </a:t>
            </a:r>
            <a:r>
              <a:rPr sz="1000" spc="-25" dirty="0">
                <a:latin typeface="Calibri"/>
                <a:cs typeface="Calibri"/>
              </a:rPr>
              <a:t>and </a:t>
            </a:r>
            <a:r>
              <a:rPr sz="1000" dirty="0">
                <a:latin typeface="Calibri"/>
                <a:cs typeface="Calibri"/>
              </a:rPr>
              <a:t>testing</a:t>
            </a:r>
            <a:r>
              <a:rPr sz="1000" spc="5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based</a:t>
            </a:r>
            <a:r>
              <a:rPr sz="1000" spc="5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on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inter-</a:t>
            </a:r>
            <a:r>
              <a:rPr sz="1000" dirty="0">
                <a:latin typeface="Calibri"/>
                <a:cs typeface="Calibri"/>
              </a:rPr>
              <a:t>day</a:t>
            </a:r>
            <a:r>
              <a:rPr sz="1000" spc="5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rolling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windows.</a:t>
            </a:r>
            <a:r>
              <a:rPr sz="1000" spc="15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For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example,</a:t>
            </a:r>
            <a:endParaRPr sz="1000">
              <a:latin typeface="Calibri"/>
              <a:cs typeface="Calibri"/>
            </a:endParaRPr>
          </a:p>
          <a:p>
            <a:pPr marL="300990">
              <a:lnSpc>
                <a:spcPct val="100000"/>
              </a:lnSpc>
              <a:spcBef>
                <a:spcPts val="455"/>
              </a:spcBef>
            </a:pPr>
            <a:r>
              <a:rPr sz="1350" baseline="9259" dirty="0">
                <a:latin typeface="Lucida Sans Unicode"/>
                <a:cs typeface="Lucida Sans Unicode"/>
              </a:rPr>
              <a:t>▶</a:t>
            </a:r>
            <a:r>
              <a:rPr sz="1350" spc="322" baseline="9259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Calibri"/>
                <a:cs typeface="Calibri"/>
              </a:rPr>
              <a:t>09:30</a:t>
            </a:r>
            <a:r>
              <a:rPr sz="900" spc="10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-</a:t>
            </a:r>
            <a:r>
              <a:rPr sz="900" spc="10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10:00</a:t>
            </a:r>
            <a:r>
              <a:rPr sz="900" spc="10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today</a:t>
            </a:r>
            <a:r>
              <a:rPr sz="900" spc="10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as</a:t>
            </a:r>
            <a:r>
              <a:rPr sz="900" spc="10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training</a:t>
            </a:r>
            <a:endParaRPr sz="900">
              <a:latin typeface="Calibri"/>
              <a:cs typeface="Calibri"/>
            </a:endParaRPr>
          </a:p>
          <a:p>
            <a:pPr marL="300990">
              <a:lnSpc>
                <a:spcPct val="100000"/>
              </a:lnSpc>
              <a:spcBef>
                <a:spcPts val="480"/>
              </a:spcBef>
            </a:pPr>
            <a:r>
              <a:rPr sz="1350" baseline="9259" dirty="0">
                <a:latin typeface="Lucida Sans Unicode"/>
                <a:cs typeface="Lucida Sans Unicode"/>
              </a:rPr>
              <a:t>▶</a:t>
            </a:r>
            <a:r>
              <a:rPr sz="1350" spc="270" baseline="9259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Calibri"/>
                <a:cs typeface="Calibri"/>
              </a:rPr>
              <a:t>09:30</a:t>
            </a:r>
            <a:r>
              <a:rPr sz="900" spc="8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-</a:t>
            </a:r>
            <a:r>
              <a:rPr sz="900" spc="8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10:00</a:t>
            </a:r>
            <a:r>
              <a:rPr sz="900" spc="8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tomorrow</a:t>
            </a:r>
            <a:r>
              <a:rPr sz="900" spc="8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as</a:t>
            </a:r>
            <a:r>
              <a:rPr sz="900" spc="9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validation</a:t>
            </a:r>
            <a:endParaRPr sz="900">
              <a:latin typeface="Calibri"/>
              <a:cs typeface="Calibri"/>
            </a:endParaRPr>
          </a:p>
          <a:p>
            <a:pPr marL="300990">
              <a:lnSpc>
                <a:spcPct val="100000"/>
              </a:lnSpc>
              <a:spcBef>
                <a:spcPts val="475"/>
              </a:spcBef>
            </a:pPr>
            <a:r>
              <a:rPr sz="1350" baseline="9259" dirty="0">
                <a:latin typeface="Lucida Sans Unicode"/>
                <a:cs typeface="Lucida Sans Unicode"/>
              </a:rPr>
              <a:t>▶</a:t>
            </a:r>
            <a:r>
              <a:rPr sz="1350" spc="292" baseline="9259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Calibri"/>
                <a:cs typeface="Calibri"/>
              </a:rPr>
              <a:t>09:30</a:t>
            </a:r>
            <a:r>
              <a:rPr sz="900" spc="9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-</a:t>
            </a:r>
            <a:r>
              <a:rPr sz="900" spc="9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10:00</a:t>
            </a:r>
            <a:r>
              <a:rPr sz="900" spc="9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the</a:t>
            </a:r>
            <a:r>
              <a:rPr sz="900" spc="10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day</a:t>
            </a:r>
            <a:r>
              <a:rPr sz="900" spc="9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after</a:t>
            </a:r>
            <a:r>
              <a:rPr sz="900" spc="9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as</a:t>
            </a:r>
            <a:r>
              <a:rPr sz="900" spc="10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testing</a:t>
            </a:r>
            <a:endParaRPr sz="9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910"/>
              </a:spcBef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284" baseline="555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Calibri"/>
                <a:cs typeface="Calibri"/>
              </a:rPr>
              <a:t>We</a:t>
            </a:r>
            <a:r>
              <a:rPr sz="1000" spc="114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follow</a:t>
            </a:r>
            <a:r>
              <a:rPr sz="1000" spc="114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the</a:t>
            </a:r>
            <a:r>
              <a:rPr sz="1000" spc="110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hyperparameters</a:t>
            </a:r>
            <a:r>
              <a:rPr sz="1000" spc="114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in</a:t>
            </a:r>
            <a:r>
              <a:rPr sz="1000" spc="114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Gu,</a:t>
            </a:r>
            <a:r>
              <a:rPr sz="1000" spc="114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Kelly,</a:t>
            </a:r>
            <a:r>
              <a:rPr sz="1000" spc="11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and</a:t>
            </a:r>
            <a:r>
              <a:rPr sz="1000" spc="114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Xiu</a:t>
            </a:r>
            <a:r>
              <a:rPr sz="1000" spc="114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  <a:hlinkClick r:id="rId7" action="ppaction://hlinksldjump"/>
              </a:rPr>
              <a:t>(2020)</a:t>
            </a:r>
            <a:endParaRPr sz="1000">
              <a:latin typeface="Calibri"/>
              <a:cs typeface="Calibri"/>
            </a:endParaRPr>
          </a:p>
          <a:p>
            <a:pPr marL="300990">
              <a:lnSpc>
                <a:spcPct val="100000"/>
              </a:lnSpc>
              <a:spcBef>
                <a:spcPts val="480"/>
              </a:spcBef>
            </a:pPr>
            <a:r>
              <a:rPr sz="1350" baseline="9259" dirty="0">
                <a:latin typeface="Lucida Sans Unicode"/>
                <a:cs typeface="Lucida Sans Unicode"/>
              </a:rPr>
              <a:t>▶</a:t>
            </a:r>
            <a:r>
              <a:rPr sz="1350" spc="405" baseline="9259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Calibri"/>
                <a:cs typeface="Calibri"/>
              </a:rPr>
              <a:t>Elastic-net:</a:t>
            </a:r>
            <a:r>
              <a:rPr sz="900" spc="254" dirty="0">
                <a:latin typeface="Calibri"/>
                <a:cs typeface="Calibri"/>
              </a:rPr>
              <a:t> </a:t>
            </a:r>
            <a:r>
              <a:rPr sz="900" i="1" dirty="0">
                <a:latin typeface="Arial"/>
                <a:cs typeface="Arial"/>
              </a:rPr>
              <a:t>ρ</a:t>
            </a:r>
            <a:r>
              <a:rPr sz="900" i="1" spc="95" dirty="0">
                <a:latin typeface="Arial"/>
                <a:cs typeface="Arial"/>
              </a:rPr>
              <a:t> </a:t>
            </a:r>
            <a:r>
              <a:rPr sz="900" spc="260" dirty="0">
                <a:latin typeface="Calibri"/>
                <a:cs typeface="Calibri"/>
              </a:rPr>
              <a:t>=</a:t>
            </a:r>
            <a:r>
              <a:rPr sz="900" spc="1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0.5;</a:t>
            </a:r>
            <a:r>
              <a:rPr sz="900" spc="140" dirty="0">
                <a:latin typeface="Calibri"/>
                <a:cs typeface="Calibri"/>
              </a:rPr>
              <a:t> </a:t>
            </a:r>
            <a:r>
              <a:rPr sz="900" i="1" spc="70" dirty="0">
                <a:latin typeface="Arial"/>
                <a:cs typeface="Arial"/>
              </a:rPr>
              <a:t>α</a:t>
            </a:r>
            <a:r>
              <a:rPr sz="900" i="1" spc="95" dirty="0">
                <a:latin typeface="Arial"/>
                <a:cs typeface="Arial"/>
              </a:rPr>
              <a:t> </a:t>
            </a:r>
            <a:r>
              <a:rPr sz="900" spc="260" dirty="0">
                <a:latin typeface="Calibri"/>
                <a:cs typeface="Calibri"/>
              </a:rPr>
              <a:t>=</a:t>
            </a:r>
            <a:r>
              <a:rPr sz="900" spc="1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(0.1,</a:t>
            </a:r>
            <a:r>
              <a:rPr sz="900" spc="14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0.01,</a:t>
            </a:r>
            <a:r>
              <a:rPr sz="900" spc="1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0.001,</a:t>
            </a:r>
            <a:r>
              <a:rPr sz="900" spc="14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0.0001)</a:t>
            </a:r>
            <a:endParaRPr sz="900">
              <a:latin typeface="Calibri"/>
              <a:cs typeface="Calibri"/>
            </a:endParaRPr>
          </a:p>
          <a:p>
            <a:pPr marL="300990">
              <a:lnSpc>
                <a:spcPct val="100000"/>
              </a:lnSpc>
              <a:spcBef>
                <a:spcPts val="475"/>
              </a:spcBef>
            </a:pPr>
            <a:r>
              <a:rPr sz="1350" baseline="9259" dirty="0">
                <a:latin typeface="Lucida Sans Unicode"/>
                <a:cs typeface="Lucida Sans Unicode"/>
              </a:rPr>
              <a:t>▶</a:t>
            </a:r>
            <a:r>
              <a:rPr sz="1350" spc="419" baseline="9259" dirty="0">
                <a:latin typeface="Lucida Sans Unicode"/>
                <a:cs typeface="Lucida Sans Unicode"/>
              </a:rPr>
              <a:t> </a:t>
            </a:r>
            <a:r>
              <a:rPr sz="900" spc="70" dirty="0">
                <a:latin typeface="Calibri"/>
                <a:cs typeface="Calibri"/>
              </a:rPr>
              <a:t>RF:</a:t>
            </a:r>
            <a:r>
              <a:rPr sz="900" spc="15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Depth</a:t>
            </a:r>
            <a:r>
              <a:rPr sz="900" spc="150" dirty="0">
                <a:latin typeface="Calibri"/>
                <a:cs typeface="Calibri"/>
              </a:rPr>
              <a:t> </a:t>
            </a:r>
            <a:r>
              <a:rPr sz="900" spc="260" dirty="0">
                <a:latin typeface="Calibri"/>
                <a:cs typeface="Calibri"/>
              </a:rPr>
              <a:t>=</a:t>
            </a:r>
            <a:r>
              <a:rPr sz="900" spc="14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(2,</a:t>
            </a:r>
            <a:r>
              <a:rPr sz="900" spc="15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4,</a:t>
            </a:r>
            <a:r>
              <a:rPr sz="900" spc="15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6);</a:t>
            </a:r>
            <a:r>
              <a:rPr sz="900" spc="145" dirty="0">
                <a:latin typeface="Calibri"/>
                <a:cs typeface="Calibri"/>
              </a:rPr>
              <a:t> </a:t>
            </a:r>
            <a:r>
              <a:rPr sz="900" spc="55" dirty="0">
                <a:latin typeface="Calibri"/>
                <a:cs typeface="Calibri"/>
              </a:rPr>
              <a:t>#Trees</a:t>
            </a:r>
            <a:r>
              <a:rPr sz="900" spc="150" dirty="0">
                <a:latin typeface="Calibri"/>
                <a:cs typeface="Calibri"/>
              </a:rPr>
              <a:t> </a:t>
            </a:r>
            <a:r>
              <a:rPr sz="900" spc="260" dirty="0">
                <a:latin typeface="Calibri"/>
                <a:cs typeface="Calibri"/>
              </a:rPr>
              <a:t>=</a:t>
            </a:r>
            <a:r>
              <a:rPr sz="900" spc="14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300;</a:t>
            </a:r>
            <a:r>
              <a:rPr sz="900" spc="15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#Features</a:t>
            </a:r>
            <a:r>
              <a:rPr sz="900" spc="15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in</a:t>
            </a:r>
            <a:r>
              <a:rPr sz="900" spc="14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each</a:t>
            </a:r>
            <a:r>
              <a:rPr sz="900" spc="15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split</a:t>
            </a:r>
            <a:r>
              <a:rPr sz="900" spc="145" dirty="0">
                <a:latin typeface="Calibri"/>
                <a:cs typeface="Calibri"/>
              </a:rPr>
              <a:t> </a:t>
            </a:r>
            <a:r>
              <a:rPr sz="900" spc="260" dirty="0">
                <a:latin typeface="Calibri"/>
                <a:cs typeface="Calibri"/>
              </a:rPr>
              <a:t>=</a:t>
            </a:r>
            <a:r>
              <a:rPr sz="900" spc="14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(3,</a:t>
            </a:r>
            <a:r>
              <a:rPr sz="900" spc="14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5,</a:t>
            </a:r>
            <a:r>
              <a:rPr sz="900" spc="150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10)</a:t>
            </a:r>
            <a:endParaRPr sz="900">
              <a:latin typeface="Calibri"/>
              <a:cs typeface="Calibri"/>
            </a:endParaRPr>
          </a:p>
          <a:p>
            <a:pPr marL="300990">
              <a:lnSpc>
                <a:spcPct val="100000"/>
              </a:lnSpc>
              <a:spcBef>
                <a:spcPts val="480"/>
              </a:spcBef>
            </a:pPr>
            <a:r>
              <a:rPr sz="1350" baseline="9259" dirty="0">
                <a:latin typeface="Lucida Sans Unicode"/>
                <a:cs typeface="Lucida Sans Unicode"/>
              </a:rPr>
              <a:t>▶</a:t>
            </a:r>
            <a:r>
              <a:rPr sz="1350" spc="427" baseline="9259" dirty="0">
                <a:latin typeface="Lucida Sans Unicode"/>
                <a:cs typeface="Lucida Sans Unicode"/>
              </a:rPr>
              <a:t> </a:t>
            </a:r>
            <a:r>
              <a:rPr sz="900" spc="100" dirty="0">
                <a:latin typeface="Calibri"/>
                <a:cs typeface="Calibri"/>
              </a:rPr>
              <a:t>BRT:</a:t>
            </a:r>
            <a:r>
              <a:rPr sz="900" spc="15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Depth</a:t>
            </a:r>
            <a:r>
              <a:rPr sz="900" spc="150" dirty="0">
                <a:latin typeface="Calibri"/>
                <a:cs typeface="Calibri"/>
              </a:rPr>
              <a:t> </a:t>
            </a:r>
            <a:r>
              <a:rPr sz="900" spc="260" dirty="0">
                <a:latin typeface="Calibri"/>
                <a:cs typeface="Calibri"/>
              </a:rPr>
              <a:t>=</a:t>
            </a:r>
            <a:r>
              <a:rPr sz="900" spc="15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(1,</a:t>
            </a:r>
            <a:r>
              <a:rPr sz="900" spc="15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2);</a:t>
            </a:r>
            <a:r>
              <a:rPr sz="900" spc="145" dirty="0">
                <a:latin typeface="Calibri"/>
                <a:cs typeface="Calibri"/>
              </a:rPr>
              <a:t> </a:t>
            </a:r>
            <a:r>
              <a:rPr sz="900" spc="55" dirty="0">
                <a:latin typeface="Calibri"/>
                <a:cs typeface="Calibri"/>
              </a:rPr>
              <a:t>#Trees</a:t>
            </a:r>
            <a:r>
              <a:rPr sz="900" spc="145" dirty="0">
                <a:latin typeface="Calibri"/>
                <a:cs typeface="Calibri"/>
              </a:rPr>
              <a:t> </a:t>
            </a:r>
            <a:r>
              <a:rPr sz="900" spc="260" dirty="0">
                <a:latin typeface="Calibri"/>
                <a:cs typeface="Calibri"/>
              </a:rPr>
              <a:t>=</a:t>
            </a:r>
            <a:r>
              <a:rPr sz="900" spc="15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(100,</a:t>
            </a:r>
            <a:r>
              <a:rPr sz="900" spc="14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1000);</a:t>
            </a:r>
            <a:r>
              <a:rPr sz="900" spc="15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Learning</a:t>
            </a:r>
            <a:r>
              <a:rPr sz="900" spc="15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rate</a:t>
            </a:r>
            <a:r>
              <a:rPr sz="900" spc="145" dirty="0">
                <a:latin typeface="Calibri"/>
                <a:cs typeface="Calibri"/>
              </a:rPr>
              <a:t> </a:t>
            </a:r>
            <a:r>
              <a:rPr sz="900" spc="260" dirty="0">
                <a:latin typeface="Calibri"/>
                <a:cs typeface="Calibri"/>
              </a:rPr>
              <a:t>=</a:t>
            </a:r>
            <a:r>
              <a:rPr sz="900" spc="14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(0.01,</a:t>
            </a:r>
            <a:r>
              <a:rPr sz="900" spc="150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0.1)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25256"/>
            <a:ext cx="44132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2" action="ppaction://hlinksldjump"/>
              </a:rPr>
              <a:t>Introduction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496094" y="127494"/>
            <a:ext cx="243204" cy="41275"/>
            <a:chOff x="1496094" y="127494"/>
            <a:chExt cx="243204" cy="41275"/>
          </a:xfrm>
        </p:grpSpPr>
        <p:sp>
          <p:nvSpPr>
            <p:cNvPr id="4" name="object 4"/>
            <p:cNvSpPr/>
            <p:nvPr/>
          </p:nvSpPr>
          <p:spPr>
            <a:xfrm>
              <a:off x="14986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490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994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498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7002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473276" y="25256"/>
            <a:ext cx="19240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20" dirty="0">
                <a:solidFill>
                  <a:srgbClr val="7F7F7F"/>
                </a:solidFill>
                <a:latin typeface="Lucida Sans Unicode"/>
                <a:cs typeface="Lucida Sans Unicode"/>
                <a:hlinkClick r:id="rId3" action="ppaction://hlinksldjump"/>
              </a:rPr>
              <a:t>Data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672495" y="127494"/>
            <a:ext cx="394335" cy="41275"/>
            <a:chOff x="2672495" y="127494"/>
            <a:chExt cx="394335" cy="41275"/>
          </a:xfrm>
        </p:grpSpPr>
        <p:sp>
          <p:nvSpPr>
            <p:cNvPr id="11" name="object 11"/>
            <p:cNvSpPr/>
            <p:nvPr/>
          </p:nvSpPr>
          <p:spPr>
            <a:xfrm>
              <a:off x="26750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7254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7758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8262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8766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9270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9774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0278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2649677" y="25256"/>
            <a:ext cx="46482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4" action="ppaction://hlinksldjump"/>
              </a:rPr>
              <a:t>Methodology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4073636" y="127494"/>
            <a:ext cx="293370" cy="41275"/>
            <a:chOff x="4073636" y="127494"/>
            <a:chExt cx="293370" cy="41275"/>
          </a:xfrm>
        </p:grpSpPr>
        <p:sp>
          <p:nvSpPr>
            <p:cNvPr id="21" name="object 21"/>
            <p:cNvSpPr/>
            <p:nvPr/>
          </p:nvSpPr>
          <p:spPr>
            <a:xfrm>
              <a:off x="40761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1265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1769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2273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2777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3281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4050817" y="25256"/>
            <a:ext cx="26987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5" action="ppaction://hlinksldjump"/>
              </a:rPr>
              <a:t>Results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5300443" y="127494"/>
            <a:ext cx="92075" cy="41275"/>
            <a:chOff x="5300443" y="127494"/>
            <a:chExt cx="92075" cy="41275"/>
          </a:xfrm>
        </p:grpSpPr>
        <p:sp>
          <p:nvSpPr>
            <p:cNvPr id="29" name="object 29"/>
            <p:cNvSpPr/>
            <p:nvPr/>
          </p:nvSpPr>
          <p:spPr>
            <a:xfrm>
              <a:off x="53029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353380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5277624" y="25256"/>
            <a:ext cx="38735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6" action="ppaction://hlinksldjump"/>
              </a:rPr>
              <a:t>Conclusion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pc="-20" dirty="0"/>
              <a:t>2</a:t>
            </a:fld>
            <a:r>
              <a:rPr spc="-20" dirty="0"/>
              <a:t>/27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95300" y="265871"/>
            <a:ext cx="5543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-10" dirty="0">
                <a:latin typeface="Calibri"/>
                <a:cs typeface="Calibri"/>
              </a:rPr>
              <a:t>Outline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47294" y="904460"/>
            <a:ext cx="713740" cy="1731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libri"/>
                <a:cs typeface="Calibri"/>
                <a:hlinkClick r:id="rId2" action="ppaction://hlinksldjump"/>
              </a:rPr>
              <a:t>Introduction</a:t>
            </a:r>
            <a:endParaRPr sz="1000">
              <a:latin typeface="Calibri"/>
              <a:cs typeface="Calibri"/>
            </a:endParaRPr>
          </a:p>
          <a:p>
            <a:pPr marL="12700" marR="5080">
              <a:lnSpc>
                <a:spcPct val="254900"/>
              </a:lnSpc>
            </a:pPr>
            <a:r>
              <a:rPr sz="1000" spc="-20" dirty="0">
                <a:latin typeface="Calibri"/>
                <a:cs typeface="Calibri"/>
                <a:hlinkClick r:id="rId3" action="ppaction://hlinksldjump"/>
              </a:rPr>
              <a:t>Data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  <a:hlinkClick r:id="rId4" action="ppaction://hlinksldjump"/>
              </a:rPr>
              <a:t>Methodology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  <a:hlinkClick r:id="rId5" action="ppaction://hlinksldjump"/>
              </a:rPr>
              <a:t>Results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  <a:hlinkClick r:id="rId6" action="ppaction://hlinksldjump"/>
              </a:rPr>
              <a:t>Conclusion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25256"/>
            <a:ext cx="44132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2" action="ppaction://hlinksldjump"/>
              </a:rPr>
              <a:t>Introduction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496094" y="127494"/>
            <a:ext cx="243204" cy="41275"/>
            <a:chOff x="1496094" y="127494"/>
            <a:chExt cx="243204" cy="41275"/>
          </a:xfrm>
        </p:grpSpPr>
        <p:sp>
          <p:nvSpPr>
            <p:cNvPr id="4" name="object 4"/>
            <p:cNvSpPr/>
            <p:nvPr/>
          </p:nvSpPr>
          <p:spPr>
            <a:xfrm>
              <a:off x="14986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490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994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498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7002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473276" y="25256"/>
            <a:ext cx="19240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20" dirty="0">
                <a:solidFill>
                  <a:srgbClr val="7F7F7F"/>
                </a:solidFill>
                <a:latin typeface="Lucida Sans Unicode"/>
                <a:cs typeface="Lucida Sans Unicode"/>
                <a:hlinkClick r:id="rId3" action="ppaction://hlinksldjump"/>
              </a:rPr>
              <a:t>Data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672495" y="127494"/>
            <a:ext cx="394335" cy="41275"/>
            <a:chOff x="2672495" y="127494"/>
            <a:chExt cx="394335" cy="41275"/>
          </a:xfrm>
        </p:grpSpPr>
        <p:sp>
          <p:nvSpPr>
            <p:cNvPr id="11" name="object 11"/>
            <p:cNvSpPr/>
            <p:nvPr/>
          </p:nvSpPr>
          <p:spPr>
            <a:xfrm>
              <a:off x="26750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7254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7758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8262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8766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9270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9774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0278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2649677" y="25256"/>
            <a:ext cx="46482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4" action="ppaction://hlinksldjump"/>
              </a:rPr>
              <a:t>Methodology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4073636" y="127494"/>
            <a:ext cx="293370" cy="41275"/>
            <a:chOff x="4073636" y="127494"/>
            <a:chExt cx="293370" cy="41275"/>
          </a:xfrm>
        </p:grpSpPr>
        <p:sp>
          <p:nvSpPr>
            <p:cNvPr id="21" name="object 21"/>
            <p:cNvSpPr/>
            <p:nvPr/>
          </p:nvSpPr>
          <p:spPr>
            <a:xfrm>
              <a:off x="40761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18000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761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1265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1769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2273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2777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3281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4050817" y="25256"/>
            <a:ext cx="26987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latin typeface="Lucida Sans Unicode"/>
                <a:cs typeface="Lucida Sans Unicode"/>
                <a:hlinkClick r:id="rId5" action="ppaction://hlinksldjump"/>
              </a:rPr>
              <a:t>Results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5300443" y="127494"/>
            <a:ext cx="92075" cy="41275"/>
            <a:chOff x="5300443" y="127494"/>
            <a:chExt cx="92075" cy="41275"/>
          </a:xfrm>
        </p:grpSpPr>
        <p:sp>
          <p:nvSpPr>
            <p:cNvPr id="30" name="object 30"/>
            <p:cNvSpPr/>
            <p:nvPr/>
          </p:nvSpPr>
          <p:spPr>
            <a:xfrm>
              <a:off x="53029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353380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5277624" y="25256"/>
            <a:ext cx="38735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6" action="ppaction://hlinksldjump"/>
              </a:rPr>
              <a:t>Conclusion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7" name="object 3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pc="-10" dirty="0"/>
              <a:t>20</a:t>
            </a:fld>
            <a:r>
              <a:rPr spc="-10" dirty="0"/>
              <a:t>/27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95300" y="265871"/>
            <a:ext cx="5543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-10" dirty="0">
                <a:latin typeface="Calibri"/>
                <a:cs typeface="Calibri"/>
              </a:rPr>
              <a:t>Outline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47294" y="904460"/>
            <a:ext cx="713740" cy="9544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CCCCCC"/>
                </a:solidFill>
                <a:latin typeface="Calibri"/>
                <a:cs typeface="Calibri"/>
                <a:hlinkClick r:id="rId2" action="ppaction://hlinksldjump"/>
              </a:rPr>
              <a:t>Introduction</a:t>
            </a:r>
            <a:endParaRPr sz="1000">
              <a:latin typeface="Calibri"/>
              <a:cs typeface="Calibri"/>
            </a:endParaRPr>
          </a:p>
          <a:p>
            <a:pPr marL="12700" marR="5080">
              <a:lnSpc>
                <a:spcPct val="254900"/>
              </a:lnSpc>
            </a:pPr>
            <a:r>
              <a:rPr sz="1000" spc="-20" dirty="0">
                <a:solidFill>
                  <a:srgbClr val="CCCCCC"/>
                </a:solidFill>
                <a:latin typeface="Calibri"/>
                <a:cs typeface="Calibri"/>
                <a:hlinkClick r:id="rId3" action="ppaction://hlinksldjump"/>
              </a:rPr>
              <a:t>Data</a:t>
            </a:r>
            <a:r>
              <a:rPr sz="1000" spc="-20" dirty="0">
                <a:solidFill>
                  <a:srgbClr val="CCCCCC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CCCCCC"/>
                </a:solidFill>
                <a:latin typeface="Calibri"/>
                <a:cs typeface="Calibri"/>
                <a:hlinkClick r:id="rId4" action="ppaction://hlinksldjump"/>
              </a:rPr>
              <a:t>Methodology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47294" y="2069978"/>
            <a:ext cx="4013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libri"/>
                <a:cs typeface="Calibri"/>
                <a:hlinkClick r:id="rId5" action="ppaction://hlinksldjump"/>
              </a:rPr>
              <a:t>Results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47294" y="2458483"/>
            <a:ext cx="5943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CCCCCC"/>
                </a:solidFill>
                <a:latin typeface="Calibri"/>
                <a:cs typeface="Calibri"/>
                <a:hlinkClick r:id="rId6" action="ppaction://hlinksldjump"/>
              </a:rPr>
              <a:t>Conclusion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08726" y="3122913"/>
            <a:ext cx="22796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999999"/>
                </a:solidFill>
                <a:latin typeface="Lucida Sans Unicode"/>
                <a:cs typeface="Lucida Sans Unicode"/>
              </a:rPr>
              <a:t>21/27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18119" y="127494"/>
            <a:ext cx="192405" cy="41275"/>
            <a:chOff x="118119" y="127494"/>
            <a:chExt cx="192405" cy="41275"/>
          </a:xfrm>
        </p:grpSpPr>
        <p:sp>
          <p:nvSpPr>
            <p:cNvPr id="4" name="object 4"/>
            <p:cNvSpPr/>
            <p:nvPr/>
          </p:nvSpPr>
          <p:spPr>
            <a:xfrm>
              <a:off x="120649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7105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21449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185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95300" y="25256"/>
            <a:ext cx="44132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2" action="ppaction://hlinksldjump"/>
              </a:rPr>
              <a:t>Introduction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496094" y="127494"/>
            <a:ext cx="243204" cy="41275"/>
            <a:chOff x="1496094" y="127494"/>
            <a:chExt cx="243204" cy="41275"/>
          </a:xfrm>
        </p:grpSpPr>
        <p:sp>
          <p:nvSpPr>
            <p:cNvPr id="10" name="object 10"/>
            <p:cNvSpPr/>
            <p:nvPr/>
          </p:nvSpPr>
          <p:spPr>
            <a:xfrm>
              <a:off x="14986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490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5994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6498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7002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473276" y="25256"/>
            <a:ext cx="19240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20" dirty="0">
                <a:solidFill>
                  <a:srgbClr val="7F7F7F"/>
                </a:solidFill>
                <a:latin typeface="Lucida Sans Unicode"/>
                <a:cs typeface="Lucida Sans Unicode"/>
                <a:hlinkClick r:id="rId3" action="ppaction://hlinksldjump"/>
              </a:rPr>
              <a:t>Data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2672495" y="127494"/>
            <a:ext cx="394335" cy="41275"/>
            <a:chOff x="2672495" y="127494"/>
            <a:chExt cx="394335" cy="41275"/>
          </a:xfrm>
        </p:grpSpPr>
        <p:sp>
          <p:nvSpPr>
            <p:cNvPr id="17" name="object 17"/>
            <p:cNvSpPr/>
            <p:nvPr/>
          </p:nvSpPr>
          <p:spPr>
            <a:xfrm>
              <a:off x="26750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7254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7758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8262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8766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9270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9774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0278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2649677" y="25256"/>
            <a:ext cx="46482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4" action="ppaction://hlinksldjump"/>
              </a:rPr>
              <a:t>Methodology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4073636" y="127494"/>
            <a:ext cx="293370" cy="41275"/>
            <a:chOff x="4073636" y="127494"/>
            <a:chExt cx="293370" cy="41275"/>
          </a:xfrm>
        </p:grpSpPr>
        <p:sp>
          <p:nvSpPr>
            <p:cNvPr id="27" name="object 27"/>
            <p:cNvSpPr/>
            <p:nvPr/>
          </p:nvSpPr>
          <p:spPr>
            <a:xfrm>
              <a:off x="40761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1265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18000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1265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1769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2273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2777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3281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4050817" y="25256"/>
            <a:ext cx="26987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latin typeface="Lucida Sans Unicode"/>
                <a:cs typeface="Lucida Sans Unicode"/>
                <a:hlinkClick r:id="rId5" action="ppaction://hlinksldjump"/>
              </a:rPr>
              <a:t>Results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5300443" y="127494"/>
            <a:ext cx="92075" cy="41275"/>
            <a:chOff x="5300443" y="127494"/>
            <a:chExt cx="92075" cy="41275"/>
          </a:xfrm>
        </p:grpSpPr>
        <p:sp>
          <p:nvSpPr>
            <p:cNvPr id="36" name="object 36"/>
            <p:cNvSpPr/>
            <p:nvPr/>
          </p:nvSpPr>
          <p:spPr>
            <a:xfrm>
              <a:off x="53029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353380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5277624" y="25256"/>
            <a:ext cx="38735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6" action="ppaction://hlinksldjump"/>
              </a:rPr>
              <a:t>Conclusion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9900" y="265871"/>
            <a:ext cx="5065395" cy="137668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400" dirty="0">
                <a:latin typeface="Calibri"/>
                <a:cs typeface="Calibri"/>
              </a:rPr>
              <a:t>Prediction</a:t>
            </a:r>
            <a:r>
              <a:rPr sz="1400" spc="75" dirty="0">
                <a:latin typeface="Calibri"/>
                <a:cs typeface="Calibri"/>
              </a:rPr>
              <a:t> </a:t>
            </a:r>
            <a:r>
              <a:rPr sz="1400" spc="65" dirty="0">
                <a:latin typeface="Calibri"/>
                <a:cs typeface="Calibri"/>
              </a:rPr>
              <a:t>(MSE)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 dirty="0">
              <a:latin typeface="Calibri"/>
              <a:cs typeface="Calibri"/>
            </a:endParaRPr>
          </a:p>
          <a:p>
            <a:pPr marL="542925" marR="55880" indent="-161925">
              <a:lnSpc>
                <a:spcPct val="100000"/>
              </a:lnSpc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240" baseline="555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Calibri"/>
                <a:cs typeface="Calibri"/>
              </a:rPr>
              <a:t>Consider</a:t>
            </a:r>
            <a:r>
              <a:rPr sz="1000" spc="9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the</a:t>
            </a:r>
            <a:r>
              <a:rPr sz="1000" spc="9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five</a:t>
            </a:r>
            <a:r>
              <a:rPr sz="1000" spc="9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stocks:</a:t>
            </a:r>
            <a:r>
              <a:rPr sz="1000" spc="20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American</a:t>
            </a:r>
            <a:r>
              <a:rPr sz="1000" spc="9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Express</a:t>
            </a:r>
            <a:r>
              <a:rPr sz="1000" spc="90" dirty="0">
                <a:latin typeface="Calibri"/>
                <a:cs typeface="Calibri"/>
              </a:rPr>
              <a:t> </a:t>
            </a:r>
            <a:r>
              <a:rPr sz="1000" spc="85" dirty="0">
                <a:latin typeface="Calibri"/>
                <a:cs typeface="Calibri"/>
              </a:rPr>
              <a:t>(AXP),</a:t>
            </a:r>
            <a:r>
              <a:rPr sz="1000" spc="9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Boeing</a:t>
            </a:r>
            <a:r>
              <a:rPr sz="1000" spc="90" dirty="0">
                <a:latin typeface="Calibri"/>
                <a:cs typeface="Calibri"/>
              </a:rPr>
              <a:t> </a:t>
            </a:r>
            <a:r>
              <a:rPr sz="1000" spc="75" dirty="0">
                <a:latin typeface="Calibri"/>
                <a:cs typeface="Calibri"/>
              </a:rPr>
              <a:t>(BA),</a:t>
            </a:r>
            <a:r>
              <a:rPr sz="1000" spc="9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Caterpillar</a:t>
            </a:r>
            <a:r>
              <a:rPr sz="1000" spc="90" dirty="0">
                <a:latin typeface="Calibri"/>
                <a:cs typeface="Calibri"/>
              </a:rPr>
              <a:t> </a:t>
            </a:r>
            <a:r>
              <a:rPr sz="1000" spc="65" dirty="0">
                <a:latin typeface="Calibri"/>
                <a:cs typeface="Calibri"/>
              </a:rPr>
              <a:t>(CAT), </a:t>
            </a:r>
            <a:r>
              <a:rPr sz="1000" dirty="0">
                <a:latin typeface="Calibri"/>
                <a:cs typeface="Calibri"/>
              </a:rPr>
              <a:t>Disney</a:t>
            </a:r>
            <a:r>
              <a:rPr sz="1000" spc="110" dirty="0">
                <a:latin typeface="Calibri"/>
                <a:cs typeface="Calibri"/>
              </a:rPr>
              <a:t> </a:t>
            </a:r>
            <a:r>
              <a:rPr sz="1000" spc="60" dirty="0">
                <a:latin typeface="Calibri"/>
                <a:cs typeface="Calibri"/>
              </a:rPr>
              <a:t>(DIS),</a:t>
            </a:r>
            <a:r>
              <a:rPr sz="1000" spc="11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and</a:t>
            </a:r>
            <a:r>
              <a:rPr sz="1000" spc="11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Goldman</a:t>
            </a:r>
            <a:r>
              <a:rPr sz="1000" spc="11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Sachs</a:t>
            </a:r>
            <a:r>
              <a:rPr sz="1000" spc="114" dirty="0">
                <a:latin typeface="Calibri"/>
                <a:cs typeface="Calibri"/>
              </a:rPr>
              <a:t> </a:t>
            </a:r>
            <a:r>
              <a:rPr sz="1000" spc="40" dirty="0">
                <a:latin typeface="Calibri"/>
                <a:cs typeface="Calibri"/>
              </a:rPr>
              <a:t>(GS).</a:t>
            </a:r>
            <a:r>
              <a:rPr sz="1050" spc="60" baseline="27777" dirty="0">
                <a:latin typeface="Calibri"/>
                <a:cs typeface="Calibri"/>
              </a:rPr>
              <a:t>3</a:t>
            </a:r>
            <a:endParaRPr sz="1050" baseline="27777" dirty="0">
              <a:latin typeface="Calibri"/>
              <a:cs typeface="Calibri"/>
            </a:endParaRPr>
          </a:p>
          <a:p>
            <a:pPr marL="381000">
              <a:lnSpc>
                <a:spcPct val="100000"/>
              </a:lnSpc>
              <a:spcBef>
                <a:spcPts val="990"/>
              </a:spcBef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165" baseline="5555" dirty="0">
                <a:latin typeface="Lucida Sans Unicode"/>
                <a:cs typeface="Lucida Sans Unicode"/>
              </a:rPr>
              <a:t> </a:t>
            </a:r>
            <a:r>
              <a:rPr sz="1000" spc="130" dirty="0">
                <a:latin typeface="Calibri"/>
                <a:cs typeface="Calibri"/>
              </a:rPr>
              <a:t>BRT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consistently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outperforms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linear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models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in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terms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of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spc="40" dirty="0">
                <a:latin typeface="Calibri"/>
                <a:cs typeface="Calibri"/>
              </a:rPr>
              <a:t>MSE</a:t>
            </a:r>
            <a:endParaRPr sz="1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00" dirty="0">
              <a:latin typeface="Calibri"/>
              <a:cs typeface="Calibri"/>
            </a:endParaRPr>
          </a:p>
          <a:p>
            <a:pPr marL="913765">
              <a:lnSpc>
                <a:spcPct val="100000"/>
              </a:lnSpc>
            </a:pPr>
            <a:r>
              <a:rPr sz="700" b="1" dirty="0">
                <a:latin typeface="Calibri"/>
                <a:cs typeface="Calibri"/>
              </a:rPr>
              <a:t>Table</a:t>
            </a:r>
            <a:r>
              <a:rPr sz="700" b="1" spc="180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1:</a:t>
            </a:r>
            <a:r>
              <a:rPr sz="700" b="1" spc="300" dirty="0">
                <a:latin typeface="Calibri"/>
                <a:cs typeface="Calibri"/>
              </a:rPr>
              <a:t> </a:t>
            </a:r>
            <a:r>
              <a:rPr sz="700" spc="100" dirty="0">
                <a:latin typeface="Calibri"/>
                <a:cs typeface="Calibri"/>
              </a:rPr>
              <a:t>MSE</a:t>
            </a:r>
            <a:r>
              <a:rPr sz="700" spc="17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of</a:t>
            </a:r>
            <a:r>
              <a:rPr sz="700" spc="18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different</a:t>
            </a:r>
            <a:r>
              <a:rPr sz="700" spc="17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models.</a:t>
            </a:r>
            <a:r>
              <a:rPr sz="700" spc="295" dirty="0">
                <a:latin typeface="Calibri"/>
                <a:cs typeface="Calibri"/>
              </a:rPr>
              <a:t> </a:t>
            </a:r>
            <a:r>
              <a:rPr sz="700" spc="65" dirty="0">
                <a:latin typeface="Calibri"/>
                <a:cs typeface="Calibri"/>
              </a:rPr>
              <a:t>The</a:t>
            </a:r>
            <a:r>
              <a:rPr sz="700" spc="17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bold</a:t>
            </a:r>
            <a:r>
              <a:rPr sz="700" spc="18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font</a:t>
            </a:r>
            <a:r>
              <a:rPr sz="700" spc="17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shows</a:t>
            </a:r>
            <a:r>
              <a:rPr sz="700" spc="18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the</a:t>
            </a:r>
            <a:r>
              <a:rPr sz="700" spc="17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smallest</a:t>
            </a:r>
            <a:r>
              <a:rPr sz="700" spc="18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for</a:t>
            </a:r>
            <a:r>
              <a:rPr sz="700" spc="17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each</a:t>
            </a:r>
            <a:r>
              <a:rPr sz="700" spc="18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column/stock.</a:t>
            </a:r>
            <a:endParaRPr sz="700" dirty="0">
              <a:latin typeface="Calibri"/>
              <a:cs typeface="Calibri"/>
            </a:endParaRPr>
          </a:p>
        </p:txBody>
      </p:sp>
      <p:graphicFrame>
        <p:nvGraphicFramePr>
          <p:cNvPr id="40" name="object 40"/>
          <p:cNvGraphicFramePr>
            <a:graphicFrameLocks noGrp="1"/>
          </p:cNvGraphicFramePr>
          <p:nvPr/>
        </p:nvGraphicFramePr>
        <p:xfrm>
          <a:off x="1312913" y="1748269"/>
          <a:ext cx="3096260" cy="968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7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5440">
                <a:tc>
                  <a:txBody>
                    <a:bodyPr/>
                    <a:lstStyle/>
                    <a:p>
                      <a:pPr marL="75565" marR="288290">
                        <a:lnSpc>
                          <a:spcPct val="101499"/>
                        </a:lnSpc>
                        <a:spcBef>
                          <a:spcPts val="175"/>
                        </a:spcBef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ticker</a:t>
                      </a:r>
                      <a:r>
                        <a:rPr sz="900" spc="5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20" dirty="0">
                          <a:latin typeface="Calibri"/>
                          <a:cs typeface="Calibri"/>
                        </a:rPr>
                        <a:t>model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900" spc="90" dirty="0">
                          <a:latin typeface="Calibri"/>
                          <a:cs typeface="Calibri"/>
                        </a:rPr>
                        <a:t>AXP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476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900" spc="75" dirty="0">
                          <a:latin typeface="Calibri"/>
                          <a:cs typeface="Calibri"/>
                        </a:rPr>
                        <a:t>BA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476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900" spc="75" dirty="0">
                          <a:latin typeface="Calibri"/>
                          <a:cs typeface="Calibri"/>
                        </a:rPr>
                        <a:t>CAT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476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900" spc="45" dirty="0">
                          <a:latin typeface="Calibri"/>
                          <a:cs typeface="Calibri"/>
                        </a:rPr>
                        <a:t>DIS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476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900" spc="40" dirty="0">
                          <a:latin typeface="Calibri"/>
                          <a:cs typeface="Calibri"/>
                        </a:rPr>
                        <a:t>GS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476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720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900" spc="75" dirty="0">
                          <a:latin typeface="Calibri"/>
                          <a:cs typeface="Calibri"/>
                        </a:rPr>
                        <a:t>OLS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0.0149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0.1267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0.0407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0.0213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0.3925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065">
                <a:tc>
                  <a:txBody>
                    <a:bodyPr/>
                    <a:lstStyle/>
                    <a:p>
                      <a:pPr marL="75565">
                        <a:lnSpc>
                          <a:spcPts val="990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Elastic-</a:t>
                      </a:r>
                      <a:r>
                        <a:rPr sz="900" spc="-25" dirty="0">
                          <a:latin typeface="Calibri"/>
                          <a:cs typeface="Calibri"/>
                        </a:rPr>
                        <a:t>net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990"/>
                        </a:lnSpc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0.0149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990"/>
                        </a:lnSpc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0.1206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990"/>
                        </a:lnSpc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0.0368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990"/>
                        </a:lnSpc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0.0213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990"/>
                        </a:lnSpc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0.3808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430">
                <a:tc>
                  <a:txBody>
                    <a:bodyPr/>
                    <a:lstStyle/>
                    <a:p>
                      <a:pPr marL="75565">
                        <a:lnSpc>
                          <a:spcPts val="990"/>
                        </a:lnSpc>
                      </a:pPr>
                      <a:r>
                        <a:rPr sz="900" spc="75" dirty="0">
                          <a:latin typeface="Calibri"/>
                          <a:cs typeface="Calibri"/>
                        </a:rPr>
                        <a:t>RF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990"/>
                        </a:lnSpc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0.0151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990"/>
                        </a:lnSpc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0.1214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990"/>
                        </a:lnSpc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0.0363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990"/>
                        </a:lnSpc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0.0218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990"/>
                        </a:lnSpc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0.3727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720">
                <a:tc>
                  <a:txBody>
                    <a:bodyPr/>
                    <a:lstStyle/>
                    <a:p>
                      <a:pPr marL="75565">
                        <a:lnSpc>
                          <a:spcPts val="994"/>
                        </a:lnSpc>
                      </a:pPr>
                      <a:r>
                        <a:rPr sz="900" spc="105" dirty="0">
                          <a:latin typeface="Calibri"/>
                          <a:cs typeface="Calibri"/>
                        </a:rPr>
                        <a:t>BRT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994"/>
                        </a:lnSpc>
                      </a:pPr>
                      <a:r>
                        <a:rPr sz="900" b="1" spc="-10" dirty="0">
                          <a:latin typeface="Calibri"/>
                          <a:cs typeface="Calibri"/>
                        </a:rPr>
                        <a:t>0.0145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994"/>
                        </a:lnSpc>
                      </a:pPr>
                      <a:r>
                        <a:rPr sz="900" b="1" spc="-10" dirty="0">
                          <a:latin typeface="Calibri"/>
                          <a:cs typeface="Calibri"/>
                        </a:rPr>
                        <a:t>0.1158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994"/>
                        </a:lnSpc>
                      </a:pPr>
                      <a:r>
                        <a:rPr sz="900" b="1" spc="-10" dirty="0">
                          <a:latin typeface="Calibri"/>
                          <a:cs typeface="Calibri"/>
                        </a:rPr>
                        <a:t>0.0343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994"/>
                        </a:lnSpc>
                      </a:pPr>
                      <a:r>
                        <a:rPr sz="900" b="1" spc="-10" dirty="0">
                          <a:latin typeface="Calibri"/>
                          <a:cs typeface="Calibri"/>
                        </a:rPr>
                        <a:t>0.0204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994"/>
                        </a:lnSpc>
                      </a:pPr>
                      <a:r>
                        <a:rPr sz="900" b="1" spc="-10" dirty="0">
                          <a:latin typeface="Calibri"/>
                          <a:cs typeface="Calibri"/>
                        </a:rPr>
                        <a:t>0.3593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1" name="object 41"/>
          <p:cNvSpPr/>
          <p:nvPr/>
        </p:nvSpPr>
        <p:spPr>
          <a:xfrm>
            <a:off x="359994" y="3068789"/>
            <a:ext cx="2016125" cy="0"/>
          </a:xfrm>
          <a:custGeom>
            <a:avLst/>
            <a:gdLst/>
            <a:ahLst/>
            <a:cxnLst/>
            <a:rect l="l" t="t" r="r" b="b"/>
            <a:pathLst>
              <a:path w="2016125">
                <a:moveTo>
                  <a:pt x="0" y="0"/>
                </a:moveTo>
                <a:lnTo>
                  <a:pt x="201597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464540" y="3075468"/>
            <a:ext cx="252222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900" baseline="27777" dirty="0">
                <a:latin typeface="Microsoft JhengHei UI"/>
                <a:cs typeface="Microsoft JhengHei UI"/>
              </a:rPr>
              <a:t>3</a:t>
            </a:r>
            <a:r>
              <a:rPr sz="800" dirty="0">
                <a:latin typeface="Calibri"/>
                <a:cs typeface="Calibri"/>
              </a:rPr>
              <a:t>In</a:t>
            </a:r>
            <a:r>
              <a:rPr sz="800" spc="13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our</a:t>
            </a:r>
            <a:r>
              <a:rPr sz="800" spc="14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paper,</a:t>
            </a:r>
            <a:r>
              <a:rPr sz="800" spc="13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we</a:t>
            </a:r>
            <a:r>
              <a:rPr sz="800" spc="14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include</a:t>
            </a:r>
            <a:r>
              <a:rPr sz="800" spc="13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results</a:t>
            </a:r>
            <a:r>
              <a:rPr sz="800" spc="14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for</a:t>
            </a:r>
            <a:r>
              <a:rPr sz="800" spc="13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all</a:t>
            </a:r>
            <a:r>
              <a:rPr sz="800" spc="14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30</a:t>
            </a:r>
            <a:r>
              <a:rPr sz="800" spc="135" dirty="0">
                <a:latin typeface="Calibri"/>
                <a:cs typeface="Calibri"/>
              </a:rPr>
              <a:t> </a:t>
            </a:r>
            <a:r>
              <a:rPr sz="800" spc="95" dirty="0">
                <a:latin typeface="Calibri"/>
                <a:cs typeface="Calibri"/>
              </a:rPr>
              <a:t>DJI</a:t>
            </a:r>
            <a:r>
              <a:rPr sz="800" spc="14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tickers.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25256"/>
            <a:ext cx="44132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2" action="ppaction://hlinksldjump"/>
              </a:rPr>
              <a:t>Introduction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496094" y="127494"/>
            <a:ext cx="243204" cy="41275"/>
            <a:chOff x="1496094" y="127494"/>
            <a:chExt cx="243204" cy="41275"/>
          </a:xfrm>
        </p:grpSpPr>
        <p:sp>
          <p:nvSpPr>
            <p:cNvPr id="4" name="object 4"/>
            <p:cNvSpPr/>
            <p:nvPr/>
          </p:nvSpPr>
          <p:spPr>
            <a:xfrm>
              <a:off x="14986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490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994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498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7002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473276" y="25256"/>
            <a:ext cx="19240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20" dirty="0">
                <a:solidFill>
                  <a:srgbClr val="7F7F7F"/>
                </a:solidFill>
                <a:latin typeface="Lucida Sans Unicode"/>
                <a:cs typeface="Lucida Sans Unicode"/>
                <a:hlinkClick r:id="rId3" action="ppaction://hlinksldjump"/>
              </a:rPr>
              <a:t>Data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672495" y="127494"/>
            <a:ext cx="394335" cy="41275"/>
            <a:chOff x="2672495" y="127494"/>
            <a:chExt cx="394335" cy="41275"/>
          </a:xfrm>
        </p:grpSpPr>
        <p:sp>
          <p:nvSpPr>
            <p:cNvPr id="11" name="object 11"/>
            <p:cNvSpPr/>
            <p:nvPr/>
          </p:nvSpPr>
          <p:spPr>
            <a:xfrm>
              <a:off x="26750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7254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7758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8262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8766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9270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9774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0278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2649677" y="25256"/>
            <a:ext cx="46482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4" action="ppaction://hlinksldjump"/>
              </a:rPr>
              <a:t>Methodology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4073636" y="127494"/>
            <a:ext cx="293370" cy="41275"/>
            <a:chOff x="4073636" y="127494"/>
            <a:chExt cx="293370" cy="41275"/>
          </a:xfrm>
        </p:grpSpPr>
        <p:sp>
          <p:nvSpPr>
            <p:cNvPr id="21" name="object 21"/>
            <p:cNvSpPr/>
            <p:nvPr/>
          </p:nvSpPr>
          <p:spPr>
            <a:xfrm>
              <a:off x="40761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1265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1769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18000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1769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2273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2777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3281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4050817" y="25256"/>
            <a:ext cx="26987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latin typeface="Lucida Sans Unicode"/>
                <a:cs typeface="Lucida Sans Unicode"/>
                <a:hlinkClick r:id="rId5" action="ppaction://hlinksldjump"/>
              </a:rPr>
              <a:t>Results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5300443" y="127494"/>
            <a:ext cx="92075" cy="41275"/>
            <a:chOff x="5300443" y="127494"/>
            <a:chExt cx="92075" cy="41275"/>
          </a:xfrm>
        </p:grpSpPr>
        <p:sp>
          <p:nvSpPr>
            <p:cNvPr id="30" name="object 30"/>
            <p:cNvSpPr/>
            <p:nvPr/>
          </p:nvSpPr>
          <p:spPr>
            <a:xfrm>
              <a:off x="53029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353380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5277624" y="25256"/>
            <a:ext cx="38735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6" action="ppaction://hlinksldjump"/>
              </a:rPr>
              <a:t>Conclusion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9900" y="265871"/>
            <a:ext cx="3665220" cy="5930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400" dirty="0">
                <a:latin typeface="Calibri"/>
                <a:cs typeface="Calibri"/>
              </a:rPr>
              <a:t>Prediction</a:t>
            </a:r>
            <a:r>
              <a:rPr sz="1400" spc="85" dirty="0">
                <a:latin typeface="Calibri"/>
                <a:cs typeface="Calibri"/>
              </a:rPr>
              <a:t> </a:t>
            </a:r>
            <a:r>
              <a:rPr sz="1400" spc="80" dirty="0">
                <a:latin typeface="Calibri"/>
                <a:cs typeface="Calibri"/>
              </a:rPr>
              <a:t>(R-</a:t>
            </a:r>
            <a:r>
              <a:rPr sz="1400" spc="-10" dirty="0">
                <a:latin typeface="Calibri"/>
                <a:cs typeface="Calibri"/>
              </a:rPr>
              <a:t>squared)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50">
              <a:latin typeface="Calibri"/>
              <a:cs typeface="Calibri"/>
            </a:endParaRPr>
          </a:p>
          <a:p>
            <a:pPr marL="381000">
              <a:lnSpc>
                <a:spcPct val="100000"/>
              </a:lnSpc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150" baseline="5555" dirty="0">
                <a:latin typeface="Lucida Sans Unicode"/>
                <a:cs typeface="Lucida Sans Unicode"/>
              </a:rPr>
              <a:t> </a:t>
            </a:r>
            <a:r>
              <a:rPr sz="1000" spc="130" dirty="0">
                <a:latin typeface="Calibri"/>
                <a:cs typeface="Calibri"/>
              </a:rPr>
              <a:t>BRT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consistently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outperforms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linear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models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in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terms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of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i="1" dirty="0">
                <a:latin typeface="Arial"/>
                <a:cs typeface="Arial"/>
              </a:rPr>
              <a:t>r</a:t>
            </a:r>
            <a:r>
              <a:rPr sz="1000" i="1" spc="-170" dirty="0">
                <a:latin typeface="Arial"/>
                <a:cs typeface="Arial"/>
              </a:rPr>
              <a:t> </a:t>
            </a:r>
            <a:r>
              <a:rPr sz="1050" spc="-75" baseline="27777" dirty="0">
                <a:latin typeface="Calibri"/>
                <a:cs typeface="Calibri"/>
              </a:rPr>
              <a:t>2</a:t>
            </a:r>
            <a:endParaRPr sz="1050" baseline="27777">
              <a:latin typeface="Calibri"/>
              <a:cs typeface="Calibri"/>
            </a:endParaRPr>
          </a:p>
        </p:txBody>
      </p:sp>
      <p:sp>
        <p:nvSpPr>
          <p:cNvPr id="46" name="object 4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pc="-10" dirty="0"/>
              <a:t>22</a:t>
            </a:fld>
            <a:r>
              <a:rPr spc="-10" dirty="0"/>
              <a:t>/27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5225669" y="1036947"/>
            <a:ext cx="1873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latin typeface="Calibri"/>
                <a:cs typeface="Calibri"/>
              </a:rPr>
              <a:t>(2)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913117" y="1651866"/>
            <a:ext cx="393446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b="1" dirty="0">
                <a:latin typeface="Calibri"/>
                <a:cs typeface="Calibri"/>
              </a:rPr>
              <a:t>Table</a:t>
            </a:r>
            <a:r>
              <a:rPr sz="700" b="1" spc="190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2:</a:t>
            </a:r>
            <a:r>
              <a:rPr sz="700" b="1" spc="310" dirty="0">
                <a:latin typeface="Calibri"/>
                <a:cs typeface="Calibri"/>
              </a:rPr>
              <a:t> </a:t>
            </a:r>
            <a:r>
              <a:rPr sz="700" spc="100" dirty="0">
                <a:latin typeface="Calibri"/>
                <a:cs typeface="Calibri"/>
              </a:rPr>
              <a:t>MSE</a:t>
            </a:r>
            <a:r>
              <a:rPr sz="700" spc="19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of</a:t>
            </a:r>
            <a:r>
              <a:rPr sz="700" spc="18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different</a:t>
            </a:r>
            <a:r>
              <a:rPr sz="700" spc="19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models.</a:t>
            </a:r>
            <a:r>
              <a:rPr sz="700" spc="305" dirty="0">
                <a:latin typeface="Calibri"/>
                <a:cs typeface="Calibri"/>
              </a:rPr>
              <a:t> </a:t>
            </a:r>
            <a:r>
              <a:rPr sz="700" spc="65" dirty="0">
                <a:latin typeface="Calibri"/>
                <a:cs typeface="Calibri"/>
              </a:rPr>
              <a:t>The</a:t>
            </a:r>
            <a:r>
              <a:rPr sz="700" spc="18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bold</a:t>
            </a:r>
            <a:r>
              <a:rPr sz="700" spc="19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font</a:t>
            </a:r>
            <a:r>
              <a:rPr sz="700" spc="18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indicates</a:t>
            </a:r>
            <a:r>
              <a:rPr sz="700" spc="19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the</a:t>
            </a:r>
            <a:r>
              <a:rPr sz="700" spc="18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smallest</a:t>
            </a:r>
            <a:r>
              <a:rPr sz="700" spc="18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for</a:t>
            </a:r>
            <a:r>
              <a:rPr sz="700" spc="19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each</a:t>
            </a:r>
            <a:r>
              <a:rPr sz="700" spc="185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column/stock.</a:t>
            </a:r>
            <a:endParaRPr sz="700">
              <a:latin typeface="Calibri"/>
              <a:cs typeface="Calibri"/>
            </a:endParaRPr>
          </a:p>
        </p:txBody>
      </p:sp>
      <p:graphicFrame>
        <p:nvGraphicFramePr>
          <p:cNvPr id="45" name="object 45"/>
          <p:cNvGraphicFramePr>
            <a:graphicFrameLocks noGrp="1"/>
          </p:cNvGraphicFramePr>
          <p:nvPr/>
        </p:nvGraphicFramePr>
        <p:xfrm>
          <a:off x="1267586" y="1889772"/>
          <a:ext cx="3185793" cy="9690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7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56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56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51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6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5440">
                <a:tc>
                  <a:txBody>
                    <a:bodyPr/>
                    <a:lstStyle/>
                    <a:p>
                      <a:pPr marL="75565" marR="288290">
                        <a:lnSpc>
                          <a:spcPct val="101499"/>
                        </a:lnSpc>
                        <a:spcBef>
                          <a:spcPts val="175"/>
                        </a:spcBef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ticker</a:t>
                      </a:r>
                      <a:r>
                        <a:rPr sz="900" spc="5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model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900" spc="90" dirty="0">
                          <a:latin typeface="Calibri"/>
                          <a:cs typeface="Calibri"/>
                        </a:rPr>
                        <a:t>AXP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476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900" spc="75" dirty="0">
                          <a:latin typeface="Calibri"/>
                          <a:cs typeface="Calibri"/>
                        </a:rPr>
                        <a:t>BA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476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900" spc="75" dirty="0">
                          <a:latin typeface="Calibri"/>
                          <a:cs typeface="Calibri"/>
                        </a:rPr>
                        <a:t>CAT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476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900" spc="45" dirty="0">
                          <a:latin typeface="Calibri"/>
                          <a:cs typeface="Calibri"/>
                        </a:rPr>
                        <a:t>DIS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476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900" spc="40" dirty="0">
                          <a:latin typeface="Calibri"/>
                          <a:cs typeface="Calibri"/>
                        </a:rPr>
                        <a:t>GS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476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900" spc="75" dirty="0">
                          <a:latin typeface="Calibri"/>
                          <a:cs typeface="Calibri"/>
                        </a:rPr>
                        <a:t>OLS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0.0309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0.0479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0.1429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0.0448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0.0526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065">
                <a:tc>
                  <a:txBody>
                    <a:bodyPr/>
                    <a:lstStyle/>
                    <a:p>
                      <a:pPr marL="75565">
                        <a:lnSpc>
                          <a:spcPts val="990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Elastic-</a:t>
                      </a:r>
                      <a:r>
                        <a:rPr sz="900" spc="-25" dirty="0">
                          <a:latin typeface="Calibri"/>
                          <a:cs typeface="Calibri"/>
                        </a:rPr>
                        <a:t>net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990"/>
                        </a:lnSpc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0.0325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990"/>
                        </a:lnSpc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0.0229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990"/>
                        </a:lnSpc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0.0186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990"/>
                        </a:lnSpc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0.0465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990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0.0113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430">
                <a:tc>
                  <a:txBody>
                    <a:bodyPr/>
                    <a:lstStyle/>
                    <a:p>
                      <a:pPr marL="75565">
                        <a:lnSpc>
                          <a:spcPts val="990"/>
                        </a:lnSpc>
                      </a:pPr>
                      <a:r>
                        <a:rPr sz="900" spc="75" dirty="0">
                          <a:latin typeface="Calibri"/>
                          <a:cs typeface="Calibri"/>
                        </a:rPr>
                        <a:t>RF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990"/>
                        </a:lnSpc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0.0202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990"/>
                        </a:lnSpc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0.0179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990"/>
                        </a:lnSpc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0.0230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990"/>
                        </a:lnSpc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0.0251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990"/>
                        </a:lnSpc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0.0148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720">
                <a:tc>
                  <a:txBody>
                    <a:bodyPr/>
                    <a:lstStyle/>
                    <a:p>
                      <a:pPr marL="75565">
                        <a:lnSpc>
                          <a:spcPts val="994"/>
                        </a:lnSpc>
                      </a:pPr>
                      <a:r>
                        <a:rPr sz="900" spc="105" dirty="0">
                          <a:latin typeface="Calibri"/>
                          <a:cs typeface="Calibri"/>
                        </a:rPr>
                        <a:t>BRT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994"/>
                        </a:lnSpc>
                      </a:pPr>
                      <a:r>
                        <a:rPr sz="900" b="1" spc="-10" dirty="0">
                          <a:latin typeface="Calibri"/>
                          <a:cs typeface="Calibri"/>
                        </a:rPr>
                        <a:t>0.0509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994"/>
                        </a:lnSpc>
                      </a:pPr>
                      <a:r>
                        <a:rPr sz="900" b="1" spc="-10" dirty="0">
                          <a:latin typeface="Calibri"/>
                          <a:cs typeface="Calibri"/>
                        </a:rPr>
                        <a:t>0.0520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994"/>
                        </a:lnSpc>
                      </a:pPr>
                      <a:r>
                        <a:rPr sz="900" b="1" spc="-10" dirty="0">
                          <a:latin typeface="Calibri"/>
                          <a:cs typeface="Calibri"/>
                        </a:rPr>
                        <a:t>0.0296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994"/>
                        </a:lnSpc>
                      </a:pPr>
                      <a:r>
                        <a:rPr sz="900" b="1" spc="-10" dirty="0">
                          <a:latin typeface="Calibri"/>
                          <a:cs typeface="Calibri"/>
                        </a:rPr>
                        <a:t>0.0737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994"/>
                        </a:lnSpc>
                      </a:pPr>
                      <a:r>
                        <a:rPr sz="900" b="1" spc="-10" dirty="0">
                          <a:latin typeface="Calibri"/>
                          <a:cs typeface="Calibri"/>
                        </a:rPr>
                        <a:t>0.0497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8" name="Picture 47" descr="A picture containing font, white, line, handwriting&#10;&#10;Description automatically generated">
            <a:extLst>
              <a:ext uri="{FF2B5EF4-FFF2-40B4-BE49-F238E27FC236}">
                <a16:creationId xmlns:a16="http://schemas.microsoft.com/office/drawing/2014/main" id="{2E8C5629-8178-E4C7-4A23-5FED4DB6A2C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686" y="929636"/>
            <a:ext cx="1588473" cy="570221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25256"/>
            <a:ext cx="44132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2" action="ppaction://hlinksldjump"/>
              </a:rPr>
              <a:t>Introduction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496094" y="127494"/>
            <a:ext cx="243204" cy="41275"/>
            <a:chOff x="1496094" y="127494"/>
            <a:chExt cx="243204" cy="41275"/>
          </a:xfrm>
        </p:grpSpPr>
        <p:sp>
          <p:nvSpPr>
            <p:cNvPr id="4" name="object 4"/>
            <p:cNvSpPr/>
            <p:nvPr/>
          </p:nvSpPr>
          <p:spPr>
            <a:xfrm>
              <a:off x="14986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490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994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498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7002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473276" y="25256"/>
            <a:ext cx="19240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20" dirty="0">
                <a:solidFill>
                  <a:srgbClr val="7F7F7F"/>
                </a:solidFill>
                <a:latin typeface="Lucida Sans Unicode"/>
                <a:cs typeface="Lucida Sans Unicode"/>
                <a:hlinkClick r:id="rId3" action="ppaction://hlinksldjump"/>
              </a:rPr>
              <a:t>Data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672495" y="127494"/>
            <a:ext cx="394335" cy="41275"/>
            <a:chOff x="2672495" y="127494"/>
            <a:chExt cx="394335" cy="41275"/>
          </a:xfrm>
        </p:grpSpPr>
        <p:sp>
          <p:nvSpPr>
            <p:cNvPr id="11" name="object 11"/>
            <p:cNvSpPr/>
            <p:nvPr/>
          </p:nvSpPr>
          <p:spPr>
            <a:xfrm>
              <a:off x="26750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7254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7758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8262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8766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9270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9774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0278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2649677" y="25256"/>
            <a:ext cx="46482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4" action="ppaction://hlinksldjump"/>
              </a:rPr>
              <a:t>Methodology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4073636" y="127494"/>
            <a:ext cx="293370" cy="41275"/>
            <a:chOff x="4073636" y="127494"/>
            <a:chExt cx="293370" cy="41275"/>
          </a:xfrm>
        </p:grpSpPr>
        <p:sp>
          <p:nvSpPr>
            <p:cNvPr id="21" name="object 21"/>
            <p:cNvSpPr/>
            <p:nvPr/>
          </p:nvSpPr>
          <p:spPr>
            <a:xfrm>
              <a:off x="40761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1265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1769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2273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18000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2273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2777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3281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4050817" y="25256"/>
            <a:ext cx="26987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latin typeface="Lucida Sans Unicode"/>
                <a:cs typeface="Lucida Sans Unicode"/>
                <a:hlinkClick r:id="rId5" action="ppaction://hlinksldjump"/>
              </a:rPr>
              <a:t>Results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5300443" y="127494"/>
            <a:ext cx="92075" cy="41275"/>
            <a:chOff x="5300443" y="127494"/>
            <a:chExt cx="92075" cy="41275"/>
          </a:xfrm>
        </p:grpSpPr>
        <p:sp>
          <p:nvSpPr>
            <p:cNvPr id="30" name="object 30"/>
            <p:cNvSpPr/>
            <p:nvPr/>
          </p:nvSpPr>
          <p:spPr>
            <a:xfrm>
              <a:off x="53029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353380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5277624" y="25256"/>
            <a:ext cx="38735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6" action="ppaction://hlinksldjump"/>
              </a:rPr>
              <a:t>Conclusion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pc="-10" dirty="0"/>
              <a:t>23</a:t>
            </a:fld>
            <a:r>
              <a:rPr spc="-10" dirty="0"/>
              <a:t>/27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95300" y="265871"/>
            <a:ext cx="17862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dirty="0">
                <a:latin typeface="Calibri"/>
                <a:cs typeface="Calibri"/>
              </a:rPr>
              <a:t>Permutation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importance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13283" y="1119713"/>
            <a:ext cx="5010785" cy="11645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9390" marR="30480" indent="-161925">
              <a:lnSpc>
                <a:spcPct val="100000"/>
              </a:lnSpc>
              <a:spcBef>
                <a:spcPts val="95"/>
              </a:spcBef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150" baseline="555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Calibri"/>
                <a:cs typeface="Calibri"/>
              </a:rPr>
              <a:t>To</a:t>
            </a:r>
            <a:r>
              <a:rPr sz="1000" spc="5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assess</a:t>
            </a:r>
            <a:r>
              <a:rPr sz="1000" spc="5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the</a:t>
            </a:r>
            <a:r>
              <a:rPr sz="1000" spc="5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importance</a:t>
            </a:r>
            <a:r>
              <a:rPr sz="1000" spc="5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of</a:t>
            </a:r>
            <a:r>
              <a:rPr sz="1000" spc="5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</a:t>
            </a:r>
            <a:r>
              <a:rPr sz="1000" spc="5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feature</a:t>
            </a:r>
            <a:r>
              <a:rPr sz="1000" spc="5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or</a:t>
            </a:r>
            <a:r>
              <a:rPr sz="1000" spc="5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several</a:t>
            </a:r>
            <a:r>
              <a:rPr sz="1000" spc="5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features,</a:t>
            </a:r>
            <a:r>
              <a:rPr sz="1000" spc="5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permutate</a:t>
            </a:r>
            <a:r>
              <a:rPr sz="1000" spc="5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(randomly</a:t>
            </a:r>
            <a:r>
              <a:rPr sz="1000" spc="5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shuffle</a:t>
            </a:r>
            <a:r>
              <a:rPr sz="1000" spc="55" dirty="0">
                <a:latin typeface="Calibri"/>
                <a:cs typeface="Calibri"/>
              </a:rPr>
              <a:t> </a:t>
            </a:r>
            <a:r>
              <a:rPr sz="1000" spc="-25" dirty="0">
                <a:latin typeface="Calibri"/>
                <a:cs typeface="Calibri"/>
              </a:rPr>
              <a:t>the </a:t>
            </a:r>
            <a:r>
              <a:rPr sz="1000" dirty="0">
                <a:latin typeface="Calibri"/>
                <a:cs typeface="Calibri"/>
              </a:rPr>
              <a:t>ordering)</a:t>
            </a:r>
            <a:r>
              <a:rPr sz="1000" spc="5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them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in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the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testing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spc="-25" dirty="0">
                <a:latin typeface="Calibri"/>
                <a:cs typeface="Calibri"/>
              </a:rPr>
              <a:t>set</a:t>
            </a:r>
            <a:endParaRPr sz="10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985"/>
              </a:spcBef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209" baseline="555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Calibri"/>
                <a:cs typeface="Calibri"/>
              </a:rPr>
              <a:t>Then</a:t>
            </a:r>
            <a:r>
              <a:rPr sz="1000" spc="8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compare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the</a:t>
            </a:r>
            <a:r>
              <a:rPr sz="1000" spc="8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change</a:t>
            </a:r>
            <a:r>
              <a:rPr sz="1000" spc="8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in</a:t>
            </a:r>
            <a:r>
              <a:rPr sz="1000" spc="85" dirty="0">
                <a:latin typeface="Calibri"/>
                <a:cs typeface="Calibri"/>
              </a:rPr>
              <a:t> </a:t>
            </a:r>
            <a:r>
              <a:rPr sz="1000" spc="65" dirty="0">
                <a:latin typeface="Calibri"/>
                <a:cs typeface="Calibri"/>
              </a:rPr>
              <a:t>MSE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or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i="1" dirty="0">
                <a:latin typeface="Arial"/>
                <a:cs typeface="Arial"/>
              </a:rPr>
              <a:t>r</a:t>
            </a:r>
            <a:r>
              <a:rPr sz="1000" i="1" spc="-170" dirty="0">
                <a:latin typeface="Arial"/>
                <a:cs typeface="Arial"/>
              </a:rPr>
              <a:t> </a:t>
            </a:r>
            <a:r>
              <a:rPr sz="1050" baseline="27777" dirty="0">
                <a:latin typeface="Calibri"/>
                <a:cs typeface="Calibri"/>
              </a:rPr>
              <a:t>2</a:t>
            </a:r>
            <a:r>
              <a:rPr sz="1050" spc="292" baseline="27777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from</a:t>
            </a:r>
            <a:r>
              <a:rPr sz="1000" spc="8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the</a:t>
            </a:r>
            <a:r>
              <a:rPr sz="1000" spc="8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testing</a:t>
            </a:r>
            <a:r>
              <a:rPr sz="1000" spc="85" dirty="0">
                <a:latin typeface="Calibri"/>
                <a:cs typeface="Calibri"/>
              </a:rPr>
              <a:t> </a:t>
            </a:r>
            <a:r>
              <a:rPr sz="1000" spc="-25" dirty="0">
                <a:latin typeface="Calibri"/>
                <a:cs typeface="Calibri"/>
              </a:rPr>
              <a:t>set</a:t>
            </a:r>
            <a:endParaRPr sz="10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995"/>
              </a:spcBef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172" baseline="555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Calibri"/>
                <a:cs typeface="Calibri"/>
              </a:rPr>
              <a:t>Different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from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in-</a:t>
            </a:r>
            <a:r>
              <a:rPr sz="1000" dirty="0">
                <a:latin typeface="Calibri"/>
                <a:cs typeface="Calibri"/>
              </a:rPr>
              <a:t>sample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feature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importance</a:t>
            </a:r>
            <a:endParaRPr sz="10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990"/>
              </a:spcBef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240" baseline="555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Calibri"/>
                <a:cs typeface="Calibri"/>
              </a:rPr>
              <a:t>Agnostic</a:t>
            </a:r>
            <a:r>
              <a:rPr sz="1000" spc="9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to</a:t>
            </a:r>
            <a:r>
              <a:rPr sz="1000" spc="9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model</a:t>
            </a:r>
            <a:r>
              <a:rPr sz="1000" spc="9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choice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96094" y="127494"/>
            <a:ext cx="243204" cy="41275"/>
            <a:chOff x="1496094" y="127494"/>
            <a:chExt cx="243204" cy="41275"/>
          </a:xfrm>
        </p:grpSpPr>
        <p:sp>
          <p:nvSpPr>
            <p:cNvPr id="3" name="object 3"/>
            <p:cNvSpPr/>
            <p:nvPr/>
          </p:nvSpPr>
          <p:spPr>
            <a:xfrm>
              <a:off x="14986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5490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994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6498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002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672495" y="127494"/>
            <a:ext cx="394335" cy="41275"/>
            <a:chOff x="2672495" y="127494"/>
            <a:chExt cx="394335" cy="41275"/>
          </a:xfrm>
        </p:grpSpPr>
        <p:sp>
          <p:nvSpPr>
            <p:cNvPr id="9" name="object 9"/>
            <p:cNvSpPr/>
            <p:nvPr/>
          </p:nvSpPr>
          <p:spPr>
            <a:xfrm>
              <a:off x="26750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7254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7758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8262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8766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9270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9774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0278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4073636" y="127494"/>
            <a:ext cx="293370" cy="41275"/>
            <a:chOff x="4073636" y="127494"/>
            <a:chExt cx="293370" cy="41275"/>
          </a:xfrm>
        </p:grpSpPr>
        <p:sp>
          <p:nvSpPr>
            <p:cNvPr id="18" name="object 18"/>
            <p:cNvSpPr/>
            <p:nvPr/>
          </p:nvSpPr>
          <p:spPr>
            <a:xfrm>
              <a:off x="40761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1265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1769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2273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2777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18000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2777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3281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57200" y="25256"/>
            <a:ext cx="4288790" cy="1229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1428115" algn="l"/>
                <a:tab pos="2604770" algn="l"/>
                <a:tab pos="4006215" algn="l"/>
              </a:tabLst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2" action="ppaction://hlinksldjump"/>
              </a:rPr>
              <a:t>Introduction</a:t>
            </a:r>
            <a:r>
              <a:rPr sz="500" dirty="0">
                <a:solidFill>
                  <a:srgbClr val="7F7F7F"/>
                </a:solidFill>
                <a:latin typeface="Lucida Sans Unicode"/>
                <a:cs typeface="Lucida Sans Unicode"/>
              </a:rPr>
              <a:t>	</a:t>
            </a:r>
            <a:r>
              <a:rPr sz="500" spc="-20" dirty="0">
                <a:solidFill>
                  <a:srgbClr val="7F7F7F"/>
                </a:solidFill>
                <a:latin typeface="Lucida Sans Unicode"/>
                <a:cs typeface="Lucida Sans Unicode"/>
                <a:hlinkClick r:id="rId3" action="ppaction://hlinksldjump"/>
              </a:rPr>
              <a:t>Data</a:t>
            </a:r>
            <a:r>
              <a:rPr sz="500" dirty="0">
                <a:solidFill>
                  <a:srgbClr val="7F7F7F"/>
                </a:solidFill>
                <a:latin typeface="Lucida Sans Unicode"/>
                <a:cs typeface="Lucida Sans Unicode"/>
              </a:rPr>
              <a:t>	</a:t>
            </a: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4" action="ppaction://hlinksldjump"/>
              </a:rPr>
              <a:t>Methodology</a:t>
            </a:r>
            <a:r>
              <a:rPr sz="500" dirty="0">
                <a:solidFill>
                  <a:srgbClr val="7F7F7F"/>
                </a:solidFill>
                <a:latin typeface="Lucida Sans Unicode"/>
                <a:cs typeface="Lucida Sans Unicode"/>
              </a:rPr>
              <a:t>	</a:t>
            </a:r>
            <a:r>
              <a:rPr sz="500" spc="-10" dirty="0">
                <a:latin typeface="Lucida Sans Unicode"/>
                <a:cs typeface="Lucida Sans Unicode"/>
                <a:hlinkClick r:id="rId5" action="ppaction://hlinksldjump"/>
              </a:rPr>
              <a:t>Results</a:t>
            </a:r>
            <a:endParaRPr sz="5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850">
              <a:latin typeface="Lucida Sans Unicode"/>
              <a:cs typeface="Lucida Sans Unicode"/>
            </a:endParaRPr>
          </a:p>
          <a:p>
            <a:pPr marL="5080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Permutation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importance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(exchange)</a:t>
            </a:r>
            <a:endParaRPr sz="1400">
              <a:latin typeface="Calibri"/>
              <a:cs typeface="Calibri"/>
            </a:endParaRPr>
          </a:p>
          <a:p>
            <a:pPr marL="393700">
              <a:lnSpc>
                <a:spcPct val="100000"/>
              </a:lnSpc>
              <a:spcBef>
                <a:spcPts val="285"/>
              </a:spcBef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172" baseline="555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Calibri"/>
                <a:cs typeface="Calibri"/>
              </a:rPr>
              <a:t>Which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exchange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contributes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the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most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to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price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discovery?</a:t>
            </a:r>
            <a:endParaRPr sz="1000">
              <a:latin typeface="Calibri"/>
              <a:cs typeface="Calibri"/>
            </a:endParaRPr>
          </a:p>
          <a:p>
            <a:pPr marL="393700">
              <a:lnSpc>
                <a:spcPct val="100000"/>
              </a:lnSpc>
              <a:spcBef>
                <a:spcPts val="994"/>
              </a:spcBef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202" baseline="555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Calibri"/>
                <a:cs typeface="Calibri"/>
              </a:rPr>
              <a:t>Look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at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the</a:t>
            </a:r>
            <a:r>
              <a:rPr sz="1000" spc="85" dirty="0">
                <a:latin typeface="Calibri"/>
                <a:cs typeface="Calibri"/>
              </a:rPr>
              <a:t> </a:t>
            </a:r>
            <a:r>
              <a:rPr sz="1000" i="1" dirty="0">
                <a:latin typeface="Arial"/>
                <a:cs typeface="Arial"/>
              </a:rPr>
              <a:t>r</a:t>
            </a:r>
            <a:r>
              <a:rPr sz="1000" i="1" spc="-170" dirty="0">
                <a:latin typeface="Arial"/>
                <a:cs typeface="Arial"/>
              </a:rPr>
              <a:t> </a:t>
            </a:r>
            <a:r>
              <a:rPr sz="1050" baseline="27777" dirty="0">
                <a:latin typeface="Calibri"/>
                <a:cs typeface="Calibri"/>
              </a:rPr>
              <a:t>2</a:t>
            </a:r>
            <a:r>
              <a:rPr sz="1050" spc="284" baseline="27777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drops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when</a:t>
            </a:r>
            <a:r>
              <a:rPr sz="1000" spc="8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an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exchange’s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data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feed</a:t>
            </a:r>
            <a:r>
              <a:rPr sz="1000" spc="8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is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permutated</a:t>
            </a:r>
            <a:endParaRPr sz="1000">
              <a:latin typeface="Calibri"/>
              <a:cs typeface="Calibri"/>
            </a:endParaRPr>
          </a:p>
          <a:p>
            <a:pPr marL="393700">
              <a:lnSpc>
                <a:spcPct val="100000"/>
              </a:lnSpc>
              <a:spcBef>
                <a:spcPts val="990"/>
              </a:spcBef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195" baseline="555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Calibri"/>
                <a:cs typeface="Calibri"/>
              </a:rPr>
              <a:t>Larger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exchanges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are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more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important.</a:t>
            </a:r>
            <a:r>
              <a:rPr sz="1000" spc="18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But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the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drop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in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i="1" dirty="0">
                <a:latin typeface="Arial"/>
                <a:cs typeface="Arial"/>
              </a:rPr>
              <a:t>r</a:t>
            </a:r>
            <a:r>
              <a:rPr sz="1000" i="1" spc="-170" dirty="0">
                <a:latin typeface="Arial"/>
                <a:cs typeface="Arial"/>
              </a:rPr>
              <a:t> </a:t>
            </a:r>
            <a:r>
              <a:rPr sz="1050" baseline="27777" dirty="0">
                <a:latin typeface="Calibri"/>
                <a:cs typeface="Calibri"/>
              </a:rPr>
              <a:t>2</a:t>
            </a:r>
            <a:r>
              <a:rPr sz="1050" spc="284" baseline="27777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is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mild.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5300443" y="127494"/>
            <a:ext cx="92075" cy="41275"/>
            <a:chOff x="5300443" y="127494"/>
            <a:chExt cx="92075" cy="41275"/>
          </a:xfrm>
        </p:grpSpPr>
        <p:sp>
          <p:nvSpPr>
            <p:cNvPr id="27" name="object 27"/>
            <p:cNvSpPr/>
            <p:nvPr/>
          </p:nvSpPr>
          <p:spPr>
            <a:xfrm>
              <a:off x="53029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353380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5277624" y="25256"/>
            <a:ext cx="38735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6" action="ppaction://hlinksldjump"/>
              </a:rPr>
              <a:t>Conclusion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pc="-10" dirty="0"/>
              <a:t>24</a:t>
            </a:fld>
            <a:r>
              <a:rPr spc="-10" dirty="0"/>
              <a:t>/27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343382" y="1413893"/>
            <a:ext cx="5073650" cy="33464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38100" marR="30480" algn="ctr">
              <a:lnSpc>
                <a:spcPts val="800"/>
              </a:lnSpc>
              <a:spcBef>
                <a:spcPts val="155"/>
              </a:spcBef>
            </a:pPr>
            <a:r>
              <a:rPr sz="700" b="1" dirty="0">
                <a:latin typeface="Calibri"/>
                <a:cs typeface="Calibri"/>
              </a:rPr>
              <a:t>Table</a:t>
            </a:r>
            <a:r>
              <a:rPr sz="700" b="1" spc="185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3:</a:t>
            </a:r>
            <a:r>
              <a:rPr sz="700" b="1" spc="300" dirty="0">
                <a:latin typeface="Calibri"/>
                <a:cs typeface="Calibri"/>
              </a:rPr>
              <a:t> </a:t>
            </a:r>
            <a:r>
              <a:rPr sz="700" dirty="0">
                <a:latin typeface="Segoe UI Symbol"/>
                <a:cs typeface="Segoe UI Symbol"/>
              </a:rPr>
              <a:t>r</a:t>
            </a:r>
            <a:r>
              <a:rPr sz="700" spc="-90" dirty="0">
                <a:latin typeface="Segoe UI Symbol"/>
                <a:cs typeface="Segoe UI Symbol"/>
              </a:rPr>
              <a:t> </a:t>
            </a:r>
            <a:r>
              <a:rPr sz="750" baseline="33333" dirty="0">
                <a:latin typeface="Lucida Sans Unicode"/>
                <a:cs typeface="Lucida Sans Unicode"/>
              </a:rPr>
              <a:t>2</a:t>
            </a:r>
            <a:r>
              <a:rPr sz="750" spc="367" baseline="33333" dirty="0">
                <a:latin typeface="Lucida Sans Unicode"/>
                <a:cs typeface="Lucida Sans Unicode"/>
              </a:rPr>
              <a:t> </a:t>
            </a:r>
            <a:r>
              <a:rPr sz="700" dirty="0">
                <a:latin typeface="Calibri"/>
                <a:cs typeface="Calibri"/>
              </a:rPr>
              <a:t>of</a:t>
            </a:r>
            <a:r>
              <a:rPr sz="700" spc="18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permutated</a:t>
            </a:r>
            <a:r>
              <a:rPr sz="700" spc="18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testing</a:t>
            </a:r>
            <a:r>
              <a:rPr sz="700" spc="18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samples.</a:t>
            </a:r>
            <a:r>
              <a:rPr sz="700" spc="295" dirty="0">
                <a:latin typeface="Calibri"/>
                <a:cs typeface="Calibri"/>
              </a:rPr>
              <a:t> </a:t>
            </a:r>
            <a:r>
              <a:rPr sz="700" spc="65" dirty="0">
                <a:latin typeface="Calibri"/>
                <a:cs typeface="Calibri"/>
              </a:rPr>
              <a:t>The</a:t>
            </a:r>
            <a:r>
              <a:rPr sz="700" spc="18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first</a:t>
            </a:r>
            <a:r>
              <a:rPr sz="700" spc="18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line</a:t>
            </a:r>
            <a:r>
              <a:rPr sz="700" spc="18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shows</a:t>
            </a:r>
            <a:r>
              <a:rPr sz="700" spc="18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the</a:t>
            </a:r>
            <a:r>
              <a:rPr sz="700" spc="170" dirty="0">
                <a:latin typeface="Calibri"/>
                <a:cs typeface="Calibri"/>
              </a:rPr>
              <a:t> </a:t>
            </a:r>
            <a:r>
              <a:rPr sz="700" dirty="0">
                <a:latin typeface="Segoe UI Symbol"/>
                <a:cs typeface="Segoe UI Symbol"/>
              </a:rPr>
              <a:t>r</a:t>
            </a:r>
            <a:r>
              <a:rPr sz="700" spc="-85" dirty="0">
                <a:latin typeface="Segoe UI Symbol"/>
                <a:cs typeface="Segoe UI Symbol"/>
              </a:rPr>
              <a:t> </a:t>
            </a:r>
            <a:r>
              <a:rPr sz="750" baseline="33333" dirty="0">
                <a:latin typeface="Lucida Sans Unicode"/>
                <a:cs typeface="Lucida Sans Unicode"/>
              </a:rPr>
              <a:t>2</a:t>
            </a:r>
            <a:r>
              <a:rPr sz="750" spc="367" baseline="33333" dirty="0">
                <a:latin typeface="Lucida Sans Unicode"/>
                <a:cs typeface="Lucida Sans Unicode"/>
              </a:rPr>
              <a:t> </a:t>
            </a:r>
            <a:r>
              <a:rPr sz="700" dirty="0">
                <a:latin typeface="Calibri"/>
                <a:cs typeface="Calibri"/>
              </a:rPr>
              <a:t>of</a:t>
            </a:r>
            <a:r>
              <a:rPr sz="700" spc="18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the</a:t>
            </a:r>
            <a:r>
              <a:rPr sz="700" spc="18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original</a:t>
            </a:r>
            <a:r>
              <a:rPr sz="700" spc="18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sample.</a:t>
            </a:r>
            <a:r>
              <a:rPr sz="700" spc="290" dirty="0">
                <a:latin typeface="Calibri"/>
                <a:cs typeface="Calibri"/>
              </a:rPr>
              <a:t> </a:t>
            </a:r>
            <a:r>
              <a:rPr sz="700" spc="65" dirty="0">
                <a:latin typeface="Calibri"/>
                <a:cs typeface="Calibri"/>
              </a:rPr>
              <a:t>The</a:t>
            </a:r>
            <a:r>
              <a:rPr sz="700" spc="18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second</a:t>
            </a:r>
            <a:r>
              <a:rPr sz="700" spc="18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lines</a:t>
            </a:r>
            <a:r>
              <a:rPr sz="700" spc="18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and</a:t>
            </a:r>
            <a:r>
              <a:rPr sz="700" spc="18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so</a:t>
            </a:r>
            <a:r>
              <a:rPr sz="700" spc="180" dirty="0">
                <a:latin typeface="Calibri"/>
                <a:cs typeface="Calibri"/>
              </a:rPr>
              <a:t> </a:t>
            </a:r>
            <a:r>
              <a:rPr sz="700" spc="-25" dirty="0">
                <a:latin typeface="Calibri"/>
                <a:cs typeface="Calibri"/>
              </a:rPr>
              <a:t>on</a:t>
            </a:r>
            <a:r>
              <a:rPr sz="700" spc="50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report</a:t>
            </a:r>
            <a:r>
              <a:rPr sz="700" spc="19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the</a:t>
            </a:r>
            <a:r>
              <a:rPr sz="700" spc="200" dirty="0">
                <a:latin typeface="Calibri"/>
                <a:cs typeface="Calibri"/>
              </a:rPr>
              <a:t> </a:t>
            </a:r>
            <a:r>
              <a:rPr sz="700" dirty="0">
                <a:latin typeface="Segoe UI Symbol"/>
                <a:cs typeface="Segoe UI Symbol"/>
              </a:rPr>
              <a:t>r</a:t>
            </a:r>
            <a:r>
              <a:rPr sz="700" spc="-85" dirty="0">
                <a:latin typeface="Segoe UI Symbol"/>
                <a:cs typeface="Segoe UI Symbol"/>
              </a:rPr>
              <a:t> </a:t>
            </a:r>
            <a:r>
              <a:rPr sz="750" baseline="33333" dirty="0">
                <a:latin typeface="Lucida Sans Unicode"/>
                <a:cs typeface="Lucida Sans Unicode"/>
              </a:rPr>
              <a:t>2</a:t>
            </a:r>
            <a:r>
              <a:rPr sz="750" spc="405" baseline="33333" dirty="0">
                <a:latin typeface="Lucida Sans Unicode"/>
                <a:cs typeface="Lucida Sans Unicode"/>
              </a:rPr>
              <a:t> </a:t>
            </a:r>
            <a:r>
              <a:rPr sz="700" dirty="0">
                <a:latin typeface="Calibri"/>
                <a:cs typeface="Calibri"/>
              </a:rPr>
              <a:t>changes</a:t>
            </a:r>
            <a:r>
              <a:rPr sz="700" spc="20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when</a:t>
            </a:r>
            <a:r>
              <a:rPr sz="700" spc="19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an</a:t>
            </a:r>
            <a:r>
              <a:rPr sz="700" spc="20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exchange’s</a:t>
            </a:r>
            <a:r>
              <a:rPr sz="700" spc="20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data</a:t>
            </a:r>
            <a:r>
              <a:rPr sz="700" spc="20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feed</a:t>
            </a:r>
            <a:r>
              <a:rPr sz="700" spc="19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is</a:t>
            </a:r>
            <a:r>
              <a:rPr sz="700" spc="20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permutated.</a:t>
            </a:r>
            <a:r>
              <a:rPr sz="700" spc="320" dirty="0">
                <a:latin typeface="Calibri"/>
                <a:cs typeface="Calibri"/>
              </a:rPr>
              <a:t> </a:t>
            </a:r>
            <a:r>
              <a:rPr sz="700" spc="65" dirty="0">
                <a:latin typeface="Calibri"/>
                <a:cs typeface="Calibri"/>
              </a:rPr>
              <a:t>The</a:t>
            </a:r>
            <a:r>
              <a:rPr sz="700" spc="19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bold</a:t>
            </a:r>
            <a:r>
              <a:rPr sz="700" spc="20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font</a:t>
            </a:r>
            <a:r>
              <a:rPr sz="700" spc="20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indicates</a:t>
            </a:r>
            <a:r>
              <a:rPr sz="700" spc="20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the</a:t>
            </a:r>
            <a:r>
              <a:rPr sz="700" spc="19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largest</a:t>
            </a:r>
            <a:r>
              <a:rPr sz="700" spc="20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drop</a:t>
            </a:r>
            <a:r>
              <a:rPr sz="700" spc="20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for</a:t>
            </a:r>
            <a:r>
              <a:rPr sz="700" spc="195" dirty="0">
                <a:latin typeface="Calibri"/>
                <a:cs typeface="Calibri"/>
              </a:rPr>
              <a:t> </a:t>
            </a:r>
            <a:r>
              <a:rPr sz="700" spc="-20" dirty="0">
                <a:latin typeface="Calibri"/>
                <a:cs typeface="Calibri"/>
              </a:rPr>
              <a:t>each</a:t>
            </a:r>
            <a:r>
              <a:rPr sz="700" spc="50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column/stock.</a:t>
            </a:r>
            <a:endParaRPr sz="700">
              <a:latin typeface="Calibri"/>
              <a:cs typeface="Calibri"/>
            </a:endParaRPr>
          </a:p>
        </p:txBody>
      </p:sp>
      <p:graphicFrame>
        <p:nvGraphicFramePr>
          <p:cNvPr id="31" name="object 31"/>
          <p:cNvGraphicFramePr>
            <a:graphicFrameLocks noGrp="1"/>
          </p:cNvGraphicFramePr>
          <p:nvPr/>
        </p:nvGraphicFramePr>
        <p:xfrm>
          <a:off x="1129944" y="1854250"/>
          <a:ext cx="3458207" cy="12452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2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5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5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51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4625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ticker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4765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900" spc="90" dirty="0">
                          <a:latin typeface="Calibri"/>
                          <a:cs typeface="Calibri"/>
                        </a:rPr>
                        <a:t>AXP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4765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900" spc="75" dirty="0">
                          <a:latin typeface="Calibri"/>
                          <a:cs typeface="Calibri"/>
                        </a:rPr>
                        <a:t>BA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4765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900" spc="75" dirty="0">
                          <a:latin typeface="Calibri"/>
                          <a:cs typeface="Calibri"/>
                        </a:rPr>
                        <a:t>CAT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4765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900" spc="45" dirty="0">
                          <a:latin typeface="Calibri"/>
                          <a:cs typeface="Calibri"/>
                        </a:rPr>
                        <a:t>DIS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4765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900" spc="40" dirty="0">
                          <a:latin typeface="Calibri"/>
                          <a:cs typeface="Calibri"/>
                        </a:rPr>
                        <a:t>GS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4765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180">
                <a:tc>
                  <a:txBody>
                    <a:bodyPr/>
                    <a:lstStyle/>
                    <a:p>
                      <a:pPr marL="75565">
                        <a:lnSpc>
                          <a:spcPts val="990"/>
                        </a:lnSpc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exchange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All</a:t>
                      </a:r>
                      <a:r>
                        <a:rPr sz="900" b="1" spc="1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exchanges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0.0588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0.0649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0.0915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0.0909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0.0484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75565">
                        <a:lnSpc>
                          <a:spcPts val="990"/>
                        </a:lnSpc>
                      </a:pPr>
                      <a:r>
                        <a:rPr sz="900" spc="85" dirty="0">
                          <a:latin typeface="Calibri"/>
                          <a:cs typeface="Calibri"/>
                        </a:rPr>
                        <a:t>NYSE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990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0.0025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990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0.0029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990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0.0074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990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0.0044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990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0.0035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75565">
                        <a:lnSpc>
                          <a:spcPts val="985"/>
                        </a:lnSpc>
                      </a:pPr>
                      <a:r>
                        <a:rPr sz="900" spc="75" dirty="0">
                          <a:latin typeface="Calibri"/>
                          <a:cs typeface="Calibri"/>
                        </a:rPr>
                        <a:t>ARCA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985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0.0014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985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0.0008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ts val="985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0.0014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ts val="985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0.0008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ts val="985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0.0008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0335">
                <a:tc>
                  <a:txBody>
                    <a:bodyPr/>
                    <a:lstStyle/>
                    <a:p>
                      <a:pPr marL="75565">
                        <a:lnSpc>
                          <a:spcPts val="994"/>
                        </a:lnSpc>
                      </a:pPr>
                      <a:r>
                        <a:rPr sz="900" spc="65" dirty="0">
                          <a:latin typeface="Calibri"/>
                          <a:cs typeface="Calibri"/>
                        </a:rPr>
                        <a:t>NASDAQ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994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0.0051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994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0.0021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994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0.0113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994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0.0194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994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0.0025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795">
                <a:tc>
                  <a:txBody>
                    <a:bodyPr/>
                    <a:lstStyle/>
                    <a:p>
                      <a:pPr marL="75565">
                        <a:lnSpc>
                          <a:spcPts val="985"/>
                        </a:lnSpc>
                      </a:pPr>
                      <a:r>
                        <a:rPr sz="900" spc="80" dirty="0">
                          <a:latin typeface="Calibri"/>
                          <a:cs typeface="Calibri"/>
                        </a:rPr>
                        <a:t>BATS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985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0.0039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985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0.0011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985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0.0019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ts val="985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0.0022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ts val="985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0.0007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75565">
                        <a:lnSpc>
                          <a:spcPts val="990"/>
                        </a:lnSpc>
                      </a:pPr>
                      <a:r>
                        <a:rPr sz="900" spc="80" dirty="0">
                          <a:latin typeface="Calibri"/>
                          <a:cs typeface="Calibri"/>
                        </a:rPr>
                        <a:t>EDGX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990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0.0016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990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0.0008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990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0.0008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990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0.0001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990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0.0004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25256"/>
            <a:ext cx="44132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2" action="ppaction://hlinksldjump"/>
              </a:rPr>
              <a:t>Introduction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496094" y="127494"/>
            <a:ext cx="243204" cy="41275"/>
            <a:chOff x="1496094" y="127494"/>
            <a:chExt cx="243204" cy="41275"/>
          </a:xfrm>
        </p:grpSpPr>
        <p:sp>
          <p:nvSpPr>
            <p:cNvPr id="4" name="object 4"/>
            <p:cNvSpPr/>
            <p:nvPr/>
          </p:nvSpPr>
          <p:spPr>
            <a:xfrm>
              <a:off x="14986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490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994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498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7002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473276" y="25256"/>
            <a:ext cx="19240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20" dirty="0">
                <a:solidFill>
                  <a:srgbClr val="7F7F7F"/>
                </a:solidFill>
                <a:latin typeface="Lucida Sans Unicode"/>
                <a:cs typeface="Lucida Sans Unicode"/>
                <a:hlinkClick r:id="rId3" action="ppaction://hlinksldjump"/>
              </a:rPr>
              <a:t>Data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672495" y="127494"/>
            <a:ext cx="394335" cy="41275"/>
            <a:chOff x="2672495" y="127494"/>
            <a:chExt cx="394335" cy="41275"/>
          </a:xfrm>
        </p:grpSpPr>
        <p:sp>
          <p:nvSpPr>
            <p:cNvPr id="11" name="object 11"/>
            <p:cNvSpPr/>
            <p:nvPr/>
          </p:nvSpPr>
          <p:spPr>
            <a:xfrm>
              <a:off x="26750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7254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7758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8262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8766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9270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9774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0278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2649677" y="25256"/>
            <a:ext cx="46482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4" action="ppaction://hlinksldjump"/>
              </a:rPr>
              <a:t>Methodology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4073636" y="127494"/>
            <a:ext cx="293370" cy="41275"/>
            <a:chOff x="4073636" y="127494"/>
            <a:chExt cx="293370" cy="41275"/>
          </a:xfrm>
        </p:grpSpPr>
        <p:sp>
          <p:nvSpPr>
            <p:cNvPr id="21" name="object 21"/>
            <p:cNvSpPr/>
            <p:nvPr/>
          </p:nvSpPr>
          <p:spPr>
            <a:xfrm>
              <a:off x="40761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1265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1769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2273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2777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3281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18000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3281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4050817" y="25256"/>
            <a:ext cx="26987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latin typeface="Lucida Sans Unicode"/>
                <a:cs typeface="Lucida Sans Unicode"/>
                <a:hlinkClick r:id="rId5" action="ppaction://hlinksldjump"/>
              </a:rPr>
              <a:t>Results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5300443" y="127494"/>
            <a:ext cx="92075" cy="41275"/>
            <a:chOff x="5300443" y="127494"/>
            <a:chExt cx="92075" cy="41275"/>
          </a:xfrm>
        </p:grpSpPr>
        <p:sp>
          <p:nvSpPr>
            <p:cNvPr id="30" name="object 30"/>
            <p:cNvSpPr/>
            <p:nvPr/>
          </p:nvSpPr>
          <p:spPr>
            <a:xfrm>
              <a:off x="53029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353380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5277624" y="25256"/>
            <a:ext cx="38735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6" action="ppaction://hlinksldjump"/>
              </a:rPr>
              <a:t>Conclusion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pc="-10" dirty="0"/>
              <a:t>25</a:t>
            </a:fld>
            <a:r>
              <a:rPr spc="-10" dirty="0"/>
              <a:t>/27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69900" y="265871"/>
            <a:ext cx="5185410" cy="13652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400" dirty="0">
                <a:latin typeface="Calibri"/>
                <a:cs typeface="Calibri"/>
              </a:rPr>
              <a:t>Permutation</a:t>
            </a:r>
            <a:r>
              <a:rPr sz="1400" spc="8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importance</a:t>
            </a:r>
            <a:r>
              <a:rPr sz="1400" spc="8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(data</a:t>
            </a:r>
            <a:r>
              <a:rPr sz="1400" spc="7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feeds)</a:t>
            </a:r>
            <a:endParaRPr sz="1400">
              <a:latin typeface="Calibri"/>
              <a:cs typeface="Calibri"/>
            </a:endParaRPr>
          </a:p>
          <a:p>
            <a:pPr marL="542925" marR="165735" indent="-161925">
              <a:lnSpc>
                <a:spcPct val="100000"/>
              </a:lnSpc>
              <a:spcBef>
                <a:spcPts val="860"/>
              </a:spcBef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179" baseline="555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Calibri"/>
                <a:cs typeface="Calibri"/>
              </a:rPr>
              <a:t>Which</a:t>
            </a:r>
            <a:r>
              <a:rPr sz="1000" spc="7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part</a:t>
            </a:r>
            <a:r>
              <a:rPr sz="1000" spc="7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of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the</a:t>
            </a:r>
            <a:r>
              <a:rPr sz="1000" spc="7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data</a:t>
            </a:r>
            <a:r>
              <a:rPr sz="1000" spc="7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feed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(e.g.,</a:t>
            </a:r>
            <a:r>
              <a:rPr sz="1000" spc="7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beyond</a:t>
            </a:r>
            <a:r>
              <a:rPr sz="1000" spc="7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the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best</a:t>
            </a:r>
            <a:r>
              <a:rPr sz="1000" spc="7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five</a:t>
            </a:r>
            <a:r>
              <a:rPr sz="1000" spc="7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levels,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or</a:t>
            </a:r>
            <a:r>
              <a:rPr sz="1000" spc="7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within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the</a:t>
            </a:r>
            <a:r>
              <a:rPr sz="1000" spc="7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best</a:t>
            </a:r>
            <a:r>
              <a:rPr sz="1000" spc="70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five </a:t>
            </a:r>
            <a:r>
              <a:rPr sz="1000" dirty="0">
                <a:latin typeface="Calibri"/>
                <a:cs typeface="Calibri"/>
              </a:rPr>
              <a:t>levels)</a:t>
            </a:r>
            <a:r>
              <a:rPr sz="1000" spc="4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contributes</a:t>
            </a:r>
            <a:r>
              <a:rPr sz="1000" spc="4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the</a:t>
            </a:r>
            <a:r>
              <a:rPr sz="1000" spc="4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most</a:t>
            </a:r>
            <a:r>
              <a:rPr sz="1000" spc="4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to</a:t>
            </a:r>
            <a:r>
              <a:rPr sz="1000" spc="4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price</a:t>
            </a:r>
            <a:r>
              <a:rPr sz="1000" spc="4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discovery?</a:t>
            </a:r>
            <a:endParaRPr sz="1000">
              <a:latin typeface="Calibri"/>
              <a:cs typeface="Calibri"/>
            </a:endParaRPr>
          </a:p>
          <a:p>
            <a:pPr marL="381000">
              <a:lnSpc>
                <a:spcPct val="100000"/>
              </a:lnSpc>
              <a:spcBef>
                <a:spcPts val="985"/>
              </a:spcBef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187" baseline="555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Calibri"/>
                <a:cs typeface="Calibri"/>
              </a:rPr>
              <a:t>Look</a:t>
            </a:r>
            <a:r>
              <a:rPr sz="1000" spc="7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at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the</a:t>
            </a:r>
            <a:r>
              <a:rPr sz="1000" spc="75" dirty="0">
                <a:latin typeface="Calibri"/>
                <a:cs typeface="Calibri"/>
              </a:rPr>
              <a:t> </a:t>
            </a:r>
            <a:r>
              <a:rPr sz="1000" i="1" dirty="0">
                <a:latin typeface="Arial"/>
                <a:cs typeface="Arial"/>
              </a:rPr>
              <a:t>r</a:t>
            </a:r>
            <a:r>
              <a:rPr sz="1000" i="1" spc="-170" dirty="0">
                <a:latin typeface="Arial"/>
                <a:cs typeface="Arial"/>
              </a:rPr>
              <a:t> </a:t>
            </a:r>
            <a:r>
              <a:rPr sz="1050" baseline="27777" dirty="0">
                <a:latin typeface="Calibri"/>
                <a:cs typeface="Calibri"/>
              </a:rPr>
              <a:t>2</a:t>
            </a:r>
            <a:r>
              <a:rPr sz="1050" spc="277" baseline="27777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drop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when</a:t>
            </a:r>
            <a:r>
              <a:rPr sz="1000" spc="7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</a:t>
            </a:r>
            <a:r>
              <a:rPr sz="1000" spc="7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different</a:t>
            </a:r>
            <a:r>
              <a:rPr sz="1000" spc="7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part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of</a:t>
            </a:r>
            <a:r>
              <a:rPr sz="1000" spc="7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the</a:t>
            </a:r>
            <a:r>
              <a:rPr sz="1000" spc="7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data</a:t>
            </a:r>
            <a:r>
              <a:rPr sz="1000" spc="7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feeds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is</a:t>
            </a:r>
            <a:r>
              <a:rPr sz="1000" spc="7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permutated</a:t>
            </a:r>
            <a:endParaRPr sz="1000">
              <a:latin typeface="Calibri"/>
              <a:cs typeface="Calibri"/>
            </a:endParaRPr>
          </a:p>
          <a:p>
            <a:pPr marL="542925" marR="30480" indent="-161925">
              <a:lnSpc>
                <a:spcPct val="100000"/>
              </a:lnSpc>
              <a:spcBef>
                <a:spcPts val="994"/>
              </a:spcBef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165" baseline="555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Calibri"/>
                <a:cs typeface="Calibri"/>
              </a:rPr>
              <a:t>Data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feeds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beyond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the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five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best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levels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have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limited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information;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within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five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levels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much </a:t>
            </a:r>
            <a:r>
              <a:rPr sz="1000" spc="-10" dirty="0">
                <a:latin typeface="Calibri"/>
                <a:cs typeface="Calibri"/>
              </a:rPr>
              <a:t>more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important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43382" y="1821703"/>
            <a:ext cx="5073650" cy="23304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17295" marR="30480" indent="-1179830">
              <a:lnSpc>
                <a:spcPts val="800"/>
              </a:lnSpc>
              <a:spcBef>
                <a:spcPts val="155"/>
              </a:spcBef>
            </a:pPr>
            <a:r>
              <a:rPr sz="700" b="1" dirty="0">
                <a:latin typeface="Calibri"/>
                <a:cs typeface="Calibri"/>
              </a:rPr>
              <a:t>Table</a:t>
            </a:r>
            <a:r>
              <a:rPr sz="700" b="1" spc="185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4:</a:t>
            </a:r>
            <a:r>
              <a:rPr sz="700" b="1" spc="300" dirty="0">
                <a:latin typeface="Calibri"/>
                <a:cs typeface="Calibri"/>
              </a:rPr>
              <a:t> </a:t>
            </a:r>
            <a:r>
              <a:rPr sz="700" dirty="0">
                <a:latin typeface="Segoe UI Symbol"/>
                <a:cs typeface="Segoe UI Symbol"/>
              </a:rPr>
              <a:t>r</a:t>
            </a:r>
            <a:r>
              <a:rPr sz="700" spc="-90" dirty="0">
                <a:latin typeface="Segoe UI Symbol"/>
                <a:cs typeface="Segoe UI Symbol"/>
              </a:rPr>
              <a:t> </a:t>
            </a:r>
            <a:r>
              <a:rPr sz="750" baseline="33333" dirty="0">
                <a:latin typeface="Lucida Sans Unicode"/>
                <a:cs typeface="Lucida Sans Unicode"/>
              </a:rPr>
              <a:t>2</a:t>
            </a:r>
            <a:r>
              <a:rPr sz="750" spc="367" baseline="33333" dirty="0">
                <a:latin typeface="Lucida Sans Unicode"/>
                <a:cs typeface="Lucida Sans Unicode"/>
              </a:rPr>
              <a:t> </a:t>
            </a:r>
            <a:r>
              <a:rPr sz="700" dirty="0">
                <a:latin typeface="Calibri"/>
                <a:cs typeface="Calibri"/>
              </a:rPr>
              <a:t>of</a:t>
            </a:r>
            <a:r>
              <a:rPr sz="700" spc="18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permutated</a:t>
            </a:r>
            <a:r>
              <a:rPr sz="700" spc="18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testing</a:t>
            </a:r>
            <a:r>
              <a:rPr sz="700" spc="18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samples.</a:t>
            </a:r>
            <a:r>
              <a:rPr sz="700" spc="295" dirty="0">
                <a:latin typeface="Calibri"/>
                <a:cs typeface="Calibri"/>
              </a:rPr>
              <a:t> </a:t>
            </a:r>
            <a:r>
              <a:rPr sz="700" spc="65" dirty="0">
                <a:latin typeface="Calibri"/>
                <a:cs typeface="Calibri"/>
              </a:rPr>
              <a:t>The</a:t>
            </a:r>
            <a:r>
              <a:rPr sz="700" spc="18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first</a:t>
            </a:r>
            <a:r>
              <a:rPr sz="700" spc="18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line</a:t>
            </a:r>
            <a:r>
              <a:rPr sz="700" spc="18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shows</a:t>
            </a:r>
            <a:r>
              <a:rPr sz="700" spc="18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the</a:t>
            </a:r>
            <a:r>
              <a:rPr sz="700" spc="170" dirty="0">
                <a:latin typeface="Calibri"/>
                <a:cs typeface="Calibri"/>
              </a:rPr>
              <a:t> </a:t>
            </a:r>
            <a:r>
              <a:rPr sz="700" dirty="0">
                <a:latin typeface="Segoe UI Symbol"/>
                <a:cs typeface="Segoe UI Symbol"/>
              </a:rPr>
              <a:t>r</a:t>
            </a:r>
            <a:r>
              <a:rPr sz="700" spc="-85" dirty="0">
                <a:latin typeface="Segoe UI Symbol"/>
                <a:cs typeface="Segoe UI Symbol"/>
              </a:rPr>
              <a:t> </a:t>
            </a:r>
            <a:r>
              <a:rPr sz="750" baseline="33333" dirty="0">
                <a:latin typeface="Lucida Sans Unicode"/>
                <a:cs typeface="Lucida Sans Unicode"/>
              </a:rPr>
              <a:t>2</a:t>
            </a:r>
            <a:r>
              <a:rPr sz="750" spc="367" baseline="33333" dirty="0">
                <a:latin typeface="Lucida Sans Unicode"/>
                <a:cs typeface="Lucida Sans Unicode"/>
              </a:rPr>
              <a:t> </a:t>
            </a:r>
            <a:r>
              <a:rPr sz="700" dirty="0">
                <a:latin typeface="Calibri"/>
                <a:cs typeface="Calibri"/>
              </a:rPr>
              <a:t>of</a:t>
            </a:r>
            <a:r>
              <a:rPr sz="700" spc="18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the</a:t>
            </a:r>
            <a:r>
              <a:rPr sz="700" spc="18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original</a:t>
            </a:r>
            <a:r>
              <a:rPr sz="700" spc="18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sample.</a:t>
            </a:r>
            <a:r>
              <a:rPr sz="700" spc="290" dirty="0">
                <a:latin typeface="Calibri"/>
                <a:cs typeface="Calibri"/>
              </a:rPr>
              <a:t> </a:t>
            </a:r>
            <a:r>
              <a:rPr sz="700" spc="65" dirty="0">
                <a:latin typeface="Calibri"/>
                <a:cs typeface="Calibri"/>
              </a:rPr>
              <a:t>The</a:t>
            </a:r>
            <a:r>
              <a:rPr sz="700" spc="18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second</a:t>
            </a:r>
            <a:r>
              <a:rPr sz="700" spc="18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lines</a:t>
            </a:r>
            <a:r>
              <a:rPr sz="700" spc="18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and</a:t>
            </a:r>
            <a:r>
              <a:rPr sz="700" spc="18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so</a:t>
            </a:r>
            <a:r>
              <a:rPr sz="700" spc="180" dirty="0">
                <a:latin typeface="Calibri"/>
                <a:cs typeface="Calibri"/>
              </a:rPr>
              <a:t> </a:t>
            </a:r>
            <a:r>
              <a:rPr sz="700" spc="-25" dirty="0">
                <a:latin typeface="Calibri"/>
                <a:cs typeface="Calibri"/>
              </a:rPr>
              <a:t>on</a:t>
            </a:r>
            <a:r>
              <a:rPr sz="700" spc="50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report</a:t>
            </a:r>
            <a:r>
              <a:rPr sz="700" spc="17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the</a:t>
            </a:r>
            <a:r>
              <a:rPr sz="700" spc="170" dirty="0">
                <a:latin typeface="Calibri"/>
                <a:cs typeface="Calibri"/>
              </a:rPr>
              <a:t> </a:t>
            </a:r>
            <a:r>
              <a:rPr sz="700" dirty="0">
                <a:latin typeface="Segoe UI Symbol"/>
                <a:cs typeface="Segoe UI Symbol"/>
              </a:rPr>
              <a:t>r</a:t>
            </a:r>
            <a:r>
              <a:rPr sz="700" spc="-95" dirty="0">
                <a:latin typeface="Segoe UI Symbol"/>
                <a:cs typeface="Segoe UI Symbol"/>
              </a:rPr>
              <a:t> </a:t>
            </a:r>
            <a:r>
              <a:rPr sz="750" baseline="33333" dirty="0">
                <a:latin typeface="Lucida Sans Unicode"/>
                <a:cs typeface="Lucida Sans Unicode"/>
              </a:rPr>
              <a:t>2</a:t>
            </a:r>
            <a:r>
              <a:rPr sz="750" spc="352" baseline="33333" dirty="0">
                <a:latin typeface="Lucida Sans Unicode"/>
                <a:cs typeface="Lucida Sans Unicode"/>
              </a:rPr>
              <a:t> </a:t>
            </a:r>
            <a:r>
              <a:rPr sz="700" dirty="0">
                <a:latin typeface="Calibri"/>
                <a:cs typeface="Calibri"/>
              </a:rPr>
              <a:t>changes</a:t>
            </a:r>
            <a:r>
              <a:rPr sz="700" spc="17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when</a:t>
            </a:r>
            <a:r>
              <a:rPr sz="700" spc="17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part</a:t>
            </a:r>
            <a:r>
              <a:rPr sz="700" spc="17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of</a:t>
            </a:r>
            <a:r>
              <a:rPr sz="700" spc="17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the</a:t>
            </a:r>
            <a:r>
              <a:rPr sz="700" spc="175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data</a:t>
            </a:r>
            <a:r>
              <a:rPr sz="700" spc="17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feed</a:t>
            </a:r>
            <a:r>
              <a:rPr sz="700" spc="17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is</a:t>
            </a:r>
            <a:r>
              <a:rPr sz="700" spc="17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permutated.</a:t>
            </a:r>
            <a:endParaRPr sz="700">
              <a:latin typeface="Calibri"/>
              <a:cs typeface="Calibri"/>
            </a:endParaRPr>
          </a:p>
        </p:txBody>
      </p:sp>
      <p:graphicFrame>
        <p:nvGraphicFramePr>
          <p:cNvPr id="35" name="object 35"/>
          <p:cNvGraphicFramePr>
            <a:graphicFrameLocks noGrp="1"/>
          </p:cNvGraphicFramePr>
          <p:nvPr/>
        </p:nvGraphicFramePr>
        <p:xfrm>
          <a:off x="940714" y="2160841"/>
          <a:ext cx="3838572" cy="8293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9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5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56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56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56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62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5440">
                <a:tc>
                  <a:txBody>
                    <a:bodyPr/>
                    <a:lstStyle/>
                    <a:p>
                      <a:pPr marL="75565" marR="908050">
                        <a:lnSpc>
                          <a:spcPct val="101499"/>
                        </a:lnSpc>
                        <a:spcBef>
                          <a:spcPts val="175"/>
                        </a:spcBef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ticker</a:t>
                      </a:r>
                      <a:r>
                        <a:rPr sz="900" spc="5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25" dirty="0">
                          <a:latin typeface="Calibri"/>
                          <a:cs typeface="Calibri"/>
                        </a:rPr>
                        <a:t>lvl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900" spc="90" dirty="0">
                          <a:latin typeface="Calibri"/>
                          <a:cs typeface="Calibri"/>
                        </a:rPr>
                        <a:t>AXP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476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900" spc="75" dirty="0">
                          <a:latin typeface="Calibri"/>
                          <a:cs typeface="Calibri"/>
                        </a:rPr>
                        <a:t>BA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476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900" spc="75" dirty="0">
                          <a:latin typeface="Calibri"/>
                          <a:cs typeface="Calibri"/>
                        </a:rPr>
                        <a:t>CAT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476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900" spc="45" dirty="0">
                          <a:latin typeface="Calibri"/>
                          <a:cs typeface="Calibri"/>
                        </a:rPr>
                        <a:t>DIS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476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900" spc="40" dirty="0">
                          <a:latin typeface="Calibri"/>
                          <a:cs typeface="Calibri"/>
                        </a:rPr>
                        <a:t>GS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476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990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All</a:t>
                      </a:r>
                      <a:r>
                        <a:rPr sz="900" b="1" spc="1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20" dirty="0">
                          <a:latin typeface="Calibri"/>
                          <a:cs typeface="Calibri"/>
                        </a:rPr>
                        <a:t>lvls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0.0588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0.0649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0.0915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0.0909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0.0484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286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795">
                <a:tc>
                  <a:txBody>
                    <a:bodyPr/>
                    <a:lstStyle/>
                    <a:p>
                      <a:pPr marL="75565">
                        <a:lnSpc>
                          <a:spcPts val="985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beyond_5lvl</a:t>
                      </a:r>
                      <a:r>
                        <a:rPr sz="900" spc="3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(shuffled)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985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0.0019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985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0.0028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985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0.0021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985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0.0019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ts val="985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0.0012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75565">
                        <a:lnSpc>
                          <a:spcPts val="990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beyond_top</a:t>
                      </a:r>
                      <a:r>
                        <a:rPr sz="900" spc="3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(shuffled)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990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0.0052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990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0.0046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ts val="990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0.0062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990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0.0084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215" algn="r">
                        <a:lnSpc>
                          <a:spcPts val="990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0.0024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25256"/>
            <a:ext cx="44132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2" action="ppaction://hlinksldjump"/>
              </a:rPr>
              <a:t>Introduction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496094" y="127494"/>
            <a:ext cx="243204" cy="41275"/>
            <a:chOff x="1496094" y="127494"/>
            <a:chExt cx="243204" cy="41275"/>
          </a:xfrm>
        </p:grpSpPr>
        <p:sp>
          <p:nvSpPr>
            <p:cNvPr id="4" name="object 4"/>
            <p:cNvSpPr/>
            <p:nvPr/>
          </p:nvSpPr>
          <p:spPr>
            <a:xfrm>
              <a:off x="14986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490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994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498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7002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473276" y="25256"/>
            <a:ext cx="19240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20" dirty="0">
                <a:solidFill>
                  <a:srgbClr val="7F7F7F"/>
                </a:solidFill>
                <a:latin typeface="Lucida Sans Unicode"/>
                <a:cs typeface="Lucida Sans Unicode"/>
                <a:hlinkClick r:id="rId3" action="ppaction://hlinksldjump"/>
              </a:rPr>
              <a:t>Data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672495" y="127494"/>
            <a:ext cx="394335" cy="41275"/>
            <a:chOff x="2672495" y="127494"/>
            <a:chExt cx="394335" cy="41275"/>
          </a:xfrm>
        </p:grpSpPr>
        <p:sp>
          <p:nvSpPr>
            <p:cNvPr id="11" name="object 11"/>
            <p:cNvSpPr/>
            <p:nvPr/>
          </p:nvSpPr>
          <p:spPr>
            <a:xfrm>
              <a:off x="26750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7254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7758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8262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8766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9270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9774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0278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2649677" y="25256"/>
            <a:ext cx="46482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4" action="ppaction://hlinksldjump"/>
              </a:rPr>
              <a:t>Methodology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4073636" y="127494"/>
            <a:ext cx="293370" cy="41275"/>
            <a:chOff x="4073636" y="127494"/>
            <a:chExt cx="293370" cy="41275"/>
          </a:xfrm>
        </p:grpSpPr>
        <p:sp>
          <p:nvSpPr>
            <p:cNvPr id="21" name="object 21"/>
            <p:cNvSpPr/>
            <p:nvPr/>
          </p:nvSpPr>
          <p:spPr>
            <a:xfrm>
              <a:off x="40761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1265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1769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2273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2777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3281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4050817" y="25256"/>
            <a:ext cx="26987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5" action="ppaction://hlinksldjump"/>
              </a:rPr>
              <a:t>Results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5300443" y="127494"/>
            <a:ext cx="92075" cy="41275"/>
            <a:chOff x="5300443" y="127494"/>
            <a:chExt cx="92075" cy="41275"/>
          </a:xfrm>
        </p:grpSpPr>
        <p:sp>
          <p:nvSpPr>
            <p:cNvPr id="29" name="object 29"/>
            <p:cNvSpPr/>
            <p:nvPr/>
          </p:nvSpPr>
          <p:spPr>
            <a:xfrm>
              <a:off x="53029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18000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3029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353380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5277624" y="25256"/>
            <a:ext cx="38735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latin typeface="Lucida Sans Unicode"/>
                <a:cs typeface="Lucida Sans Unicode"/>
                <a:hlinkClick r:id="rId6" action="ppaction://hlinksldjump"/>
              </a:rPr>
              <a:t>Conclusion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pc="-10" dirty="0"/>
              <a:t>26</a:t>
            </a:fld>
            <a:r>
              <a:rPr spc="-10" dirty="0"/>
              <a:t>/27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95300" y="265871"/>
            <a:ext cx="5543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-10" dirty="0">
                <a:latin typeface="Calibri"/>
                <a:cs typeface="Calibri"/>
              </a:rPr>
              <a:t>Outline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47294" y="904460"/>
            <a:ext cx="713740" cy="13430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CCCCCC"/>
                </a:solidFill>
                <a:latin typeface="Calibri"/>
                <a:cs typeface="Calibri"/>
                <a:hlinkClick r:id="rId2" action="ppaction://hlinksldjump"/>
              </a:rPr>
              <a:t>Introduction</a:t>
            </a:r>
            <a:endParaRPr sz="1000">
              <a:latin typeface="Calibri"/>
              <a:cs typeface="Calibri"/>
            </a:endParaRPr>
          </a:p>
          <a:p>
            <a:pPr marL="12700" marR="5080">
              <a:lnSpc>
                <a:spcPct val="254900"/>
              </a:lnSpc>
            </a:pPr>
            <a:r>
              <a:rPr sz="1000" spc="-20" dirty="0">
                <a:solidFill>
                  <a:srgbClr val="CCCCCC"/>
                </a:solidFill>
                <a:latin typeface="Calibri"/>
                <a:cs typeface="Calibri"/>
                <a:hlinkClick r:id="rId3" action="ppaction://hlinksldjump"/>
              </a:rPr>
              <a:t>Data</a:t>
            </a:r>
            <a:r>
              <a:rPr sz="1000" spc="-20" dirty="0">
                <a:solidFill>
                  <a:srgbClr val="CCCCCC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CCCCCC"/>
                </a:solidFill>
                <a:latin typeface="Calibri"/>
                <a:cs typeface="Calibri"/>
                <a:hlinkClick r:id="rId4" action="ppaction://hlinksldjump"/>
              </a:rPr>
              <a:t>Methodology</a:t>
            </a:r>
            <a:r>
              <a:rPr sz="1000" spc="-10" dirty="0">
                <a:solidFill>
                  <a:srgbClr val="CCCCCC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CCCCCC"/>
                </a:solidFill>
                <a:latin typeface="Calibri"/>
                <a:cs typeface="Calibri"/>
                <a:hlinkClick r:id="rId5" action="ppaction://hlinksldjump"/>
              </a:rPr>
              <a:t>Results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47294" y="2458483"/>
            <a:ext cx="5943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libri"/>
                <a:cs typeface="Calibri"/>
                <a:hlinkClick r:id="rId6" action="ppaction://hlinksldjump"/>
              </a:rPr>
              <a:t>Conclusion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25256"/>
            <a:ext cx="44132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2" action="ppaction://hlinksldjump"/>
              </a:rPr>
              <a:t>Introduction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496094" y="127494"/>
            <a:ext cx="243204" cy="41275"/>
            <a:chOff x="1496094" y="127494"/>
            <a:chExt cx="243204" cy="41275"/>
          </a:xfrm>
        </p:grpSpPr>
        <p:sp>
          <p:nvSpPr>
            <p:cNvPr id="4" name="object 4"/>
            <p:cNvSpPr/>
            <p:nvPr/>
          </p:nvSpPr>
          <p:spPr>
            <a:xfrm>
              <a:off x="14986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490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994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498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7002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473276" y="25256"/>
            <a:ext cx="19240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20" dirty="0">
                <a:solidFill>
                  <a:srgbClr val="7F7F7F"/>
                </a:solidFill>
                <a:latin typeface="Lucida Sans Unicode"/>
                <a:cs typeface="Lucida Sans Unicode"/>
                <a:hlinkClick r:id="rId3" action="ppaction://hlinksldjump"/>
              </a:rPr>
              <a:t>Data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672495" y="127494"/>
            <a:ext cx="394335" cy="41275"/>
            <a:chOff x="2672495" y="127494"/>
            <a:chExt cx="394335" cy="41275"/>
          </a:xfrm>
        </p:grpSpPr>
        <p:sp>
          <p:nvSpPr>
            <p:cNvPr id="11" name="object 11"/>
            <p:cNvSpPr/>
            <p:nvPr/>
          </p:nvSpPr>
          <p:spPr>
            <a:xfrm>
              <a:off x="26750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7254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7758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8262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8766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9270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9774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0278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2649677" y="25256"/>
            <a:ext cx="46482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4" action="ppaction://hlinksldjump"/>
              </a:rPr>
              <a:t>Methodology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4073636" y="127494"/>
            <a:ext cx="293370" cy="41275"/>
            <a:chOff x="4073636" y="127494"/>
            <a:chExt cx="293370" cy="41275"/>
          </a:xfrm>
        </p:grpSpPr>
        <p:sp>
          <p:nvSpPr>
            <p:cNvPr id="21" name="object 21"/>
            <p:cNvSpPr/>
            <p:nvPr/>
          </p:nvSpPr>
          <p:spPr>
            <a:xfrm>
              <a:off x="40761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1265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1769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2273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2777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3281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4050817" y="25256"/>
            <a:ext cx="26987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5" action="ppaction://hlinksldjump"/>
              </a:rPr>
              <a:t>Results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5300443" y="127494"/>
            <a:ext cx="92075" cy="41275"/>
            <a:chOff x="5300443" y="127494"/>
            <a:chExt cx="92075" cy="41275"/>
          </a:xfrm>
        </p:grpSpPr>
        <p:sp>
          <p:nvSpPr>
            <p:cNvPr id="29" name="object 29"/>
            <p:cNvSpPr/>
            <p:nvPr/>
          </p:nvSpPr>
          <p:spPr>
            <a:xfrm>
              <a:off x="53029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353380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18000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353380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5277624" y="25256"/>
            <a:ext cx="38735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latin typeface="Lucida Sans Unicode"/>
                <a:cs typeface="Lucida Sans Unicode"/>
                <a:hlinkClick r:id="rId6" action="ppaction://hlinksldjump"/>
              </a:rPr>
              <a:t>Conclusion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pc="-10" dirty="0"/>
              <a:t>27</a:t>
            </a:fld>
            <a:r>
              <a:rPr spc="-10" dirty="0"/>
              <a:t>/27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95300" y="265871"/>
            <a:ext cx="80518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-10" dirty="0">
                <a:latin typeface="Calibri"/>
                <a:cs typeface="Calibri"/>
              </a:rPr>
              <a:t>Conclusion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13283" y="885982"/>
            <a:ext cx="4565015" cy="1768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9390" marR="30480" indent="-161925">
              <a:lnSpc>
                <a:spcPct val="100000"/>
              </a:lnSpc>
              <a:spcBef>
                <a:spcPts val="95"/>
              </a:spcBef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127" baseline="555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Calibri"/>
                <a:cs typeface="Calibri"/>
              </a:rPr>
              <a:t>Machine</a:t>
            </a:r>
            <a:r>
              <a:rPr sz="1000" spc="4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learning</a:t>
            </a:r>
            <a:r>
              <a:rPr sz="1000" spc="4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models</a:t>
            </a:r>
            <a:r>
              <a:rPr sz="1000" spc="4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have</a:t>
            </a:r>
            <a:r>
              <a:rPr sz="1000" spc="4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consistently</a:t>
            </a:r>
            <a:r>
              <a:rPr sz="1000" spc="4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better</a:t>
            </a:r>
            <a:r>
              <a:rPr sz="1000" spc="4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prediction</a:t>
            </a:r>
            <a:r>
              <a:rPr sz="1000" spc="45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performance</a:t>
            </a:r>
            <a:r>
              <a:rPr sz="1000" spc="4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for</a:t>
            </a:r>
            <a:r>
              <a:rPr sz="1000" spc="40" dirty="0">
                <a:latin typeface="Calibri"/>
                <a:cs typeface="Calibri"/>
              </a:rPr>
              <a:t> </a:t>
            </a:r>
            <a:r>
              <a:rPr sz="1000" spc="70" dirty="0">
                <a:latin typeface="Calibri"/>
                <a:cs typeface="Calibri"/>
              </a:rPr>
              <a:t>LOB </a:t>
            </a:r>
            <a:r>
              <a:rPr sz="1000" spc="-10" dirty="0">
                <a:latin typeface="Calibri"/>
                <a:cs typeface="Calibri"/>
              </a:rPr>
              <a:t>midquote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changes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than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linear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models</a:t>
            </a:r>
            <a:endParaRPr sz="10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885"/>
              </a:spcBef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232" baseline="555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Calibri"/>
                <a:cs typeface="Calibri"/>
              </a:rPr>
              <a:t>From</a:t>
            </a:r>
            <a:r>
              <a:rPr sz="1000" spc="9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an</a:t>
            </a:r>
            <a:r>
              <a:rPr sz="1000" spc="9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economic</a:t>
            </a:r>
            <a:r>
              <a:rPr sz="1000" spc="9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perspective:</a:t>
            </a:r>
            <a:endParaRPr sz="1000">
              <a:latin typeface="Calibri"/>
              <a:cs typeface="Calibri"/>
            </a:endParaRPr>
          </a:p>
          <a:p>
            <a:pPr marL="300990">
              <a:lnSpc>
                <a:spcPct val="100000"/>
              </a:lnSpc>
              <a:spcBef>
                <a:spcPts val="195"/>
              </a:spcBef>
            </a:pPr>
            <a:r>
              <a:rPr sz="1350" baseline="9259" dirty="0">
                <a:latin typeface="Lucida Sans Unicode"/>
                <a:cs typeface="Lucida Sans Unicode"/>
              </a:rPr>
              <a:t>▶</a:t>
            </a:r>
            <a:r>
              <a:rPr sz="1350" spc="337" baseline="9259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Calibri"/>
                <a:cs typeface="Calibri"/>
              </a:rPr>
              <a:t>Larger</a:t>
            </a:r>
            <a:r>
              <a:rPr sz="900" spc="114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exchanges</a:t>
            </a:r>
            <a:r>
              <a:rPr sz="900" spc="10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are</a:t>
            </a:r>
            <a:r>
              <a:rPr sz="900" spc="1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more</a:t>
            </a:r>
            <a:r>
              <a:rPr sz="900" spc="10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important.</a:t>
            </a:r>
            <a:r>
              <a:rPr sz="900" spc="2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But</a:t>
            </a:r>
            <a:r>
              <a:rPr sz="900" spc="10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the</a:t>
            </a:r>
            <a:r>
              <a:rPr sz="900" spc="114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drop</a:t>
            </a:r>
            <a:r>
              <a:rPr sz="900" spc="1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in</a:t>
            </a:r>
            <a:r>
              <a:rPr sz="900" spc="105" dirty="0">
                <a:latin typeface="Calibri"/>
                <a:cs typeface="Calibri"/>
              </a:rPr>
              <a:t> </a:t>
            </a:r>
            <a:r>
              <a:rPr sz="900" i="1" dirty="0">
                <a:latin typeface="Arial"/>
                <a:cs typeface="Arial"/>
              </a:rPr>
              <a:t>r</a:t>
            </a:r>
            <a:r>
              <a:rPr sz="900" i="1" spc="-150" dirty="0">
                <a:latin typeface="Arial"/>
                <a:cs typeface="Arial"/>
              </a:rPr>
              <a:t> </a:t>
            </a:r>
            <a:r>
              <a:rPr sz="900" baseline="37037" dirty="0">
                <a:latin typeface="Microsoft JhengHei UI"/>
                <a:cs typeface="Microsoft JhengHei UI"/>
              </a:rPr>
              <a:t>2</a:t>
            </a:r>
            <a:r>
              <a:rPr sz="900" spc="330" baseline="37037" dirty="0">
                <a:latin typeface="Microsoft JhengHei UI"/>
                <a:cs typeface="Microsoft JhengHei UI"/>
              </a:rPr>
              <a:t> </a:t>
            </a:r>
            <a:r>
              <a:rPr sz="900" dirty="0">
                <a:latin typeface="Calibri"/>
                <a:cs typeface="Calibri"/>
              </a:rPr>
              <a:t>is</a:t>
            </a:r>
            <a:r>
              <a:rPr sz="900" spc="114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mild.</a:t>
            </a:r>
            <a:endParaRPr sz="900">
              <a:latin typeface="Calibri"/>
              <a:cs typeface="Calibri"/>
            </a:endParaRPr>
          </a:p>
          <a:p>
            <a:pPr marL="300990">
              <a:lnSpc>
                <a:spcPct val="100000"/>
              </a:lnSpc>
              <a:spcBef>
                <a:spcPts val="20"/>
              </a:spcBef>
            </a:pPr>
            <a:r>
              <a:rPr sz="1350" baseline="9259" dirty="0">
                <a:latin typeface="Lucida Sans Unicode"/>
                <a:cs typeface="Lucida Sans Unicode"/>
              </a:rPr>
              <a:t>▶</a:t>
            </a:r>
            <a:r>
              <a:rPr sz="1350" spc="277" baseline="9259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Calibri"/>
                <a:cs typeface="Calibri"/>
              </a:rPr>
              <a:t>Data</a:t>
            </a:r>
            <a:r>
              <a:rPr sz="900" spc="8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feeds</a:t>
            </a:r>
            <a:r>
              <a:rPr sz="900" spc="9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beyond</a:t>
            </a:r>
            <a:r>
              <a:rPr sz="900" spc="8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the</a:t>
            </a:r>
            <a:r>
              <a:rPr sz="900" spc="9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five</a:t>
            </a:r>
            <a:r>
              <a:rPr sz="900" spc="8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best</a:t>
            </a:r>
            <a:r>
              <a:rPr sz="900" spc="8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levels</a:t>
            </a:r>
            <a:r>
              <a:rPr sz="900" spc="8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have</a:t>
            </a:r>
            <a:r>
              <a:rPr sz="900" spc="9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limited</a:t>
            </a:r>
            <a:r>
              <a:rPr sz="900" spc="9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information</a:t>
            </a:r>
            <a:endParaRPr sz="9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910"/>
              </a:spcBef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232" baseline="555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Calibri"/>
                <a:cs typeface="Calibri"/>
              </a:rPr>
              <a:t>Future</a:t>
            </a:r>
            <a:r>
              <a:rPr sz="1000" spc="9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extensions:</a:t>
            </a:r>
            <a:endParaRPr sz="1000">
              <a:latin typeface="Calibri"/>
              <a:cs typeface="Calibri"/>
            </a:endParaRPr>
          </a:p>
          <a:p>
            <a:pPr marL="300990">
              <a:lnSpc>
                <a:spcPct val="100000"/>
              </a:lnSpc>
              <a:spcBef>
                <a:spcPts val="195"/>
              </a:spcBef>
            </a:pPr>
            <a:r>
              <a:rPr sz="1350" baseline="9259" dirty="0">
                <a:latin typeface="Lucida Sans Unicode"/>
                <a:cs typeface="Lucida Sans Unicode"/>
              </a:rPr>
              <a:t>▶</a:t>
            </a:r>
            <a:r>
              <a:rPr sz="1350" spc="254" baseline="9259" dirty="0">
                <a:latin typeface="Lucida Sans Unicode"/>
                <a:cs typeface="Lucida Sans Unicode"/>
              </a:rPr>
              <a:t> </a:t>
            </a:r>
            <a:r>
              <a:rPr sz="900" spc="105" dirty="0">
                <a:latin typeface="Calibri"/>
                <a:cs typeface="Calibri"/>
              </a:rPr>
              <a:t>LOB</a:t>
            </a:r>
            <a:r>
              <a:rPr sz="900" spc="8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events</a:t>
            </a:r>
            <a:r>
              <a:rPr sz="900" spc="8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have</a:t>
            </a:r>
            <a:r>
              <a:rPr sz="900" spc="8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time-series</a:t>
            </a:r>
            <a:r>
              <a:rPr sz="900" spc="8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dynamics,</a:t>
            </a:r>
            <a:r>
              <a:rPr sz="900" spc="7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e.g,</a:t>
            </a:r>
            <a:r>
              <a:rPr sz="900" spc="8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autoregressive</a:t>
            </a:r>
            <a:r>
              <a:rPr sz="900" spc="8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structure</a:t>
            </a:r>
            <a:endParaRPr sz="900">
              <a:latin typeface="Calibri"/>
              <a:cs typeface="Calibri"/>
            </a:endParaRPr>
          </a:p>
          <a:p>
            <a:pPr marL="300990">
              <a:lnSpc>
                <a:spcPct val="100000"/>
              </a:lnSpc>
              <a:spcBef>
                <a:spcPts val="325"/>
              </a:spcBef>
            </a:pPr>
            <a:r>
              <a:rPr sz="1350" baseline="9259" dirty="0">
                <a:latin typeface="Lucida Sans Unicode"/>
                <a:cs typeface="Lucida Sans Unicode"/>
              </a:rPr>
              <a:t>▶</a:t>
            </a:r>
            <a:r>
              <a:rPr sz="1350" spc="315" baseline="9259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Calibri"/>
                <a:cs typeface="Calibri"/>
              </a:rPr>
              <a:t>Suitable</a:t>
            </a:r>
            <a:r>
              <a:rPr sz="900" spc="10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for</a:t>
            </a:r>
            <a:r>
              <a:rPr sz="900" spc="10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time-</a:t>
            </a:r>
            <a:r>
              <a:rPr sz="900" spc="-10" dirty="0">
                <a:latin typeface="Calibri"/>
                <a:cs typeface="Calibri"/>
              </a:rPr>
              <a:t>aware</a:t>
            </a:r>
            <a:r>
              <a:rPr sz="900" spc="10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machine</a:t>
            </a:r>
            <a:r>
              <a:rPr sz="900" spc="10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learning</a:t>
            </a:r>
            <a:r>
              <a:rPr sz="900" spc="10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models:</a:t>
            </a:r>
            <a:endParaRPr sz="900">
              <a:latin typeface="Calibri"/>
              <a:cs typeface="Calibri"/>
            </a:endParaRPr>
          </a:p>
          <a:p>
            <a:pPr marL="563245">
              <a:lnSpc>
                <a:spcPts val="955"/>
              </a:lnSpc>
              <a:spcBef>
                <a:spcPts val="170"/>
              </a:spcBef>
            </a:pPr>
            <a:r>
              <a:rPr sz="1200" baseline="10416" dirty="0">
                <a:latin typeface="Lucida Sans Unicode"/>
                <a:cs typeface="Lucida Sans Unicode"/>
              </a:rPr>
              <a:t>▶</a:t>
            </a:r>
            <a:r>
              <a:rPr sz="1200" spc="525" baseline="10416" dirty="0">
                <a:latin typeface="Lucida Sans Unicode"/>
                <a:cs typeface="Lucida Sans Unicode"/>
              </a:rPr>
              <a:t> </a:t>
            </a:r>
            <a:r>
              <a:rPr sz="800" dirty="0">
                <a:latin typeface="Calibri"/>
                <a:cs typeface="Calibri"/>
              </a:rPr>
              <a:t>Long</a:t>
            </a:r>
            <a:r>
              <a:rPr sz="800" spc="16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short-term</a:t>
            </a:r>
            <a:r>
              <a:rPr sz="800" spc="16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memory</a:t>
            </a:r>
            <a:r>
              <a:rPr sz="800" spc="165" dirty="0">
                <a:latin typeface="Calibri"/>
                <a:cs typeface="Calibri"/>
              </a:rPr>
              <a:t> </a:t>
            </a:r>
            <a:r>
              <a:rPr sz="800" spc="85" dirty="0">
                <a:latin typeface="Calibri"/>
                <a:cs typeface="Calibri"/>
              </a:rPr>
              <a:t>(LSTM),</a:t>
            </a:r>
            <a:endParaRPr sz="800">
              <a:latin typeface="Calibri"/>
              <a:cs typeface="Calibri"/>
            </a:endParaRPr>
          </a:p>
          <a:p>
            <a:pPr marL="563245">
              <a:lnSpc>
                <a:spcPts val="955"/>
              </a:lnSpc>
            </a:pPr>
            <a:r>
              <a:rPr sz="1200" baseline="10416" dirty="0">
                <a:latin typeface="Lucida Sans Unicode"/>
                <a:cs typeface="Lucida Sans Unicode"/>
              </a:rPr>
              <a:t>▶</a:t>
            </a:r>
            <a:r>
              <a:rPr sz="1200" spc="330" baseline="10416" dirty="0">
                <a:latin typeface="Lucida Sans Unicode"/>
                <a:cs typeface="Lucida Sans Unicode"/>
              </a:rPr>
              <a:t> </a:t>
            </a:r>
            <a:r>
              <a:rPr sz="800" spc="-10" dirty="0">
                <a:latin typeface="Calibri"/>
                <a:cs typeface="Calibri"/>
              </a:rPr>
              <a:t>Transformers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25256"/>
            <a:ext cx="44132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2" action="ppaction://hlinksldjump"/>
              </a:rPr>
              <a:t>Introduction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496094" y="127494"/>
            <a:ext cx="243204" cy="41275"/>
            <a:chOff x="1496094" y="127494"/>
            <a:chExt cx="243204" cy="41275"/>
          </a:xfrm>
        </p:grpSpPr>
        <p:sp>
          <p:nvSpPr>
            <p:cNvPr id="4" name="object 4"/>
            <p:cNvSpPr/>
            <p:nvPr/>
          </p:nvSpPr>
          <p:spPr>
            <a:xfrm>
              <a:off x="14986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490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994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498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7002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473276" y="25256"/>
            <a:ext cx="19240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20" dirty="0">
                <a:solidFill>
                  <a:srgbClr val="7F7F7F"/>
                </a:solidFill>
                <a:latin typeface="Lucida Sans Unicode"/>
                <a:cs typeface="Lucida Sans Unicode"/>
                <a:hlinkClick r:id="rId3" action="ppaction://hlinksldjump"/>
              </a:rPr>
              <a:t>Data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672495" y="127494"/>
            <a:ext cx="394335" cy="41275"/>
            <a:chOff x="2672495" y="127494"/>
            <a:chExt cx="394335" cy="41275"/>
          </a:xfrm>
        </p:grpSpPr>
        <p:sp>
          <p:nvSpPr>
            <p:cNvPr id="11" name="object 11"/>
            <p:cNvSpPr/>
            <p:nvPr/>
          </p:nvSpPr>
          <p:spPr>
            <a:xfrm>
              <a:off x="26750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7254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7758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8262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8766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9270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9774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0278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2649677" y="25256"/>
            <a:ext cx="46482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4" action="ppaction://hlinksldjump"/>
              </a:rPr>
              <a:t>Methodology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4073636" y="127494"/>
            <a:ext cx="293370" cy="41275"/>
            <a:chOff x="4073636" y="127494"/>
            <a:chExt cx="293370" cy="41275"/>
          </a:xfrm>
        </p:grpSpPr>
        <p:sp>
          <p:nvSpPr>
            <p:cNvPr id="21" name="object 21"/>
            <p:cNvSpPr/>
            <p:nvPr/>
          </p:nvSpPr>
          <p:spPr>
            <a:xfrm>
              <a:off x="40761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1265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1769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2273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2777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3281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4050817" y="25256"/>
            <a:ext cx="26987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5" action="ppaction://hlinksldjump"/>
              </a:rPr>
              <a:t>Results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5300443" y="127494"/>
            <a:ext cx="92075" cy="41275"/>
            <a:chOff x="5300443" y="127494"/>
            <a:chExt cx="92075" cy="41275"/>
          </a:xfrm>
        </p:grpSpPr>
        <p:sp>
          <p:nvSpPr>
            <p:cNvPr id="29" name="object 29"/>
            <p:cNvSpPr/>
            <p:nvPr/>
          </p:nvSpPr>
          <p:spPr>
            <a:xfrm>
              <a:off x="53029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353380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5277624" y="25256"/>
            <a:ext cx="38735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6" action="ppaction://hlinksldjump"/>
              </a:rPr>
              <a:t>Conclusion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pc="-20" dirty="0"/>
              <a:t>3</a:t>
            </a:fld>
            <a:r>
              <a:rPr spc="-20" dirty="0"/>
              <a:t>/27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95300" y="265871"/>
            <a:ext cx="5543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-10" dirty="0">
                <a:latin typeface="Calibri"/>
                <a:cs typeface="Calibri"/>
              </a:rPr>
              <a:t>Outline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47294" y="904460"/>
            <a:ext cx="713740" cy="1731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libri"/>
                <a:cs typeface="Calibri"/>
                <a:hlinkClick r:id="rId2" action="ppaction://hlinksldjump"/>
              </a:rPr>
              <a:t>Introduction</a:t>
            </a:r>
            <a:endParaRPr sz="1000">
              <a:latin typeface="Calibri"/>
              <a:cs typeface="Calibri"/>
            </a:endParaRPr>
          </a:p>
          <a:p>
            <a:pPr marL="12700" marR="5080">
              <a:lnSpc>
                <a:spcPct val="254900"/>
              </a:lnSpc>
            </a:pPr>
            <a:r>
              <a:rPr sz="1000" spc="-20" dirty="0">
                <a:latin typeface="Calibri"/>
                <a:cs typeface="Calibri"/>
                <a:hlinkClick r:id="rId3" action="ppaction://hlinksldjump"/>
              </a:rPr>
              <a:t>Data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  <a:hlinkClick r:id="rId4" action="ppaction://hlinksldjump"/>
              </a:rPr>
              <a:t>Methodology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  <a:hlinkClick r:id="rId5" action="ppaction://hlinksldjump"/>
              </a:rPr>
              <a:t>Results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  <a:hlinkClick r:id="rId6" action="ppaction://hlinksldjump"/>
              </a:rPr>
              <a:t>Conclusion</a:t>
            </a:r>
            <a:endParaRPr sz="10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758015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8119" y="127494"/>
            <a:ext cx="192405" cy="41275"/>
            <a:chOff x="118119" y="127494"/>
            <a:chExt cx="192405" cy="41275"/>
          </a:xfrm>
        </p:grpSpPr>
        <p:sp>
          <p:nvSpPr>
            <p:cNvPr id="3" name="object 3"/>
            <p:cNvSpPr/>
            <p:nvPr/>
          </p:nvSpPr>
          <p:spPr>
            <a:xfrm>
              <a:off x="120649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7105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18000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7105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21449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185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95300" y="25256"/>
            <a:ext cx="44132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latin typeface="Lucida Sans Unicode"/>
                <a:cs typeface="Lucida Sans Unicode"/>
                <a:hlinkClick r:id="rId2" action="ppaction://hlinksldjump"/>
              </a:rPr>
              <a:t>Introduction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496094" y="127494"/>
            <a:ext cx="243204" cy="41275"/>
            <a:chOff x="1496094" y="127494"/>
            <a:chExt cx="243204" cy="41275"/>
          </a:xfrm>
        </p:grpSpPr>
        <p:sp>
          <p:nvSpPr>
            <p:cNvPr id="10" name="object 10"/>
            <p:cNvSpPr/>
            <p:nvPr/>
          </p:nvSpPr>
          <p:spPr>
            <a:xfrm>
              <a:off x="14986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490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5994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6498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7002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473276" y="25256"/>
            <a:ext cx="19240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20" dirty="0">
                <a:solidFill>
                  <a:srgbClr val="7F7F7F"/>
                </a:solidFill>
                <a:latin typeface="Lucida Sans Unicode"/>
                <a:cs typeface="Lucida Sans Unicode"/>
                <a:hlinkClick r:id="rId3" action="ppaction://hlinksldjump"/>
              </a:rPr>
              <a:t>Data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2672495" y="127494"/>
            <a:ext cx="394335" cy="41275"/>
            <a:chOff x="2672495" y="127494"/>
            <a:chExt cx="394335" cy="41275"/>
          </a:xfrm>
        </p:grpSpPr>
        <p:sp>
          <p:nvSpPr>
            <p:cNvPr id="17" name="object 17"/>
            <p:cNvSpPr/>
            <p:nvPr/>
          </p:nvSpPr>
          <p:spPr>
            <a:xfrm>
              <a:off x="26750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7254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7758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8262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8766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9270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9774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0278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2649677" y="25256"/>
            <a:ext cx="46482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4" action="ppaction://hlinksldjump"/>
              </a:rPr>
              <a:t>Methodology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4073636" y="127494"/>
            <a:ext cx="293370" cy="41275"/>
            <a:chOff x="4073636" y="127494"/>
            <a:chExt cx="293370" cy="41275"/>
          </a:xfrm>
        </p:grpSpPr>
        <p:sp>
          <p:nvSpPr>
            <p:cNvPr id="27" name="object 27"/>
            <p:cNvSpPr/>
            <p:nvPr/>
          </p:nvSpPr>
          <p:spPr>
            <a:xfrm>
              <a:off x="40761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1265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1769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2273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2777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3281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4050817" y="25256"/>
            <a:ext cx="26987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5" action="ppaction://hlinksldjump"/>
              </a:rPr>
              <a:t>Results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5300443" y="127494"/>
            <a:ext cx="92075" cy="41275"/>
            <a:chOff x="5300443" y="127494"/>
            <a:chExt cx="92075" cy="41275"/>
          </a:xfrm>
        </p:grpSpPr>
        <p:sp>
          <p:nvSpPr>
            <p:cNvPr id="35" name="object 35"/>
            <p:cNvSpPr/>
            <p:nvPr/>
          </p:nvSpPr>
          <p:spPr>
            <a:xfrm>
              <a:off x="53029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353380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5277624" y="25256"/>
            <a:ext cx="38735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6" action="ppaction://hlinksldjump"/>
              </a:rPr>
              <a:t>Conclusion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pc="-20" dirty="0"/>
              <a:t>4</a:t>
            </a:fld>
            <a:r>
              <a:rPr spc="-20" dirty="0"/>
              <a:t>/27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95300" y="265871"/>
            <a:ext cx="251968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-20" dirty="0">
                <a:latin typeface="Calibri"/>
                <a:cs typeface="Calibri"/>
              </a:rPr>
              <a:t>Microstructure</a:t>
            </a:r>
            <a:r>
              <a:rPr sz="1400" spc="6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in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the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machine</a:t>
            </a:r>
            <a:r>
              <a:rPr sz="1400" spc="7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age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13283" y="922058"/>
            <a:ext cx="4726305" cy="153733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30"/>
              </a:spcBef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262" baseline="555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Calibri"/>
                <a:cs typeface="Calibri"/>
              </a:rPr>
              <a:t>Big</a:t>
            </a:r>
            <a:r>
              <a:rPr sz="1000" spc="10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data</a:t>
            </a:r>
            <a:r>
              <a:rPr sz="1000" spc="10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in</a:t>
            </a:r>
            <a:r>
              <a:rPr sz="1000" spc="10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the</a:t>
            </a:r>
            <a:r>
              <a:rPr sz="1000" spc="105" dirty="0">
                <a:latin typeface="Calibri"/>
                <a:cs typeface="Calibri"/>
              </a:rPr>
              <a:t> </a:t>
            </a:r>
            <a:r>
              <a:rPr sz="1000" spc="65" dirty="0">
                <a:latin typeface="Calibri"/>
                <a:cs typeface="Calibri"/>
              </a:rPr>
              <a:t>US</a:t>
            </a:r>
            <a:r>
              <a:rPr sz="1000" spc="10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equities</a:t>
            </a:r>
            <a:r>
              <a:rPr sz="1000" spc="10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market</a:t>
            </a:r>
            <a:endParaRPr sz="1000">
              <a:latin typeface="Calibri"/>
              <a:cs typeface="Calibri"/>
            </a:endParaRPr>
          </a:p>
          <a:p>
            <a:pPr marL="452755" marR="30480" indent="-152400">
              <a:lnSpc>
                <a:spcPct val="101499"/>
              </a:lnSpc>
              <a:spcBef>
                <a:spcPts val="464"/>
              </a:spcBef>
            </a:pPr>
            <a:r>
              <a:rPr sz="1350" baseline="9259" dirty="0">
                <a:latin typeface="Lucida Sans Unicode"/>
                <a:cs typeface="Lucida Sans Unicode"/>
              </a:rPr>
              <a:t>▶</a:t>
            </a:r>
            <a:r>
              <a:rPr sz="1350" spc="390" baseline="9259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Calibri"/>
                <a:cs typeface="Calibri"/>
              </a:rPr>
              <a:t>Extremely</a:t>
            </a:r>
            <a:r>
              <a:rPr sz="900" spc="1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fast:</a:t>
            </a:r>
            <a:r>
              <a:rPr sz="900" spc="25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algorithmic</a:t>
            </a:r>
            <a:r>
              <a:rPr sz="900" spc="13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and</a:t>
            </a:r>
            <a:r>
              <a:rPr sz="900" spc="135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high-</a:t>
            </a:r>
            <a:r>
              <a:rPr sz="900" dirty="0">
                <a:latin typeface="Calibri"/>
                <a:cs typeface="Calibri"/>
              </a:rPr>
              <a:t>frequency</a:t>
            </a:r>
            <a:r>
              <a:rPr sz="900" spc="13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trading;</a:t>
            </a:r>
            <a:r>
              <a:rPr sz="900" spc="1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20%</a:t>
            </a:r>
            <a:r>
              <a:rPr sz="900" spc="13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of</a:t>
            </a:r>
            <a:r>
              <a:rPr sz="900" spc="13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trades</a:t>
            </a:r>
            <a:r>
              <a:rPr sz="900" spc="13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arrive</a:t>
            </a:r>
            <a:r>
              <a:rPr sz="900" spc="1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in</a:t>
            </a:r>
            <a:r>
              <a:rPr sz="900" spc="135" dirty="0">
                <a:latin typeface="Calibri"/>
                <a:cs typeface="Calibri"/>
              </a:rPr>
              <a:t> </a:t>
            </a:r>
            <a:r>
              <a:rPr sz="900" spc="260" dirty="0">
                <a:latin typeface="Calibri"/>
                <a:cs typeface="Calibri"/>
              </a:rPr>
              <a:t>&lt;</a:t>
            </a:r>
            <a:r>
              <a:rPr sz="900" spc="135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1ms</a:t>
            </a:r>
            <a:r>
              <a:rPr sz="900" dirty="0">
                <a:latin typeface="Calibri"/>
                <a:cs typeface="Calibri"/>
              </a:rPr>
              <a:t> clusters</a:t>
            </a:r>
            <a:r>
              <a:rPr sz="900" spc="14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(Menkveld,</a:t>
            </a:r>
            <a:r>
              <a:rPr sz="900" spc="15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  <a:hlinkClick r:id="rId7" action="ppaction://hlinksldjump"/>
              </a:rPr>
              <a:t>2018)</a:t>
            </a:r>
            <a:endParaRPr sz="900">
              <a:latin typeface="Calibri"/>
              <a:cs typeface="Calibri"/>
            </a:endParaRPr>
          </a:p>
          <a:p>
            <a:pPr marL="300990">
              <a:lnSpc>
                <a:spcPct val="100000"/>
              </a:lnSpc>
              <a:spcBef>
                <a:spcPts val="475"/>
              </a:spcBef>
            </a:pPr>
            <a:r>
              <a:rPr sz="1350" baseline="9259" dirty="0">
                <a:latin typeface="Lucida Sans Unicode"/>
                <a:cs typeface="Lucida Sans Unicode"/>
              </a:rPr>
              <a:t>▶</a:t>
            </a:r>
            <a:r>
              <a:rPr sz="1350" spc="337" baseline="9259" dirty="0">
                <a:latin typeface="Lucida Sans Unicode"/>
                <a:cs typeface="Lucida Sans Unicode"/>
              </a:rPr>
              <a:t> </a:t>
            </a:r>
            <a:r>
              <a:rPr sz="900" spc="90" dirty="0">
                <a:latin typeface="Calibri"/>
                <a:cs typeface="Calibri"/>
              </a:rPr>
              <a:t>A</a:t>
            </a:r>
            <a:r>
              <a:rPr sz="900" spc="1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highly</a:t>
            </a:r>
            <a:r>
              <a:rPr sz="900" spc="114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fragmented</a:t>
            </a:r>
            <a:r>
              <a:rPr sz="900" spc="1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market:</a:t>
            </a:r>
            <a:r>
              <a:rPr sz="900" spc="2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16</a:t>
            </a:r>
            <a:r>
              <a:rPr sz="900" spc="1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public</a:t>
            </a:r>
            <a:r>
              <a:rPr sz="900" spc="114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exchanges,</a:t>
            </a:r>
            <a:r>
              <a:rPr sz="900" spc="1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internalization,</a:t>
            </a:r>
            <a:r>
              <a:rPr sz="900" spc="114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dark</a:t>
            </a:r>
            <a:r>
              <a:rPr sz="900" spc="11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pools</a:t>
            </a:r>
            <a:endParaRPr sz="900">
              <a:latin typeface="Calibri"/>
              <a:cs typeface="Calibri"/>
            </a:endParaRPr>
          </a:p>
          <a:p>
            <a:pPr marL="300990">
              <a:lnSpc>
                <a:spcPct val="100000"/>
              </a:lnSpc>
              <a:spcBef>
                <a:spcPts val="475"/>
              </a:spcBef>
            </a:pPr>
            <a:r>
              <a:rPr sz="1350" baseline="9259" dirty="0">
                <a:latin typeface="Lucida Sans Unicode"/>
                <a:cs typeface="Lucida Sans Unicode"/>
              </a:rPr>
              <a:t>▶</a:t>
            </a:r>
            <a:r>
              <a:rPr sz="1350" spc="330" baseline="9259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Calibri"/>
                <a:cs typeface="Calibri"/>
              </a:rPr>
              <a:t>Voluminous</a:t>
            </a:r>
            <a:r>
              <a:rPr sz="900" spc="1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trading</a:t>
            </a:r>
            <a:r>
              <a:rPr sz="900" spc="10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data:</a:t>
            </a:r>
            <a:r>
              <a:rPr sz="900" spc="2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level-3</a:t>
            </a:r>
            <a:r>
              <a:rPr sz="900" spc="1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order</a:t>
            </a:r>
            <a:r>
              <a:rPr sz="900" spc="1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book</a:t>
            </a:r>
            <a:r>
              <a:rPr sz="900" spc="11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messages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8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209" baseline="555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Calibri"/>
                <a:cs typeface="Calibri"/>
              </a:rPr>
              <a:t>The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information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set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of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market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participants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has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greatly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expanded</a:t>
            </a:r>
            <a:endParaRPr sz="10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995"/>
              </a:spcBef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195" baseline="555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Calibri"/>
                <a:cs typeface="Calibri"/>
              </a:rPr>
              <a:t>Market</a:t>
            </a:r>
            <a:r>
              <a:rPr sz="1000" spc="7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data</a:t>
            </a:r>
            <a:r>
              <a:rPr sz="1000" spc="7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is</a:t>
            </a:r>
            <a:r>
              <a:rPr sz="1000" spc="7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crucial,</a:t>
            </a:r>
            <a:r>
              <a:rPr sz="1000" spc="7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for</a:t>
            </a:r>
            <a:r>
              <a:rPr sz="1000" spc="7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market</a:t>
            </a:r>
            <a:r>
              <a:rPr sz="1000" spc="7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makers,</a:t>
            </a:r>
            <a:r>
              <a:rPr sz="1000" spc="7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arbitrageurs</a:t>
            </a:r>
            <a:r>
              <a:rPr sz="1000" spc="75" dirty="0">
                <a:latin typeface="Calibri"/>
                <a:cs typeface="Calibri"/>
              </a:rPr>
              <a:t> </a:t>
            </a:r>
            <a:r>
              <a:rPr sz="1000" spc="65" dirty="0">
                <a:latin typeface="Calibri"/>
                <a:cs typeface="Calibri"/>
              </a:rPr>
              <a:t>&amp;</a:t>
            </a:r>
            <a:r>
              <a:rPr sz="1000" spc="75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buy-side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8119" y="127494"/>
            <a:ext cx="192405" cy="41275"/>
            <a:chOff x="118119" y="127494"/>
            <a:chExt cx="192405" cy="41275"/>
          </a:xfrm>
        </p:grpSpPr>
        <p:sp>
          <p:nvSpPr>
            <p:cNvPr id="3" name="object 3"/>
            <p:cNvSpPr/>
            <p:nvPr/>
          </p:nvSpPr>
          <p:spPr>
            <a:xfrm>
              <a:off x="120649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7105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21449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18000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21449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185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95300" y="25256"/>
            <a:ext cx="44132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latin typeface="Lucida Sans Unicode"/>
                <a:cs typeface="Lucida Sans Unicode"/>
                <a:hlinkClick r:id="rId2" action="ppaction://hlinksldjump"/>
              </a:rPr>
              <a:t>Introduction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496094" y="127494"/>
            <a:ext cx="243204" cy="41275"/>
            <a:chOff x="1496094" y="127494"/>
            <a:chExt cx="243204" cy="41275"/>
          </a:xfrm>
        </p:grpSpPr>
        <p:sp>
          <p:nvSpPr>
            <p:cNvPr id="10" name="object 10"/>
            <p:cNvSpPr/>
            <p:nvPr/>
          </p:nvSpPr>
          <p:spPr>
            <a:xfrm>
              <a:off x="14986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490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5994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6498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7002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473276" y="25256"/>
            <a:ext cx="19240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20" dirty="0">
                <a:solidFill>
                  <a:srgbClr val="7F7F7F"/>
                </a:solidFill>
                <a:latin typeface="Lucida Sans Unicode"/>
                <a:cs typeface="Lucida Sans Unicode"/>
                <a:hlinkClick r:id="rId3" action="ppaction://hlinksldjump"/>
              </a:rPr>
              <a:t>Data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2672495" y="127494"/>
            <a:ext cx="394335" cy="41275"/>
            <a:chOff x="2672495" y="127494"/>
            <a:chExt cx="394335" cy="41275"/>
          </a:xfrm>
        </p:grpSpPr>
        <p:sp>
          <p:nvSpPr>
            <p:cNvPr id="17" name="object 17"/>
            <p:cNvSpPr/>
            <p:nvPr/>
          </p:nvSpPr>
          <p:spPr>
            <a:xfrm>
              <a:off x="26750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7254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7758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8262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8766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9270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9774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0278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2649677" y="25256"/>
            <a:ext cx="46482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4" action="ppaction://hlinksldjump"/>
              </a:rPr>
              <a:t>Methodology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4073636" y="127494"/>
            <a:ext cx="293370" cy="41275"/>
            <a:chOff x="4073636" y="127494"/>
            <a:chExt cx="293370" cy="41275"/>
          </a:xfrm>
        </p:grpSpPr>
        <p:sp>
          <p:nvSpPr>
            <p:cNvPr id="27" name="object 27"/>
            <p:cNvSpPr/>
            <p:nvPr/>
          </p:nvSpPr>
          <p:spPr>
            <a:xfrm>
              <a:off x="40761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1265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1769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2273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2777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3281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4050817" y="25256"/>
            <a:ext cx="26987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5" action="ppaction://hlinksldjump"/>
              </a:rPr>
              <a:t>Results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5300443" y="127494"/>
            <a:ext cx="92075" cy="41275"/>
            <a:chOff x="5300443" y="127494"/>
            <a:chExt cx="92075" cy="41275"/>
          </a:xfrm>
        </p:grpSpPr>
        <p:sp>
          <p:nvSpPr>
            <p:cNvPr id="35" name="object 35"/>
            <p:cNvSpPr/>
            <p:nvPr/>
          </p:nvSpPr>
          <p:spPr>
            <a:xfrm>
              <a:off x="53029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353380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5277624" y="25256"/>
            <a:ext cx="38735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6" action="ppaction://hlinksldjump"/>
              </a:rPr>
              <a:t>Conclusion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pc="-20" dirty="0"/>
              <a:t>5</a:t>
            </a:fld>
            <a:r>
              <a:rPr spc="-20" dirty="0"/>
              <a:t>/27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69900" y="265871"/>
            <a:ext cx="5367655" cy="273558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400" spc="-10" dirty="0">
                <a:latin typeface="Calibri"/>
                <a:cs typeface="Calibri"/>
              </a:rPr>
              <a:t>Market</a:t>
            </a:r>
            <a:r>
              <a:rPr sz="1400" spc="6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data</a:t>
            </a:r>
            <a:r>
              <a:rPr sz="1400" spc="5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policy</a:t>
            </a:r>
            <a:r>
              <a:rPr sz="1400" spc="6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debate</a:t>
            </a:r>
            <a:endParaRPr sz="1400">
              <a:latin typeface="Calibri"/>
              <a:cs typeface="Calibri"/>
            </a:endParaRPr>
          </a:p>
          <a:p>
            <a:pPr marL="381000">
              <a:lnSpc>
                <a:spcPct val="100000"/>
              </a:lnSpc>
              <a:spcBef>
                <a:spcPts val="1105"/>
              </a:spcBef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247" baseline="555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Calibri"/>
                <a:cs typeface="Calibri"/>
              </a:rPr>
              <a:t>Two-tiered</a:t>
            </a:r>
            <a:r>
              <a:rPr sz="1000" spc="10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market</a:t>
            </a:r>
            <a:r>
              <a:rPr sz="1000" spc="9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data</a:t>
            </a:r>
            <a:r>
              <a:rPr sz="1000" spc="10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for</a:t>
            </a:r>
            <a:r>
              <a:rPr sz="1000" spc="9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U.S.</a:t>
            </a:r>
            <a:r>
              <a:rPr sz="1000" spc="10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equities:</a:t>
            </a:r>
            <a:endParaRPr sz="1000">
              <a:latin typeface="Calibri"/>
              <a:cs typeface="Calibri"/>
            </a:endParaRPr>
          </a:p>
          <a:p>
            <a:pPr marL="795655" marR="139700" indent="-152400">
              <a:lnSpc>
                <a:spcPct val="101499"/>
              </a:lnSpc>
              <a:spcBef>
                <a:spcPts val="459"/>
              </a:spcBef>
            </a:pPr>
            <a:r>
              <a:rPr sz="1350" baseline="9259" dirty="0">
                <a:latin typeface="Lucida Sans Unicode"/>
                <a:cs typeface="Lucida Sans Unicode"/>
              </a:rPr>
              <a:t>▶</a:t>
            </a:r>
            <a:r>
              <a:rPr sz="1350" spc="352" baseline="9259" dirty="0">
                <a:latin typeface="Lucida Sans Unicode"/>
                <a:cs typeface="Lucida Sans Unicode"/>
              </a:rPr>
              <a:t> </a:t>
            </a:r>
            <a:r>
              <a:rPr sz="900" dirty="0">
                <a:solidFill>
                  <a:srgbClr val="0000FF"/>
                </a:solidFill>
                <a:latin typeface="Calibri"/>
                <a:cs typeface="Calibri"/>
              </a:rPr>
              <a:t>Consolidated</a:t>
            </a:r>
            <a:r>
              <a:rPr sz="900" spc="12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900" spc="75" dirty="0">
                <a:solidFill>
                  <a:srgbClr val="0000FF"/>
                </a:solidFill>
                <a:latin typeface="Calibri"/>
                <a:cs typeface="Calibri"/>
              </a:rPr>
              <a:t>(SIP)</a:t>
            </a:r>
            <a:r>
              <a:rPr sz="900" spc="12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0000FF"/>
                </a:solidFill>
                <a:latin typeface="Calibri"/>
                <a:cs typeface="Calibri"/>
              </a:rPr>
              <a:t>feeds</a:t>
            </a:r>
            <a:r>
              <a:rPr sz="900" dirty="0">
                <a:latin typeface="Calibri"/>
                <a:cs typeface="Calibri"/>
              </a:rPr>
              <a:t>:</a:t>
            </a:r>
            <a:r>
              <a:rPr sz="900" spc="2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slow,</a:t>
            </a:r>
            <a:r>
              <a:rPr sz="900" spc="1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top-of-book</a:t>
            </a:r>
            <a:r>
              <a:rPr sz="900" spc="114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quotes,</a:t>
            </a:r>
            <a:r>
              <a:rPr sz="900" spc="114" dirty="0">
                <a:latin typeface="Calibri"/>
                <a:cs typeface="Calibri"/>
              </a:rPr>
              <a:t> </a:t>
            </a:r>
            <a:r>
              <a:rPr sz="900" spc="60" dirty="0">
                <a:latin typeface="Calibri"/>
                <a:cs typeface="Calibri"/>
              </a:rPr>
              <a:t>SEC-</a:t>
            </a:r>
            <a:r>
              <a:rPr sz="900" dirty="0">
                <a:latin typeface="Calibri"/>
                <a:cs typeface="Calibri"/>
              </a:rPr>
              <a:t>mandated,</a:t>
            </a:r>
            <a:r>
              <a:rPr sz="900" spc="1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relatively</a:t>
            </a:r>
            <a:r>
              <a:rPr sz="900" spc="1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cheap,</a:t>
            </a:r>
            <a:r>
              <a:rPr sz="900" spc="114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used</a:t>
            </a:r>
            <a:r>
              <a:rPr sz="900" dirty="0">
                <a:latin typeface="Calibri"/>
                <a:cs typeface="Calibri"/>
              </a:rPr>
              <a:t> by</a:t>
            </a:r>
            <a:r>
              <a:rPr sz="900" spc="8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unsophisticated</a:t>
            </a:r>
            <a:r>
              <a:rPr sz="900" spc="85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traders</a:t>
            </a:r>
            <a:endParaRPr sz="900">
              <a:latin typeface="Calibri"/>
              <a:cs typeface="Calibri"/>
            </a:endParaRPr>
          </a:p>
          <a:p>
            <a:pPr marL="795655" marR="30480" indent="-152400">
              <a:lnSpc>
                <a:spcPct val="101499"/>
              </a:lnSpc>
              <a:spcBef>
                <a:spcPts val="459"/>
              </a:spcBef>
            </a:pPr>
            <a:r>
              <a:rPr sz="1350" baseline="9259" dirty="0">
                <a:latin typeface="Lucida Sans Unicode"/>
                <a:cs typeface="Lucida Sans Unicode"/>
              </a:rPr>
              <a:t>▶</a:t>
            </a:r>
            <a:r>
              <a:rPr sz="1350" spc="315" baseline="9259" dirty="0">
                <a:latin typeface="Lucida Sans Unicode"/>
                <a:cs typeface="Lucida Sans Unicode"/>
              </a:rPr>
              <a:t> </a:t>
            </a:r>
            <a:r>
              <a:rPr sz="900" dirty="0">
                <a:solidFill>
                  <a:srgbClr val="0000FF"/>
                </a:solidFill>
                <a:latin typeface="Calibri"/>
                <a:cs typeface="Calibri"/>
              </a:rPr>
              <a:t>Direct</a:t>
            </a:r>
            <a:r>
              <a:rPr sz="900" spc="9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0000FF"/>
                </a:solidFill>
                <a:latin typeface="Calibri"/>
                <a:cs typeface="Calibri"/>
              </a:rPr>
              <a:t>feeds</a:t>
            </a:r>
            <a:r>
              <a:rPr sz="900" dirty="0">
                <a:latin typeface="Calibri"/>
                <a:cs typeface="Calibri"/>
              </a:rPr>
              <a:t>:</a:t>
            </a:r>
            <a:r>
              <a:rPr sz="900" spc="204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fast,</a:t>
            </a:r>
            <a:r>
              <a:rPr sz="900" spc="95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depth-of-</a:t>
            </a:r>
            <a:r>
              <a:rPr sz="900" dirty="0">
                <a:latin typeface="Calibri"/>
                <a:cs typeface="Calibri"/>
              </a:rPr>
              <a:t>book</a:t>
            </a:r>
            <a:r>
              <a:rPr sz="900" spc="9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quotes,</a:t>
            </a:r>
            <a:r>
              <a:rPr sz="900" spc="9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sold</a:t>
            </a:r>
            <a:r>
              <a:rPr sz="900" spc="9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by</a:t>
            </a:r>
            <a:r>
              <a:rPr sz="900" spc="9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exchanges,</a:t>
            </a:r>
            <a:r>
              <a:rPr sz="900" spc="9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expensive,</a:t>
            </a:r>
            <a:r>
              <a:rPr sz="900" spc="9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used</a:t>
            </a:r>
            <a:r>
              <a:rPr sz="900" spc="9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by</a:t>
            </a:r>
            <a:r>
              <a:rPr sz="900" spc="95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sophisticated</a:t>
            </a:r>
            <a:r>
              <a:rPr sz="900" dirty="0">
                <a:latin typeface="Calibri"/>
                <a:cs typeface="Calibri"/>
              </a:rPr>
              <a:t> traders</a:t>
            </a:r>
            <a:r>
              <a:rPr sz="900" spc="10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such</a:t>
            </a:r>
            <a:r>
              <a:rPr sz="900" spc="1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as</a:t>
            </a:r>
            <a:r>
              <a:rPr sz="900" spc="10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high-frequency</a:t>
            </a:r>
            <a:r>
              <a:rPr sz="900" spc="105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traders</a:t>
            </a:r>
            <a:endParaRPr sz="900">
              <a:latin typeface="Calibri"/>
              <a:cs typeface="Calibri"/>
            </a:endParaRPr>
          </a:p>
          <a:p>
            <a:pPr marL="381000">
              <a:lnSpc>
                <a:spcPct val="100000"/>
              </a:lnSpc>
              <a:spcBef>
                <a:spcPts val="915"/>
              </a:spcBef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337" baseline="555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Calibri"/>
                <a:cs typeface="Calibri"/>
              </a:rPr>
              <a:t>Fair?</a:t>
            </a:r>
            <a:r>
              <a:rPr sz="1000" spc="254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Policy</a:t>
            </a:r>
            <a:r>
              <a:rPr sz="1000" spc="14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debates</a:t>
            </a:r>
            <a:endParaRPr sz="1000">
              <a:latin typeface="Calibri"/>
              <a:cs typeface="Calibri"/>
            </a:endParaRPr>
          </a:p>
          <a:p>
            <a:pPr marL="643890">
              <a:lnSpc>
                <a:spcPct val="100000"/>
              </a:lnSpc>
              <a:spcBef>
                <a:spcPts val="475"/>
              </a:spcBef>
            </a:pPr>
            <a:r>
              <a:rPr sz="1350" baseline="9259" dirty="0">
                <a:latin typeface="Lucida Sans Unicode"/>
                <a:cs typeface="Lucida Sans Unicode"/>
              </a:rPr>
              <a:t>▶</a:t>
            </a:r>
            <a:r>
              <a:rPr sz="1350" spc="375" baseline="9259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Calibri"/>
                <a:cs typeface="Calibri"/>
              </a:rPr>
              <a:t>U.S.:</a:t>
            </a:r>
            <a:r>
              <a:rPr sz="900" spc="240" dirty="0">
                <a:latin typeface="Calibri"/>
                <a:cs typeface="Calibri"/>
              </a:rPr>
              <a:t> </a:t>
            </a:r>
            <a:r>
              <a:rPr sz="900" spc="60" dirty="0">
                <a:latin typeface="Calibri"/>
                <a:cs typeface="Calibri"/>
              </a:rPr>
              <a:t>NMS</a:t>
            </a:r>
            <a:r>
              <a:rPr sz="900" spc="1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1.0</a:t>
            </a:r>
            <a:r>
              <a:rPr sz="900" spc="1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(top-of-book</a:t>
            </a:r>
            <a:r>
              <a:rPr sz="900" spc="1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in</a:t>
            </a:r>
            <a:r>
              <a:rPr sz="900" spc="1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the</a:t>
            </a:r>
            <a:r>
              <a:rPr sz="900" spc="125" dirty="0">
                <a:latin typeface="Calibri"/>
                <a:cs typeface="Calibri"/>
              </a:rPr>
              <a:t> </a:t>
            </a:r>
            <a:r>
              <a:rPr sz="900" spc="75" dirty="0">
                <a:latin typeface="Calibri"/>
                <a:cs typeface="Calibri"/>
              </a:rPr>
              <a:t>SIP)</a:t>
            </a:r>
            <a:r>
              <a:rPr sz="900" spc="130" dirty="0">
                <a:latin typeface="Calibri"/>
                <a:cs typeface="Calibri"/>
              </a:rPr>
              <a:t> </a:t>
            </a:r>
            <a:r>
              <a:rPr sz="900" i="1" dirty="0">
                <a:latin typeface="Meiryo UI"/>
                <a:cs typeface="Meiryo UI"/>
              </a:rPr>
              <a:t>⇒</a:t>
            </a:r>
            <a:r>
              <a:rPr sz="900" i="1" spc="25" dirty="0">
                <a:latin typeface="Meiryo UI"/>
                <a:cs typeface="Meiryo UI"/>
              </a:rPr>
              <a:t> </a:t>
            </a:r>
            <a:r>
              <a:rPr sz="900" spc="60" dirty="0">
                <a:latin typeface="Calibri"/>
                <a:cs typeface="Calibri"/>
              </a:rPr>
              <a:t>NMS</a:t>
            </a:r>
            <a:r>
              <a:rPr sz="900" spc="13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2.0</a:t>
            </a:r>
            <a:r>
              <a:rPr sz="900" spc="1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(five-level</a:t>
            </a:r>
            <a:r>
              <a:rPr sz="900" spc="1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depth</a:t>
            </a:r>
            <a:r>
              <a:rPr sz="900" spc="1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in</a:t>
            </a:r>
            <a:r>
              <a:rPr sz="900" spc="13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the</a:t>
            </a:r>
            <a:r>
              <a:rPr sz="900" spc="120" dirty="0">
                <a:latin typeface="Calibri"/>
                <a:cs typeface="Calibri"/>
              </a:rPr>
              <a:t> </a:t>
            </a:r>
            <a:r>
              <a:rPr sz="900" spc="55" dirty="0">
                <a:latin typeface="Calibri"/>
                <a:cs typeface="Calibri"/>
              </a:rPr>
              <a:t>SIP)</a:t>
            </a:r>
            <a:endParaRPr sz="900">
              <a:latin typeface="Calibri"/>
              <a:cs typeface="Calibri"/>
            </a:endParaRPr>
          </a:p>
          <a:p>
            <a:pPr marL="643890">
              <a:lnSpc>
                <a:spcPct val="100000"/>
              </a:lnSpc>
              <a:spcBef>
                <a:spcPts val="480"/>
              </a:spcBef>
            </a:pPr>
            <a:r>
              <a:rPr sz="1350" baseline="9259" dirty="0">
                <a:latin typeface="Lucida Sans Unicode"/>
                <a:cs typeface="Lucida Sans Unicode"/>
              </a:rPr>
              <a:t>▶</a:t>
            </a:r>
            <a:r>
              <a:rPr sz="1350" spc="427" baseline="9259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Calibri"/>
                <a:cs typeface="Calibri"/>
              </a:rPr>
              <a:t>Europe:</a:t>
            </a:r>
            <a:r>
              <a:rPr sz="900" spc="27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Consolidated</a:t>
            </a:r>
            <a:r>
              <a:rPr sz="900" spc="15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feed</a:t>
            </a:r>
            <a:r>
              <a:rPr sz="900" spc="14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in</a:t>
            </a:r>
            <a:r>
              <a:rPr sz="900" spc="15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the</a:t>
            </a:r>
            <a:r>
              <a:rPr sz="900" spc="14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making:</a:t>
            </a:r>
            <a:r>
              <a:rPr sz="900" spc="27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What</a:t>
            </a:r>
            <a:r>
              <a:rPr sz="900" spc="14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to</a:t>
            </a:r>
            <a:r>
              <a:rPr sz="900" spc="15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include?</a:t>
            </a:r>
            <a:r>
              <a:rPr sz="900" spc="27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Top-</a:t>
            </a:r>
            <a:r>
              <a:rPr sz="900" spc="-10" dirty="0">
                <a:latin typeface="Calibri"/>
                <a:cs typeface="Calibri"/>
              </a:rPr>
              <a:t>of-</a:t>
            </a:r>
            <a:r>
              <a:rPr sz="900" dirty="0">
                <a:latin typeface="Calibri"/>
                <a:cs typeface="Calibri"/>
              </a:rPr>
              <a:t>book?</a:t>
            </a:r>
            <a:r>
              <a:rPr sz="900" spc="27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Depth-of-</a:t>
            </a:r>
            <a:r>
              <a:rPr sz="900" spc="-10" dirty="0">
                <a:latin typeface="Calibri"/>
                <a:cs typeface="Calibri"/>
              </a:rPr>
              <a:t>book?</a:t>
            </a:r>
            <a:endParaRPr sz="900">
              <a:latin typeface="Calibri"/>
              <a:cs typeface="Calibri"/>
            </a:endParaRPr>
          </a:p>
          <a:p>
            <a:pPr marL="381000">
              <a:lnSpc>
                <a:spcPct val="100000"/>
              </a:lnSpc>
              <a:spcBef>
                <a:spcPts val="910"/>
              </a:spcBef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277" baseline="555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Calibri"/>
                <a:cs typeface="Calibri"/>
              </a:rPr>
              <a:t>Economic</a:t>
            </a:r>
            <a:r>
              <a:rPr sz="1000" spc="114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questions:</a:t>
            </a:r>
            <a:endParaRPr sz="1000">
              <a:latin typeface="Calibri"/>
              <a:cs typeface="Calibri"/>
            </a:endParaRPr>
          </a:p>
          <a:p>
            <a:pPr marL="643890">
              <a:lnSpc>
                <a:spcPct val="100000"/>
              </a:lnSpc>
              <a:spcBef>
                <a:spcPts val="480"/>
              </a:spcBef>
            </a:pPr>
            <a:r>
              <a:rPr sz="1350" baseline="9259" dirty="0">
                <a:latin typeface="Lucida Sans Unicode"/>
                <a:cs typeface="Lucida Sans Unicode"/>
              </a:rPr>
              <a:t>▶</a:t>
            </a:r>
            <a:r>
              <a:rPr sz="1350" spc="322" baseline="9259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Calibri"/>
                <a:cs typeface="Calibri"/>
              </a:rPr>
              <a:t>Which</a:t>
            </a:r>
            <a:r>
              <a:rPr sz="900" spc="1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exchange</a:t>
            </a:r>
            <a:r>
              <a:rPr sz="900" spc="10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contributes</a:t>
            </a:r>
            <a:r>
              <a:rPr sz="900" spc="10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the</a:t>
            </a:r>
            <a:r>
              <a:rPr sz="900" spc="1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most</a:t>
            </a:r>
            <a:r>
              <a:rPr sz="900" spc="10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to</a:t>
            </a:r>
            <a:r>
              <a:rPr sz="900" spc="10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price</a:t>
            </a:r>
            <a:r>
              <a:rPr sz="900" spc="11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discovery?</a:t>
            </a:r>
            <a:endParaRPr sz="900">
              <a:latin typeface="Calibri"/>
              <a:cs typeface="Calibri"/>
            </a:endParaRPr>
          </a:p>
          <a:p>
            <a:pPr marL="795655" marR="74930" indent="-152400">
              <a:lnSpc>
                <a:spcPct val="101499"/>
              </a:lnSpc>
              <a:spcBef>
                <a:spcPts val="919"/>
              </a:spcBef>
            </a:pPr>
            <a:r>
              <a:rPr sz="1350" baseline="9259" dirty="0">
                <a:latin typeface="Lucida Sans Unicode"/>
                <a:cs typeface="Lucida Sans Unicode"/>
              </a:rPr>
              <a:t>▶</a:t>
            </a:r>
            <a:r>
              <a:rPr sz="1350" spc="345" baseline="9259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Calibri"/>
                <a:cs typeface="Calibri"/>
              </a:rPr>
              <a:t>Which</a:t>
            </a:r>
            <a:r>
              <a:rPr sz="900" spc="114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part</a:t>
            </a:r>
            <a:r>
              <a:rPr sz="900" spc="114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of</a:t>
            </a:r>
            <a:r>
              <a:rPr sz="900" spc="114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the</a:t>
            </a:r>
            <a:r>
              <a:rPr sz="900" spc="1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data</a:t>
            </a:r>
            <a:r>
              <a:rPr sz="900" spc="1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feed</a:t>
            </a:r>
            <a:r>
              <a:rPr sz="900" spc="1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contributes</a:t>
            </a:r>
            <a:r>
              <a:rPr sz="900" spc="12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the</a:t>
            </a:r>
            <a:r>
              <a:rPr sz="900" spc="1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most</a:t>
            </a:r>
            <a:r>
              <a:rPr sz="900" spc="114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to</a:t>
            </a:r>
            <a:r>
              <a:rPr sz="900" spc="114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price</a:t>
            </a:r>
            <a:r>
              <a:rPr sz="900" spc="1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discovery?</a:t>
            </a:r>
            <a:r>
              <a:rPr sz="900" spc="2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(Top?</a:t>
            </a:r>
            <a:r>
              <a:rPr sz="900" spc="2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Within</a:t>
            </a:r>
            <a:r>
              <a:rPr sz="900" spc="114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the</a:t>
            </a:r>
            <a:r>
              <a:rPr sz="900" spc="114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five</a:t>
            </a:r>
            <a:r>
              <a:rPr sz="900" dirty="0">
                <a:latin typeface="Calibri"/>
                <a:cs typeface="Calibri"/>
              </a:rPr>
              <a:t> best</a:t>
            </a:r>
            <a:r>
              <a:rPr sz="900" spc="114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levels?</a:t>
            </a:r>
            <a:r>
              <a:rPr sz="900" spc="2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Full</a:t>
            </a:r>
            <a:r>
              <a:rPr sz="900" spc="125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depth?)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49239" y="3122913"/>
            <a:ext cx="18796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20" dirty="0">
                <a:solidFill>
                  <a:srgbClr val="999999"/>
                </a:solidFill>
                <a:latin typeface="Lucida Sans Unicode"/>
                <a:cs typeface="Lucida Sans Unicode"/>
              </a:rPr>
              <a:t>6/27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18119" y="127494"/>
            <a:ext cx="192405" cy="41275"/>
            <a:chOff x="118119" y="127494"/>
            <a:chExt cx="192405" cy="41275"/>
          </a:xfrm>
        </p:grpSpPr>
        <p:sp>
          <p:nvSpPr>
            <p:cNvPr id="4" name="object 4"/>
            <p:cNvSpPr/>
            <p:nvPr/>
          </p:nvSpPr>
          <p:spPr>
            <a:xfrm>
              <a:off x="120649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7105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21449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185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18000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7185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95300" y="25256"/>
            <a:ext cx="44132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latin typeface="Lucida Sans Unicode"/>
                <a:cs typeface="Lucida Sans Unicode"/>
                <a:hlinkClick r:id="rId2" action="ppaction://hlinksldjump"/>
              </a:rPr>
              <a:t>Introduction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496094" y="127494"/>
            <a:ext cx="243204" cy="41275"/>
            <a:chOff x="1496094" y="127494"/>
            <a:chExt cx="243204" cy="41275"/>
          </a:xfrm>
        </p:grpSpPr>
        <p:sp>
          <p:nvSpPr>
            <p:cNvPr id="11" name="object 11"/>
            <p:cNvSpPr/>
            <p:nvPr/>
          </p:nvSpPr>
          <p:spPr>
            <a:xfrm>
              <a:off x="14986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5490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994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6498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002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1473276" y="25256"/>
            <a:ext cx="19240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20" dirty="0">
                <a:solidFill>
                  <a:srgbClr val="7F7F7F"/>
                </a:solidFill>
                <a:latin typeface="Lucida Sans Unicode"/>
                <a:cs typeface="Lucida Sans Unicode"/>
                <a:hlinkClick r:id="rId3" action="ppaction://hlinksldjump"/>
              </a:rPr>
              <a:t>Data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672495" y="127494"/>
            <a:ext cx="394335" cy="41275"/>
            <a:chOff x="2672495" y="127494"/>
            <a:chExt cx="394335" cy="41275"/>
          </a:xfrm>
        </p:grpSpPr>
        <p:sp>
          <p:nvSpPr>
            <p:cNvPr id="18" name="object 18"/>
            <p:cNvSpPr/>
            <p:nvPr/>
          </p:nvSpPr>
          <p:spPr>
            <a:xfrm>
              <a:off x="26750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7254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7758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8262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8766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9270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9774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0278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2649677" y="25256"/>
            <a:ext cx="46482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4" action="ppaction://hlinksldjump"/>
              </a:rPr>
              <a:t>Methodology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4073636" y="127494"/>
            <a:ext cx="293370" cy="41275"/>
            <a:chOff x="4073636" y="127494"/>
            <a:chExt cx="293370" cy="41275"/>
          </a:xfrm>
        </p:grpSpPr>
        <p:sp>
          <p:nvSpPr>
            <p:cNvPr id="28" name="object 28"/>
            <p:cNvSpPr/>
            <p:nvPr/>
          </p:nvSpPr>
          <p:spPr>
            <a:xfrm>
              <a:off x="40761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1265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1769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2273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2777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3281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4050817" y="25256"/>
            <a:ext cx="26987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5" action="ppaction://hlinksldjump"/>
              </a:rPr>
              <a:t>Results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5300443" y="127494"/>
            <a:ext cx="92075" cy="41275"/>
            <a:chOff x="5300443" y="127494"/>
            <a:chExt cx="92075" cy="41275"/>
          </a:xfrm>
        </p:grpSpPr>
        <p:sp>
          <p:nvSpPr>
            <p:cNvPr id="36" name="object 36"/>
            <p:cNvSpPr/>
            <p:nvPr/>
          </p:nvSpPr>
          <p:spPr>
            <a:xfrm>
              <a:off x="53029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353380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5277624" y="25256"/>
            <a:ext cx="38735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6" action="ppaction://hlinksldjump"/>
              </a:rPr>
              <a:t>Conclusion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5300" y="265871"/>
            <a:ext cx="100203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-10" dirty="0">
                <a:latin typeface="Calibri"/>
                <a:cs typeface="Calibri"/>
              </a:rPr>
              <a:t>Contributions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00583" y="692886"/>
            <a:ext cx="3709035" cy="1783714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630"/>
              </a:spcBef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262" baseline="555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Calibri"/>
                <a:cs typeface="Calibri"/>
              </a:rPr>
              <a:t>Empirical</a:t>
            </a:r>
            <a:r>
              <a:rPr sz="1000" spc="10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microstructure</a:t>
            </a:r>
            <a:r>
              <a:rPr sz="1000" spc="10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literature</a:t>
            </a:r>
            <a:r>
              <a:rPr sz="1000" spc="95" dirty="0">
                <a:latin typeface="Calibri"/>
                <a:cs typeface="Calibri"/>
              </a:rPr>
              <a:t> </a:t>
            </a:r>
            <a:r>
              <a:rPr sz="1050" spc="-75" baseline="27777" dirty="0">
                <a:latin typeface="Calibri"/>
                <a:cs typeface="Calibri"/>
              </a:rPr>
              <a:t>1</a:t>
            </a:r>
            <a:endParaRPr sz="1050" baseline="27777" dirty="0">
              <a:latin typeface="Calibri"/>
              <a:cs typeface="Calibri"/>
            </a:endParaRPr>
          </a:p>
          <a:p>
            <a:pPr marL="313690">
              <a:lnSpc>
                <a:spcPct val="100000"/>
              </a:lnSpc>
              <a:spcBef>
                <a:spcPts val="480"/>
              </a:spcBef>
            </a:pPr>
            <a:r>
              <a:rPr sz="1350" baseline="9259" dirty="0">
                <a:latin typeface="Lucida Sans Unicode"/>
                <a:cs typeface="Lucida Sans Unicode"/>
              </a:rPr>
              <a:t>▶</a:t>
            </a:r>
            <a:r>
              <a:rPr sz="1350" spc="345" baseline="9259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Calibri"/>
                <a:cs typeface="Calibri"/>
              </a:rPr>
              <a:t>Limited</a:t>
            </a:r>
            <a:r>
              <a:rPr sz="900" spc="114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set</a:t>
            </a:r>
            <a:r>
              <a:rPr sz="900" spc="114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of</a:t>
            </a:r>
            <a:r>
              <a:rPr sz="900" spc="114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variables/features</a:t>
            </a:r>
            <a:endParaRPr sz="900" dirty="0">
              <a:latin typeface="Calibri"/>
              <a:cs typeface="Calibri"/>
            </a:endParaRPr>
          </a:p>
          <a:p>
            <a:pPr marL="313690">
              <a:lnSpc>
                <a:spcPct val="100000"/>
              </a:lnSpc>
              <a:spcBef>
                <a:spcPts val="475"/>
              </a:spcBef>
            </a:pPr>
            <a:r>
              <a:rPr sz="1350" baseline="9259" dirty="0">
                <a:latin typeface="Lucida Sans Unicode"/>
                <a:cs typeface="Lucida Sans Unicode"/>
              </a:rPr>
              <a:t>▶</a:t>
            </a:r>
            <a:r>
              <a:rPr sz="1350" spc="397" baseline="9259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Calibri"/>
                <a:cs typeface="Calibri"/>
              </a:rPr>
              <a:t>Ex-ante</a:t>
            </a:r>
            <a:r>
              <a:rPr sz="900" spc="1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specification</a:t>
            </a:r>
            <a:r>
              <a:rPr sz="900" spc="1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of</a:t>
            </a:r>
            <a:r>
              <a:rPr sz="900" spc="14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price</a:t>
            </a:r>
            <a:r>
              <a:rPr sz="900" spc="1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impact</a:t>
            </a:r>
            <a:r>
              <a:rPr sz="900" spc="14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function</a:t>
            </a:r>
            <a:endParaRPr sz="900" dirty="0">
              <a:latin typeface="Calibri"/>
              <a:cs typeface="Calibri"/>
            </a:endParaRPr>
          </a:p>
          <a:p>
            <a:pPr marL="313690">
              <a:lnSpc>
                <a:spcPct val="100000"/>
              </a:lnSpc>
              <a:spcBef>
                <a:spcPts val="480"/>
              </a:spcBef>
            </a:pPr>
            <a:r>
              <a:rPr sz="1350" baseline="9259" dirty="0">
                <a:latin typeface="Lucida Sans Unicode"/>
                <a:cs typeface="Lucida Sans Unicode"/>
              </a:rPr>
              <a:t>▶</a:t>
            </a:r>
            <a:r>
              <a:rPr sz="1350" spc="390" baseline="9259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Calibri"/>
                <a:cs typeface="Calibri"/>
              </a:rPr>
              <a:t>In-sample,</a:t>
            </a:r>
            <a:r>
              <a:rPr sz="900" spc="135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ex-</a:t>
            </a:r>
            <a:r>
              <a:rPr sz="900" dirty="0">
                <a:latin typeface="Calibri"/>
                <a:cs typeface="Calibri"/>
              </a:rPr>
              <a:t>post</a:t>
            </a:r>
            <a:r>
              <a:rPr sz="900" spc="1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attribution</a:t>
            </a:r>
            <a:r>
              <a:rPr sz="900" spc="1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of</a:t>
            </a:r>
            <a:r>
              <a:rPr sz="900" spc="1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information</a:t>
            </a:r>
            <a:r>
              <a:rPr sz="900" spc="13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shares</a:t>
            </a:r>
            <a:endParaRPr sz="900" dirty="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  <a:spcBef>
                <a:spcPts val="910"/>
              </a:spcBef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209" baseline="555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Calibri"/>
                <a:cs typeface="Calibri"/>
              </a:rPr>
              <a:t>Quantitative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finance</a:t>
            </a:r>
            <a:r>
              <a:rPr sz="1000" spc="8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literature</a:t>
            </a:r>
            <a:r>
              <a:rPr sz="1000" spc="80" dirty="0">
                <a:latin typeface="Calibri"/>
                <a:cs typeface="Calibri"/>
              </a:rPr>
              <a:t> </a:t>
            </a:r>
            <a:r>
              <a:rPr sz="1050" spc="-75" baseline="27777" dirty="0">
                <a:latin typeface="Calibri"/>
                <a:cs typeface="Calibri"/>
              </a:rPr>
              <a:t>2</a:t>
            </a:r>
            <a:endParaRPr sz="1050" baseline="27777" dirty="0">
              <a:latin typeface="Calibri"/>
              <a:cs typeface="Calibri"/>
            </a:endParaRPr>
          </a:p>
          <a:p>
            <a:pPr marL="313690">
              <a:lnSpc>
                <a:spcPct val="100000"/>
              </a:lnSpc>
              <a:spcBef>
                <a:spcPts val="480"/>
              </a:spcBef>
            </a:pPr>
            <a:r>
              <a:rPr sz="1350" baseline="9259" dirty="0">
                <a:latin typeface="Lucida Sans Unicode"/>
                <a:cs typeface="Lucida Sans Unicode"/>
              </a:rPr>
              <a:t>▶</a:t>
            </a:r>
            <a:r>
              <a:rPr sz="1350" spc="390" baseline="9259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Calibri"/>
                <a:cs typeface="Calibri"/>
              </a:rPr>
              <a:t>State-of-the-art</a:t>
            </a:r>
            <a:r>
              <a:rPr sz="900" spc="1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machine</a:t>
            </a:r>
            <a:r>
              <a:rPr sz="900" spc="13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learning</a:t>
            </a:r>
            <a:r>
              <a:rPr sz="900" spc="13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models</a:t>
            </a:r>
            <a:endParaRPr sz="900" dirty="0">
              <a:latin typeface="Calibri"/>
              <a:cs typeface="Calibri"/>
            </a:endParaRPr>
          </a:p>
          <a:p>
            <a:pPr marL="313690">
              <a:lnSpc>
                <a:spcPct val="100000"/>
              </a:lnSpc>
              <a:spcBef>
                <a:spcPts val="475"/>
              </a:spcBef>
            </a:pPr>
            <a:r>
              <a:rPr sz="1350" baseline="9259" dirty="0">
                <a:latin typeface="Lucida Sans Unicode"/>
                <a:cs typeface="Lucida Sans Unicode"/>
              </a:rPr>
              <a:t>▶</a:t>
            </a:r>
            <a:r>
              <a:rPr sz="1350" spc="382" baseline="9259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Calibri"/>
                <a:cs typeface="Calibri"/>
              </a:rPr>
              <a:t>Economics</a:t>
            </a:r>
            <a:r>
              <a:rPr sz="900" spc="12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is</a:t>
            </a:r>
            <a:r>
              <a:rPr lang="en-US" sz="900" spc="1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not</a:t>
            </a:r>
            <a:r>
              <a:rPr sz="900" spc="125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clear</a:t>
            </a:r>
            <a:endParaRPr sz="9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800" dirty="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172" baseline="555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Calibri"/>
                <a:cs typeface="Calibri"/>
              </a:rPr>
              <a:t>The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goal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of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our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paper:</a:t>
            </a:r>
            <a:r>
              <a:rPr sz="1000" spc="16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bridge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the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above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two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strands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of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literature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59994" y="2827362"/>
            <a:ext cx="2016125" cy="0"/>
          </a:xfrm>
          <a:custGeom>
            <a:avLst/>
            <a:gdLst/>
            <a:ahLst/>
            <a:cxnLst/>
            <a:rect l="l" t="t" r="r" b="b"/>
            <a:pathLst>
              <a:path w="2016125">
                <a:moveTo>
                  <a:pt x="0" y="0"/>
                </a:moveTo>
                <a:lnTo>
                  <a:pt x="201597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321894" y="2834041"/>
            <a:ext cx="4953000" cy="3886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0340">
              <a:lnSpc>
                <a:spcPts val="955"/>
              </a:lnSpc>
              <a:spcBef>
                <a:spcPts val="95"/>
              </a:spcBef>
            </a:pPr>
            <a:r>
              <a:rPr sz="900" baseline="27777" dirty="0">
                <a:latin typeface="Microsoft JhengHei UI"/>
                <a:cs typeface="Microsoft JhengHei UI"/>
              </a:rPr>
              <a:t>1</a:t>
            </a:r>
            <a:r>
              <a:rPr sz="800" dirty="0">
                <a:latin typeface="Calibri"/>
                <a:cs typeface="Calibri"/>
              </a:rPr>
              <a:t>Hasbrouck</a:t>
            </a:r>
            <a:r>
              <a:rPr sz="800" spc="26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  <a:hlinkClick r:id="rId7" action="ppaction://hlinksldjump"/>
              </a:rPr>
              <a:t>(1995</a:t>
            </a:r>
            <a:r>
              <a:rPr sz="800" dirty="0">
                <a:latin typeface="Calibri"/>
                <a:cs typeface="Calibri"/>
              </a:rPr>
              <a:t>)</a:t>
            </a:r>
            <a:r>
              <a:rPr sz="800" spc="26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and</a:t>
            </a:r>
            <a:r>
              <a:rPr sz="800" spc="26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Brogaard,</a:t>
            </a:r>
            <a:r>
              <a:rPr sz="800" spc="26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Hendershott,</a:t>
            </a:r>
            <a:r>
              <a:rPr sz="800" spc="26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and</a:t>
            </a:r>
            <a:r>
              <a:rPr sz="800" spc="26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Riordan</a:t>
            </a:r>
            <a:r>
              <a:rPr sz="800" spc="26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  <a:hlinkClick r:id="rId7" action="ppaction://hlinksldjump"/>
              </a:rPr>
              <a:t>(2019)</a:t>
            </a:r>
            <a:endParaRPr sz="800">
              <a:latin typeface="Calibri"/>
              <a:cs typeface="Calibri"/>
            </a:endParaRPr>
          </a:p>
          <a:p>
            <a:pPr marL="38100" marR="30480" indent="142240">
              <a:lnSpc>
                <a:spcPts val="950"/>
              </a:lnSpc>
              <a:spcBef>
                <a:spcPts val="40"/>
              </a:spcBef>
            </a:pPr>
            <a:r>
              <a:rPr sz="900" baseline="27777" dirty="0">
                <a:latin typeface="Microsoft JhengHei UI"/>
                <a:cs typeface="Microsoft JhengHei UI"/>
              </a:rPr>
              <a:t>2</a:t>
            </a:r>
            <a:r>
              <a:rPr sz="800" dirty="0">
                <a:latin typeface="Calibri"/>
                <a:cs typeface="Calibri"/>
              </a:rPr>
              <a:t>Kercheval</a:t>
            </a:r>
            <a:r>
              <a:rPr sz="800" spc="27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and</a:t>
            </a:r>
            <a:r>
              <a:rPr sz="800" spc="28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Zhang</a:t>
            </a:r>
            <a:r>
              <a:rPr sz="800" spc="28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  <a:hlinkClick r:id="rId7" action="ppaction://hlinksldjump"/>
              </a:rPr>
              <a:t>(2015),</a:t>
            </a:r>
            <a:r>
              <a:rPr sz="800" spc="28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Tsantekidis</a:t>
            </a:r>
            <a:r>
              <a:rPr sz="800" spc="27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et</a:t>
            </a:r>
            <a:r>
              <a:rPr sz="800" spc="28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al.</a:t>
            </a:r>
            <a:r>
              <a:rPr sz="800" spc="28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  <a:hlinkClick r:id="rId7" action="ppaction://hlinksldjump"/>
              </a:rPr>
              <a:t>(2017),</a:t>
            </a:r>
            <a:r>
              <a:rPr sz="800" spc="28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Ntakaris</a:t>
            </a:r>
            <a:r>
              <a:rPr sz="800" spc="28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et</a:t>
            </a:r>
            <a:r>
              <a:rPr sz="800" spc="27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al.</a:t>
            </a:r>
            <a:r>
              <a:rPr sz="800" spc="28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  <a:hlinkClick r:id="rId7" action="ppaction://hlinksldjump"/>
              </a:rPr>
              <a:t>(2019),</a:t>
            </a:r>
            <a:r>
              <a:rPr sz="800" spc="28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Sirignano</a:t>
            </a:r>
            <a:r>
              <a:rPr sz="800" spc="28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  <a:hlinkClick r:id="rId7" action="ppaction://hlinksldjump"/>
              </a:rPr>
              <a:t>(2019),</a:t>
            </a:r>
            <a:r>
              <a:rPr sz="800" spc="28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Zhang,</a:t>
            </a:r>
            <a:r>
              <a:rPr sz="800" spc="50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Zohren,</a:t>
            </a:r>
            <a:r>
              <a:rPr sz="800" spc="21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and</a:t>
            </a:r>
            <a:r>
              <a:rPr sz="800" spc="21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Roberts</a:t>
            </a:r>
            <a:r>
              <a:rPr sz="800" spc="21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  <a:hlinkClick r:id="rId7" action="ppaction://hlinksldjump"/>
              </a:rPr>
              <a:t>(2019),</a:t>
            </a:r>
            <a:r>
              <a:rPr sz="800" spc="21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and</a:t>
            </a:r>
            <a:r>
              <a:rPr sz="800" spc="21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Wu</a:t>
            </a:r>
            <a:r>
              <a:rPr sz="800" spc="21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et</a:t>
            </a:r>
            <a:r>
              <a:rPr sz="800" spc="21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al.</a:t>
            </a:r>
            <a:r>
              <a:rPr sz="800" spc="21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  <a:hlinkClick r:id="rId7" action="ppaction://hlinksldjump"/>
              </a:rPr>
              <a:t>(2022)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25256"/>
            <a:ext cx="44132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2" action="ppaction://hlinksldjump"/>
              </a:rPr>
              <a:t>Introduction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496094" y="127494"/>
            <a:ext cx="243204" cy="41275"/>
            <a:chOff x="1496094" y="127494"/>
            <a:chExt cx="243204" cy="41275"/>
          </a:xfrm>
        </p:grpSpPr>
        <p:sp>
          <p:nvSpPr>
            <p:cNvPr id="4" name="object 4"/>
            <p:cNvSpPr/>
            <p:nvPr/>
          </p:nvSpPr>
          <p:spPr>
            <a:xfrm>
              <a:off x="14986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18000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4986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490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5994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6498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7002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473276" y="25256"/>
            <a:ext cx="19240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20" dirty="0">
                <a:latin typeface="Lucida Sans Unicode"/>
                <a:cs typeface="Lucida Sans Unicode"/>
                <a:hlinkClick r:id="rId3" action="ppaction://hlinksldjump"/>
              </a:rPr>
              <a:t>Data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672495" y="127494"/>
            <a:ext cx="394335" cy="41275"/>
            <a:chOff x="2672495" y="127494"/>
            <a:chExt cx="394335" cy="41275"/>
          </a:xfrm>
        </p:grpSpPr>
        <p:sp>
          <p:nvSpPr>
            <p:cNvPr id="12" name="object 12"/>
            <p:cNvSpPr/>
            <p:nvPr/>
          </p:nvSpPr>
          <p:spPr>
            <a:xfrm>
              <a:off x="26750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7254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7758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8262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8766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9270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9774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0278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649677" y="25256"/>
            <a:ext cx="46482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4" action="ppaction://hlinksldjump"/>
              </a:rPr>
              <a:t>Methodology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4073636" y="127494"/>
            <a:ext cx="293370" cy="41275"/>
            <a:chOff x="4073636" y="127494"/>
            <a:chExt cx="293370" cy="41275"/>
          </a:xfrm>
        </p:grpSpPr>
        <p:sp>
          <p:nvSpPr>
            <p:cNvPr id="22" name="object 22"/>
            <p:cNvSpPr/>
            <p:nvPr/>
          </p:nvSpPr>
          <p:spPr>
            <a:xfrm>
              <a:off x="40761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1265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1769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2273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2777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3281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4050817" y="25256"/>
            <a:ext cx="26987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5" action="ppaction://hlinksldjump"/>
              </a:rPr>
              <a:t>Results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5300443" y="127494"/>
            <a:ext cx="92075" cy="41275"/>
            <a:chOff x="5300443" y="127494"/>
            <a:chExt cx="92075" cy="41275"/>
          </a:xfrm>
        </p:grpSpPr>
        <p:sp>
          <p:nvSpPr>
            <p:cNvPr id="30" name="object 30"/>
            <p:cNvSpPr/>
            <p:nvPr/>
          </p:nvSpPr>
          <p:spPr>
            <a:xfrm>
              <a:off x="53029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353380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5277624" y="25256"/>
            <a:ext cx="38735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6" action="ppaction://hlinksldjump"/>
              </a:rPr>
              <a:t>Conclusion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7" name="object 3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pc="-10" dirty="0"/>
              <a:t>7</a:t>
            </a:fld>
            <a:r>
              <a:rPr spc="-10" dirty="0"/>
              <a:t>/27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95300" y="265871"/>
            <a:ext cx="5543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-10" dirty="0">
                <a:latin typeface="Calibri"/>
                <a:cs typeface="Calibri"/>
              </a:rPr>
              <a:t>Outline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47294" y="904460"/>
            <a:ext cx="6731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CCCCCC"/>
                </a:solidFill>
                <a:latin typeface="Calibri"/>
                <a:cs typeface="Calibri"/>
                <a:hlinkClick r:id="rId2" action="ppaction://hlinksldjump"/>
              </a:rPr>
              <a:t>Introduction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47294" y="1292966"/>
            <a:ext cx="2844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0" dirty="0">
                <a:latin typeface="Calibri"/>
                <a:cs typeface="Calibri"/>
                <a:hlinkClick r:id="rId3" action="ppaction://hlinksldjump"/>
              </a:rPr>
              <a:t>Data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47294" y="1681472"/>
            <a:ext cx="713740" cy="9544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CCCCCC"/>
                </a:solidFill>
                <a:latin typeface="Calibri"/>
                <a:cs typeface="Calibri"/>
                <a:hlinkClick r:id="rId4" action="ppaction://hlinksldjump"/>
              </a:rPr>
              <a:t>Methodology</a:t>
            </a:r>
            <a:endParaRPr sz="1000">
              <a:latin typeface="Calibri"/>
              <a:cs typeface="Calibri"/>
            </a:endParaRPr>
          </a:p>
          <a:p>
            <a:pPr marL="12700" marR="124460">
              <a:lnSpc>
                <a:spcPct val="254900"/>
              </a:lnSpc>
            </a:pPr>
            <a:r>
              <a:rPr sz="1000" spc="-10" dirty="0">
                <a:solidFill>
                  <a:srgbClr val="CCCCCC"/>
                </a:solidFill>
                <a:latin typeface="Calibri"/>
                <a:cs typeface="Calibri"/>
                <a:hlinkClick r:id="rId5" action="ppaction://hlinksldjump"/>
              </a:rPr>
              <a:t>Results</a:t>
            </a:r>
            <a:r>
              <a:rPr sz="1000" spc="-10" dirty="0">
                <a:solidFill>
                  <a:srgbClr val="CCCCCC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CCCCCC"/>
                </a:solidFill>
                <a:latin typeface="Calibri"/>
                <a:cs typeface="Calibri"/>
                <a:hlinkClick r:id="rId6" action="ppaction://hlinksldjump"/>
              </a:rPr>
              <a:t>Conclusion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25256"/>
            <a:ext cx="44132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2" action="ppaction://hlinksldjump"/>
              </a:rPr>
              <a:t>Introduction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496094" y="127494"/>
            <a:ext cx="243204" cy="41275"/>
            <a:chOff x="1496094" y="127494"/>
            <a:chExt cx="243204" cy="41275"/>
          </a:xfrm>
        </p:grpSpPr>
        <p:sp>
          <p:nvSpPr>
            <p:cNvPr id="4" name="object 4"/>
            <p:cNvSpPr/>
            <p:nvPr/>
          </p:nvSpPr>
          <p:spPr>
            <a:xfrm>
              <a:off x="14986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490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18000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490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5994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6498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7002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473276" y="25256"/>
            <a:ext cx="19240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20" dirty="0">
                <a:latin typeface="Lucida Sans Unicode"/>
                <a:cs typeface="Lucida Sans Unicode"/>
                <a:hlinkClick r:id="rId3" action="ppaction://hlinksldjump"/>
              </a:rPr>
              <a:t>Data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672495" y="127494"/>
            <a:ext cx="394335" cy="41275"/>
            <a:chOff x="2672495" y="127494"/>
            <a:chExt cx="394335" cy="41275"/>
          </a:xfrm>
        </p:grpSpPr>
        <p:sp>
          <p:nvSpPr>
            <p:cNvPr id="12" name="object 12"/>
            <p:cNvSpPr/>
            <p:nvPr/>
          </p:nvSpPr>
          <p:spPr>
            <a:xfrm>
              <a:off x="26750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7254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7758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8262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8766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9270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9774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0278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649677" y="25256"/>
            <a:ext cx="46482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4" action="ppaction://hlinksldjump"/>
              </a:rPr>
              <a:t>Methodology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4073636" y="127494"/>
            <a:ext cx="293370" cy="41275"/>
            <a:chOff x="4073636" y="127494"/>
            <a:chExt cx="293370" cy="41275"/>
          </a:xfrm>
        </p:grpSpPr>
        <p:sp>
          <p:nvSpPr>
            <p:cNvPr id="22" name="object 22"/>
            <p:cNvSpPr/>
            <p:nvPr/>
          </p:nvSpPr>
          <p:spPr>
            <a:xfrm>
              <a:off x="40761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1265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1769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2273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2777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3281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4050817" y="25256"/>
            <a:ext cx="26987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5" action="ppaction://hlinksldjump"/>
              </a:rPr>
              <a:t>Results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5300443" y="127494"/>
            <a:ext cx="92075" cy="41275"/>
            <a:chOff x="5300443" y="127494"/>
            <a:chExt cx="92075" cy="41275"/>
          </a:xfrm>
        </p:grpSpPr>
        <p:sp>
          <p:nvSpPr>
            <p:cNvPr id="30" name="object 30"/>
            <p:cNvSpPr/>
            <p:nvPr/>
          </p:nvSpPr>
          <p:spPr>
            <a:xfrm>
              <a:off x="53029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353380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5277624" y="25256"/>
            <a:ext cx="38735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6" action="ppaction://hlinksldjump"/>
              </a:rPr>
              <a:t>Conclusion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pc="-10" dirty="0"/>
              <a:t>8</a:t>
            </a:fld>
            <a:r>
              <a:rPr spc="-10" dirty="0"/>
              <a:t>/27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95300" y="265871"/>
            <a:ext cx="38036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-20" dirty="0">
                <a:latin typeface="Calibri"/>
                <a:cs typeface="Calibri"/>
              </a:rPr>
              <a:t>Data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13283" y="940397"/>
            <a:ext cx="4878070" cy="149161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30"/>
              </a:spcBef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187" baseline="555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Calibri"/>
                <a:cs typeface="Calibri"/>
              </a:rPr>
              <a:t>“Direct</a:t>
            </a:r>
            <a:r>
              <a:rPr sz="1000" spc="70" dirty="0">
                <a:latin typeface="Calibri"/>
                <a:cs typeface="Calibri"/>
              </a:rPr>
              <a:t> </a:t>
            </a:r>
            <a:r>
              <a:rPr sz="1000" spc="-25" dirty="0">
                <a:latin typeface="Calibri"/>
                <a:cs typeface="Calibri"/>
              </a:rPr>
              <a:t>feeds”</a:t>
            </a:r>
            <a:r>
              <a:rPr sz="1000" spc="14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from</a:t>
            </a:r>
            <a:r>
              <a:rPr sz="1000" spc="7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public</a:t>
            </a:r>
            <a:r>
              <a:rPr sz="1000" spc="7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exchanges</a:t>
            </a:r>
            <a:endParaRPr sz="1000">
              <a:latin typeface="Calibri"/>
              <a:cs typeface="Calibri"/>
            </a:endParaRPr>
          </a:p>
          <a:p>
            <a:pPr marL="452755" marR="119380" indent="-152400">
              <a:lnSpc>
                <a:spcPct val="101499"/>
              </a:lnSpc>
              <a:spcBef>
                <a:spcPts val="464"/>
              </a:spcBef>
            </a:pPr>
            <a:r>
              <a:rPr sz="1350" baseline="9259" dirty="0">
                <a:latin typeface="Lucida Sans Unicode"/>
                <a:cs typeface="Lucida Sans Unicode"/>
              </a:rPr>
              <a:t>▶</a:t>
            </a:r>
            <a:r>
              <a:rPr sz="1350" spc="390" baseline="9259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Calibri"/>
                <a:cs typeface="Calibri"/>
              </a:rPr>
              <a:t>Level</a:t>
            </a:r>
            <a:r>
              <a:rPr sz="900" spc="14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3</a:t>
            </a:r>
            <a:r>
              <a:rPr sz="900" spc="13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order-</a:t>
            </a:r>
            <a:r>
              <a:rPr sz="900" dirty="0">
                <a:latin typeface="Calibri"/>
                <a:cs typeface="Calibri"/>
              </a:rPr>
              <a:t>book</a:t>
            </a:r>
            <a:r>
              <a:rPr sz="900" spc="13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messages:</a:t>
            </a:r>
            <a:r>
              <a:rPr sz="900" spc="25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all</a:t>
            </a:r>
            <a:r>
              <a:rPr sz="900" spc="1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add</a:t>
            </a:r>
            <a:r>
              <a:rPr sz="900" spc="1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(new</a:t>
            </a:r>
            <a:r>
              <a:rPr sz="900" spc="13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limit</a:t>
            </a:r>
            <a:r>
              <a:rPr sz="900" spc="1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orders),</a:t>
            </a:r>
            <a:r>
              <a:rPr sz="900" spc="14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cancel/modification</a:t>
            </a:r>
            <a:r>
              <a:rPr sz="900" spc="13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of</a:t>
            </a:r>
            <a:r>
              <a:rPr sz="900" spc="135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existing</a:t>
            </a:r>
            <a:r>
              <a:rPr sz="900" dirty="0">
                <a:latin typeface="Calibri"/>
                <a:cs typeface="Calibri"/>
              </a:rPr>
              <a:t> orders,</a:t>
            </a:r>
            <a:r>
              <a:rPr sz="900" spc="7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and</a:t>
            </a:r>
            <a:r>
              <a:rPr sz="900" spc="8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trade</a:t>
            </a:r>
            <a:r>
              <a:rPr sz="900" spc="75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messages</a:t>
            </a:r>
            <a:endParaRPr sz="900">
              <a:latin typeface="Calibri"/>
              <a:cs typeface="Calibri"/>
            </a:endParaRPr>
          </a:p>
          <a:p>
            <a:pPr marL="300990">
              <a:lnSpc>
                <a:spcPct val="100000"/>
              </a:lnSpc>
              <a:spcBef>
                <a:spcPts val="475"/>
              </a:spcBef>
            </a:pPr>
            <a:r>
              <a:rPr sz="1350" baseline="9259" dirty="0">
                <a:latin typeface="Lucida Sans Unicode"/>
                <a:cs typeface="Lucida Sans Unicode"/>
              </a:rPr>
              <a:t>▶</a:t>
            </a:r>
            <a:r>
              <a:rPr sz="1350" spc="397" baseline="9259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Calibri"/>
                <a:cs typeface="Calibri"/>
              </a:rPr>
              <a:t>Timestamped</a:t>
            </a:r>
            <a:r>
              <a:rPr sz="900" spc="14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to</a:t>
            </a:r>
            <a:r>
              <a:rPr sz="900" spc="1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microsecond</a:t>
            </a:r>
            <a:r>
              <a:rPr sz="900" spc="14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precision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800">
              <a:latin typeface="Calibri"/>
              <a:cs typeface="Calibri"/>
            </a:endParaRPr>
          </a:p>
          <a:p>
            <a:pPr marL="199390" marR="30480" indent="-161925">
              <a:lnSpc>
                <a:spcPct val="100000"/>
              </a:lnSpc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225" baseline="555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Calibri"/>
                <a:cs typeface="Calibri"/>
              </a:rPr>
              <a:t>30</a:t>
            </a:r>
            <a:r>
              <a:rPr sz="1000" spc="8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constituent</a:t>
            </a:r>
            <a:r>
              <a:rPr sz="1000" spc="8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stocks</a:t>
            </a:r>
            <a:r>
              <a:rPr sz="1000" spc="8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of</a:t>
            </a:r>
            <a:r>
              <a:rPr sz="1000" spc="8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the</a:t>
            </a:r>
            <a:r>
              <a:rPr sz="1000" spc="9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Dow</a:t>
            </a:r>
            <a:r>
              <a:rPr sz="1000" spc="8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Jones</a:t>
            </a:r>
            <a:r>
              <a:rPr sz="1000" spc="8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Index</a:t>
            </a:r>
            <a:r>
              <a:rPr sz="1000" spc="85" dirty="0">
                <a:latin typeface="Calibri"/>
                <a:cs typeface="Calibri"/>
              </a:rPr>
              <a:t> </a:t>
            </a:r>
            <a:r>
              <a:rPr sz="1000" spc="70" dirty="0">
                <a:latin typeface="Calibri"/>
                <a:cs typeface="Calibri"/>
              </a:rPr>
              <a:t>(DJI).</a:t>
            </a:r>
            <a:r>
              <a:rPr sz="1000" spc="8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54</a:t>
            </a:r>
            <a:r>
              <a:rPr sz="1000" spc="8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trading</a:t>
            </a:r>
            <a:r>
              <a:rPr sz="1000" spc="9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days</a:t>
            </a:r>
            <a:r>
              <a:rPr sz="1000" spc="8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spanning</a:t>
            </a:r>
            <a:r>
              <a:rPr sz="1000" spc="8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from</a:t>
            </a:r>
            <a:r>
              <a:rPr sz="1000" spc="85" dirty="0">
                <a:latin typeface="Calibri"/>
                <a:cs typeface="Calibri"/>
              </a:rPr>
              <a:t> </a:t>
            </a:r>
            <a:r>
              <a:rPr sz="1000" spc="-25" dirty="0">
                <a:latin typeface="Calibri"/>
                <a:cs typeface="Calibri"/>
              </a:rPr>
              <a:t>the </a:t>
            </a:r>
            <a:r>
              <a:rPr sz="1000" spc="-10" dirty="0">
                <a:latin typeface="Calibri"/>
                <a:cs typeface="Calibri"/>
              </a:rPr>
              <a:t>year</a:t>
            </a:r>
            <a:r>
              <a:rPr sz="1000" spc="5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of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2017</a:t>
            </a:r>
            <a:r>
              <a:rPr sz="1000" spc="5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to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2021.</a:t>
            </a:r>
            <a:endParaRPr sz="10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985"/>
              </a:spcBef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142" baseline="555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Calibri"/>
                <a:cs typeface="Calibri"/>
              </a:rPr>
              <a:t>For</a:t>
            </a:r>
            <a:r>
              <a:rPr sz="1000" spc="5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each</a:t>
            </a:r>
            <a:r>
              <a:rPr sz="1000" spc="5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exchange,</a:t>
            </a:r>
            <a:r>
              <a:rPr sz="1000" spc="5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we</a:t>
            </a:r>
            <a:r>
              <a:rPr sz="1000" spc="5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build</a:t>
            </a:r>
            <a:r>
              <a:rPr sz="1000" spc="5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the</a:t>
            </a:r>
            <a:r>
              <a:rPr sz="1000" spc="5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entire</a:t>
            </a:r>
            <a:r>
              <a:rPr sz="1000" spc="5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order</a:t>
            </a:r>
            <a:r>
              <a:rPr sz="1000" spc="5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book</a:t>
            </a:r>
            <a:r>
              <a:rPr sz="1000" spc="5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based</a:t>
            </a:r>
            <a:r>
              <a:rPr sz="1000" spc="5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on</a:t>
            </a:r>
            <a:r>
              <a:rPr sz="1000" spc="5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the</a:t>
            </a:r>
            <a:r>
              <a:rPr sz="1000" spc="5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direct</a:t>
            </a:r>
            <a:r>
              <a:rPr sz="1000" spc="5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feed</a:t>
            </a:r>
            <a:r>
              <a:rPr sz="1000" spc="5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messages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25256"/>
            <a:ext cx="44132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2" action="ppaction://hlinksldjump"/>
              </a:rPr>
              <a:t>Introduction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496094" y="127494"/>
            <a:ext cx="243204" cy="41275"/>
            <a:chOff x="1496094" y="127494"/>
            <a:chExt cx="243204" cy="41275"/>
          </a:xfrm>
        </p:grpSpPr>
        <p:sp>
          <p:nvSpPr>
            <p:cNvPr id="4" name="object 4"/>
            <p:cNvSpPr/>
            <p:nvPr/>
          </p:nvSpPr>
          <p:spPr>
            <a:xfrm>
              <a:off x="14986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490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994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18000" y="0"/>
                  </a:move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5994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649818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700225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473276" y="25256"/>
            <a:ext cx="19240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20" dirty="0">
                <a:latin typeface="Lucida Sans Unicode"/>
                <a:cs typeface="Lucida Sans Unicode"/>
                <a:hlinkClick r:id="rId3" action="ppaction://hlinksldjump"/>
              </a:rPr>
              <a:t>Data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672495" y="127494"/>
            <a:ext cx="394335" cy="41275"/>
            <a:chOff x="2672495" y="127494"/>
            <a:chExt cx="394335" cy="41275"/>
          </a:xfrm>
        </p:grpSpPr>
        <p:sp>
          <p:nvSpPr>
            <p:cNvPr id="12" name="object 12"/>
            <p:cNvSpPr/>
            <p:nvPr/>
          </p:nvSpPr>
          <p:spPr>
            <a:xfrm>
              <a:off x="26750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7254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7758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8262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8766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9270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97742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02783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4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649677" y="25256"/>
            <a:ext cx="46482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4" action="ppaction://hlinksldjump"/>
              </a:rPr>
              <a:t>Methodology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4073636" y="127494"/>
            <a:ext cx="293370" cy="41275"/>
            <a:chOff x="4073636" y="127494"/>
            <a:chExt cx="293370" cy="41275"/>
          </a:xfrm>
        </p:grpSpPr>
        <p:sp>
          <p:nvSpPr>
            <p:cNvPr id="22" name="object 22"/>
            <p:cNvSpPr/>
            <p:nvPr/>
          </p:nvSpPr>
          <p:spPr>
            <a:xfrm>
              <a:off x="40761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1265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1769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2273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277766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328172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4050817" y="25256"/>
            <a:ext cx="269875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5" action="ppaction://hlinksldjump"/>
              </a:rPr>
              <a:t>Results</a:t>
            </a:r>
            <a:endParaRPr sz="500">
              <a:latin typeface="Lucida Sans Unicode"/>
              <a:cs typeface="Lucida Sans Unicode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5300443" y="127494"/>
            <a:ext cx="92075" cy="41275"/>
            <a:chOff x="5300443" y="127494"/>
            <a:chExt cx="92075" cy="41275"/>
          </a:xfrm>
        </p:grpSpPr>
        <p:sp>
          <p:nvSpPr>
            <p:cNvPr id="30" name="object 30"/>
            <p:cNvSpPr/>
            <p:nvPr/>
          </p:nvSpPr>
          <p:spPr>
            <a:xfrm>
              <a:off x="5302973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353380" y="130024"/>
              <a:ext cx="36195" cy="36195"/>
            </a:xfrm>
            <a:custGeom>
              <a:avLst/>
              <a:gdLst/>
              <a:ahLst/>
              <a:cxnLst/>
              <a:rect l="l" t="t" r="r" b="b"/>
              <a:pathLst>
                <a:path w="36195" h="36194">
                  <a:moveTo>
                    <a:pt x="36002" y="18001"/>
                  </a:moveTo>
                  <a:lnTo>
                    <a:pt x="34587" y="10994"/>
                  </a:lnTo>
                  <a:lnTo>
                    <a:pt x="30729" y="5272"/>
                  </a:lnTo>
                  <a:lnTo>
                    <a:pt x="25007" y="1414"/>
                  </a:lnTo>
                  <a:lnTo>
                    <a:pt x="18000" y="0"/>
                  </a:lnTo>
                  <a:lnTo>
                    <a:pt x="10994" y="1414"/>
                  </a:lnTo>
                  <a:lnTo>
                    <a:pt x="5272" y="5272"/>
                  </a:lnTo>
                  <a:lnTo>
                    <a:pt x="1414" y="10994"/>
                  </a:lnTo>
                  <a:lnTo>
                    <a:pt x="0" y="18001"/>
                  </a:lnTo>
                  <a:lnTo>
                    <a:pt x="1414" y="25008"/>
                  </a:lnTo>
                  <a:lnTo>
                    <a:pt x="5272" y="30729"/>
                  </a:lnTo>
                  <a:lnTo>
                    <a:pt x="10994" y="34587"/>
                  </a:lnTo>
                  <a:lnTo>
                    <a:pt x="18000" y="36002"/>
                  </a:lnTo>
                  <a:lnTo>
                    <a:pt x="25007" y="34587"/>
                  </a:lnTo>
                  <a:lnTo>
                    <a:pt x="30729" y="30729"/>
                  </a:lnTo>
                  <a:lnTo>
                    <a:pt x="34587" y="25008"/>
                  </a:lnTo>
                  <a:lnTo>
                    <a:pt x="36002" y="18001"/>
                  </a:lnTo>
                  <a:close/>
                </a:path>
              </a:pathLst>
            </a:custGeom>
            <a:ln w="506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5277624" y="25256"/>
            <a:ext cx="387350" cy="101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" spc="-10" dirty="0">
                <a:solidFill>
                  <a:srgbClr val="7F7F7F"/>
                </a:solidFill>
                <a:latin typeface="Lucida Sans Unicode"/>
                <a:cs typeface="Lucida Sans Unicode"/>
                <a:hlinkClick r:id="rId6" action="ppaction://hlinksldjump"/>
              </a:rPr>
              <a:t>Conclusion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9900" y="265871"/>
            <a:ext cx="5194935" cy="128968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400" dirty="0">
                <a:latin typeface="Calibri"/>
                <a:cs typeface="Calibri"/>
              </a:rPr>
              <a:t>Limit</a:t>
            </a:r>
            <a:r>
              <a:rPr sz="1400" spc="130" dirty="0">
                <a:latin typeface="Calibri"/>
                <a:cs typeface="Calibri"/>
              </a:rPr>
              <a:t> </a:t>
            </a:r>
            <a:r>
              <a:rPr sz="1400" spc="-30" dirty="0">
                <a:latin typeface="Calibri"/>
                <a:cs typeface="Calibri"/>
              </a:rPr>
              <a:t>order</a:t>
            </a:r>
            <a:r>
              <a:rPr sz="1400" spc="1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book</a:t>
            </a:r>
            <a:r>
              <a:rPr sz="1400" spc="135" dirty="0">
                <a:latin typeface="Calibri"/>
                <a:cs typeface="Calibri"/>
              </a:rPr>
              <a:t> </a:t>
            </a:r>
            <a:r>
              <a:rPr sz="1400" spc="105" dirty="0">
                <a:latin typeface="Calibri"/>
                <a:cs typeface="Calibri"/>
              </a:rPr>
              <a:t>(LOB)</a:t>
            </a:r>
            <a:r>
              <a:rPr sz="1400" spc="1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market</a:t>
            </a:r>
            <a:endParaRPr sz="1400">
              <a:latin typeface="Calibri"/>
              <a:cs typeface="Calibri"/>
            </a:endParaRPr>
          </a:p>
          <a:p>
            <a:pPr marL="381000">
              <a:lnSpc>
                <a:spcPct val="100000"/>
              </a:lnSpc>
              <a:spcBef>
                <a:spcPts val="1015"/>
              </a:spcBef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172" baseline="555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Calibri"/>
                <a:cs typeface="Calibri"/>
              </a:rPr>
              <a:t>Most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liquid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markets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use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limit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order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books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spc="70" dirty="0">
                <a:latin typeface="Calibri"/>
                <a:cs typeface="Calibri"/>
              </a:rPr>
              <a:t>(LOBs)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for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trading</a:t>
            </a:r>
            <a:endParaRPr sz="1000">
              <a:latin typeface="Calibri"/>
              <a:cs typeface="Calibri"/>
            </a:endParaRPr>
          </a:p>
          <a:p>
            <a:pPr marL="381000">
              <a:lnSpc>
                <a:spcPct val="100000"/>
              </a:lnSpc>
              <a:spcBef>
                <a:spcPts val="895"/>
              </a:spcBef>
            </a:pPr>
            <a:r>
              <a:rPr sz="1500" baseline="5555" dirty="0">
                <a:latin typeface="Lucida Sans Unicode"/>
                <a:cs typeface="Lucida Sans Unicode"/>
              </a:rPr>
              <a:t>▶</a:t>
            </a:r>
            <a:r>
              <a:rPr sz="1500" spc="187" baseline="5555" dirty="0">
                <a:latin typeface="Lucida Sans Unicode"/>
                <a:cs typeface="Lucida Sans Unicode"/>
              </a:rPr>
              <a:t> </a:t>
            </a:r>
            <a:r>
              <a:rPr sz="1000" spc="80" dirty="0">
                <a:latin typeface="Calibri"/>
                <a:cs typeface="Calibri"/>
              </a:rPr>
              <a:t>A</a:t>
            </a:r>
            <a:r>
              <a:rPr sz="1000" spc="7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limit</a:t>
            </a:r>
            <a:r>
              <a:rPr sz="1000" spc="7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order</a:t>
            </a:r>
            <a:r>
              <a:rPr sz="1000" spc="7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book</a:t>
            </a:r>
            <a:r>
              <a:rPr sz="1000" spc="6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is</a:t>
            </a:r>
            <a:r>
              <a:rPr sz="1000" spc="7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essentially</a:t>
            </a:r>
            <a:r>
              <a:rPr sz="1000" spc="7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</a:t>
            </a:r>
            <a:r>
              <a:rPr sz="1000" spc="7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collection</a:t>
            </a:r>
            <a:r>
              <a:rPr sz="1000" spc="7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of</a:t>
            </a:r>
            <a:r>
              <a:rPr sz="1000" spc="7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unexecuted</a:t>
            </a:r>
            <a:r>
              <a:rPr sz="1000" spc="7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quotes</a:t>
            </a:r>
            <a:endParaRPr sz="1000">
              <a:latin typeface="Calibri"/>
              <a:cs typeface="Calibri"/>
            </a:endParaRPr>
          </a:p>
          <a:p>
            <a:pPr marL="643890">
              <a:lnSpc>
                <a:spcPct val="100000"/>
              </a:lnSpc>
              <a:spcBef>
                <a:spcPts val="195"/>
              </a:spcBef>
            </a:pPr>
            <a:r>
              <a:rPr sz="1350" baseline="9259" dirty="0">
                <a:latin typeface="Lucida Sans Unicode"/>
                <a:cs typeface="Lucida Sans Unicode"/>
              </a:rPr>
              <a:t>▶</a:t>
            </a:r>
            <a:r>
              <a:rPr sz="1350" spc="330" baseline="9259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Calibri"/>
                <a:cs typeface="Calibri"/>
              </a:rPr>
              <a:t>Each</a:t>
            </a:r>
            <a:r>
              <a:rPr sz="900" spc="1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quote</a:t>
            </a:r>
            <a:r>
              <a:rPr sz="900" spc="10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specifies</a:t>
            </a:r>
            <a:r>
              <a:rPr sz="900" spc="10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the</a:t>
            </a:r>
            <a:r>
              <a:rPr sz="900" spc="10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price</a:t>
            </a:r>
            <a:r>
              <a:rPr sz="900" spc="10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and</a:t>
            </a:r>
            <a:r>
              <a:rPr sz="900" spc="1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quantity</a:t>
            </a:r>
            <a:r>
              <a:rPr sz="900" spc="1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the</a:t>
            </a:r>
            <a:r>
              <a:rPr sz="900" spc="1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trader</a:t>
            </a:r>
            <a:r>
              <a:rPr sz="900" spc="1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is</a:t>
            </a:r>
            <a:r>
              <a:rPr sz="900" spc="11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willing</a:t>
            </a:r>
            <a:r>
              <a:rPr sz="900" spc="10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to</a:t>
            </a:r>
            <a:r>
              <a:rPr sz="900" spc="105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trade</a:t>
            </a:r>
            <a:endParaRPr sz="900">
              <a:latin typeface="Calibri"/>
              <a:cs typeface="Calibri"/>
            </a:endParaRPr>
          </a:p>
          <a:p>
            <a:pPr marL="795655" marR="30480" indent="-152400">
              <a:lnSpc>
                <a:spcPct val="101499"/>
              </a:lnSpc>
              <a:spcBef>
                <a:spcPts val="459"/>
              </a:spcBef>
            </a:pPr>
            <a:r>
              <a:rPr sz="1350" baseline="9259" dirty="0">
                <a:latin typeface="Lucida Sans Unicode"/>
                <a:cs typeface="Lucida Sans Unicode"/>
              </a:rPr>
              <a:t>▶</a:t>
            </a:r>
            <a:r>
              <a:rPr sz="1350" spc="292" baseline="9259" dirty="0">
                <a:latin typeface="Lucida Sans Unicode"/>
                <a:cs typeface="Lucida Sans Unicode"/>
              </a:rPr>
              <a:t> </a:t>
            </a:r>
            <a:r>
              <a:rPr sz="900" dirty="0">
                <a:latin typeface="Calibri"/>
                <a:cs typeface="Calibri"/>
              </a:rPr>
              <a:t>New</a:t>
            </a:r>
            <a:r>
              <a:rPr sz="900" spc="9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quotes</a:t>
            </a:r>
            <a:r>
              <a:rPr sz="900" spc="9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can</a:t>
            </a:r>
            <a:r>
              <a:rPr sz="900" spc="9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be</a:t>
            </a:r>
            <a:r>
              <a:rPr sz="900" spc="9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continuously</a:t>
            </a:r>
            <a:r>
              <a:rPr sz="900" spc="9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added</a:t>
            </a:r>
            <a:r>
              <a:rPr sz="900" spc="9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and</a:t>
            </a:r>
            <a:r>
              <a:rPr sz="900" spc="9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existing</a:t>
            </a:r>
            <a:r>
              <a:rPr sz="900" spc="9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quotes</a:t>
            </a:r>
            <a:r>
              <a:rPr sz="900" spc="9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can</a:t>
            </a:r>
            <a:r>
              <a:rPr sz="900" spc="9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be</a:t>
            </a:r>
            <a:r>
              <a:rPr sz="900" spc="9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canceled,</a:t>
            </a:r>
            <a:r>
              <a:rPr sz="900" spc="90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modified,</a:t>
            </a:r>
            <a:r>
              <a:rPr sz="900" spc="90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or</a:t>
            </a:r>
            <a:r>
              <a:rPr sz="900" dirty="0">
                <a:latin typeface="Calibri"/>
                <a:cs typeface="Calibri"/>
              </a:rPr>
              <a:t> executed</a:t>
            </a:r>
            <a:r>
              <a:rPr sz="900" spc="9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against</a:t>
            </a:r>
            <a:r>
              <a:rPr sz="900" spc="10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incoming</a:t>
            </a:r>
            <a:r>
              <a:rPr sz="900" spc="10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marketable</a:t>
            </a:r>
            <a:r>
              <a:rPr sz="900" spc="105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orders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34" name="object 3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07197" y="1579695"/>
            <a:ext cx="3173475" cy="1450220"/>
          </a:xfrm>
          <a:prstGeom prst="rect">
            <a:avLst/>
          </a:prstGeom>
        </p:spPr>
      </p:pic>
      <p:sp>
        <p:nvSpPr>
          <p:cNvPr id="35" name="object 3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spc="-10" dirty="0"/>
              <a:t>9</a:t>
            </a:fld>
            <a:r>
              <a:rPr spc="-10" dirty="0"/>
              <a:t>/27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1932</Words>
  <Application>Microsoft Office PowerPoint</Application>
  <PresentationFormat>Custom</PresentationFormat>
  <Paragraphs>462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Microsoft JhengHei UI</vt:lpstr>
      <vt:lpstr>Arial</vt:lpstr>
      <vt:lpstr>Calibri</vt:lpstr>
      <vt:lpstr>Lucida Sans Unicode</vt:lpstr>
      <vt:lpstr>Meiryo UI</vt:lpstr>
      <vt:lpstr>Segoe UI 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Microstructure in the Big-data Era: Improving High-frequency Price Prediction via Machine Learning</dc:title>
  <dc:creator>Agostino Capponi, Shihao Yu</dc:creator>
  <cp:lastModifiedBy>Agostino</cp:lastModifiedBy>
  <cp:revision>3</cp:revision>
  <dcterms:created xsi:type="dcterms:W3CDTF">2023-05-19T12:03:41Z</dcterms:created>
  <dcterms:modified xsi:type="dcterms:W3CDTF">2023-05-19T13:36:44Z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2023-05-19T00:00:00Z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2023-05-19T00:00:00Z</vt:filetime>
  </property>
  <property fmtid="{D5CDD505-2E9C-101B-9397-08002B2CF9AE}" pid="5" name="PTEX.Fullbanner">
    <vt:lpwstr>This is pdfTeX, Version 3.141592653-2.6-1.40.24 (TeX Live 2022) kpathsea version 6.3.4</vt:lpwstr>
  </property>
  <property fmtid="{D5CDD505-2E9C-101B-9397-08002B2CF9AE}" pid="6" name="Producer">
    <vt:lpwstr>pdfTeX-1.40.24</vt:lpwstr>
  </property>
</Properties>
</file>