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02" r:id="rId4"/>
    <p:sldId id="369" r:id="rId5"/>
    <p:sldId id="370" r:id="rId6"/>
    <p:sldId id="371" r:id="rId7"/>
    <p:sldId id="372" r:id="rId8"/>
    <p:sldId id="373" r:id="rId9"/>
    <p:sldId id="374" r:id="rId10"/>
    <p:sldId id="376" r:id="rId11"/>
    <p:sldId id="375" r:id="rId12"/>
    <p:sldId id="309" r:id="rId13"/>
    <p:sldId id="310" r:id="rId14"/>
    <p:sldId id="311" r:id="rId15"/>
    <p:sldId id="313" r:id="rId16"/>
    <p:sldId id="315" r:id="rId17"/>
    <p:sldId id="314" r:id="rId18"/>
    <p:sldId id="316" r:id="rId19"/>
    <p:sldId id="319" r:id="rId20"/>
    <p:sldId id="317" r:id="rId21"/>
    <p:sldId id="318" r:id="rId22"/>
    <p:sldId id="320" r:id="rId23"/>
    <p:sldId id="321" r:id="rId24"/>
    <p:sldId id="322" r:id="rId25"/>
    <p:sldId id="377" r:id="rId26"/>
    <p:sldId id="337" r:id="rId27"/>
    <p:sldId id="324" r:id="rId28"/>
    <p:sldId id="325" r:id="rId29"/>
    <p:sldId id="327" r:id="rId30"/>
    <p:sldId id="378" r:id="rId31"/>
    <p:sldId id="326" r:id="rId32"/>
    <p:sldId id="333" r:id="rId33"/>
    <p:sldId id="334" r:id="rId34"/>
    <p:sldId id="335" r:id="rId35"/>
    <p:sldId id="336" r:id="rId36"/>
    <p:sldId id="379" r:id="rId37"/>
    <p:sldId id="330" r:id="rId38"/>
    <p:sldId id="338" r:id="rId39"/>
    <p:sldId id="339" r:id="rId40"/>
    <p:sldId id="349" r:id="rId41"/>
    <p:sldId id="380" r:id="rId42"/>
    <p:sldId id="3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AA12-0409-4D7A-A6DE-60460C3E8BE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E624-F265-40B8-B36C-12AB2AC8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9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3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4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8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1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4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4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3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6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7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1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3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848D-5645-4541-9F11-9583D4E55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E624-F265-40B8-B36C-12AB2AC8A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upload.wikimedia.org/wikipedia/en/thumb/b/b7/Stanford_University_seal_2003.svg/800px-Stanford_University_seal_2003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299" y="6081020"/>
            <a:ext cx="640455" cy="6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8E2B-057A-9A27-759C-9283E233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39B4-88DD-03C6-E274-4FBE4A28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7A59-0DF3-A00C-91C3-E99CD3E6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DCA0-0BEE-7FE8-EA94-912DA4B3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5862-D54C-D64D-AEAE-B5AB9A193B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A4B557-1D4A-D37A-E001-52056D92D2B8}"/>
              </a:ext>
            </a:extLst>
          </p:cNvPr>
          <p:cNvCxnSpPr>
            <a:cxnSpLocks/>
          </p:cNvCxnSpPr>
          <p:nvPr userDrawn="1"/>
        </p:nvCxnSpPr>
        <p:spPr>
          <a:xfrm>
            <a:off x="942976" y="1157288"/>
            <a:ext cx="7615237" cy="0"/>
          </a:xfrm>
          <a:prstGeom prst="line">
            <a:avLst/>
          </a:prstGeom>
          <a:ln w="38100">
            <a:solidFill>
              <a:srgbClr val="6C0000">
                <a:alpha val="91000"/>
              </a:srgbClr>
            </a:solidFill>
          </a:ln>
          <a:effectLst>
            <a:outerShdw blurRad="50800" dist="50800" dir="5400000" algn="ctr" rotWithShape="0">
              <a:srgbClr val="000000">
                <a:alpha val="8878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7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6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27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3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447C-3916-4D3D-8AC5-818DFBCDAFD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BF62-B08D-4915-B431-CBE00CC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8D9B-FD71-484D-83B0-EFA823A20B4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AFC4-E196-4066-A5FC-ECED1BB4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sonline.informs.org/doi/abs/10.1287/mnsc.2021.4155" TargetMode="External"/><Relationship Id="rId5" Type="http://schemas.openxmlformats.org/officeDocument/2006/relationships/hyperlink" Target="https://doi.org/10.1017/jpr.2019.49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proceedings.neurips.cc/paper/2020/hash/f3507289cfdc8c9ae93f4098111a13f9-Abstrac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ademic.oup.com/biomet/article/109/2/295/6239705" TargetMode="External"/><Relationship Id="rId5" Type="http://schemas.openxmlformats.org/officeDocument/2006/relationships/hyperlink" Target="https://doi.org/10.1017/jpr.2019.49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ceedings.neurips.cc/paper/2020/hash/f3507289cfdc8c9ae93f4098111a13f9-Abstract.html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academic.oup.com/biomet/article/109/2/295/623970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7/jpr.2019.49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online.informs.org/doi/pdf/10.1287/educ.2021.0233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academic.oup.com/biomet/article/109/2/295/623970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7/jpr.2019.49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250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online.informs.org/doi/10.1287/moor.2021.117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online.informs.org/doi/10.1287/moor.2021.117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ubsonline.informs.org/doi/10.1287/moor.2021.117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sonline.informs.org/doi/10.1287/moor.2021.1178" TargetMode="Externa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sonline.informs.org/doi/10.1287/moor.2021.1178" TargetMode="Externa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87/educ.2019.019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met/article/109/2/295/623970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met/article/109/2/295/623970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2284" y="1600110"/>
            <a:ext cx="8333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Transport Based </a:t>
            </a:r>
            <a:r>
              <a:rPr lang="en-US" sz="3200" b="1" dirty="0" err="1"/>
              <a:t>Distributionally</a:t>
            </a:r>
            <a:r>
              <a:rPr lang="en-US" sz="3200" b="1" dirty="0"/>
              <a:t> Robust Optimization </a:t>
            </a:r>
          </a:p>
          <a:p>
            <a:endParaRPr lang="en-US" sz="3200" dirty="0"/>
          </a:p>
          <a:p>
            <a:pPr algn="ctr"/>
            <a:r>
              <a:rPr lang="en-US" sz="2500" dirty="0"/>
              <a:t>Jose H. Blanchet</a:t>
            </a:r>
          </a:p>
          <a:p>
            <a:pPr algn="ctr"/>
            <a:r>
              <a:rPr lang="en-US" sz="2500" dirty="0"/>
              <a:t>Stanford University</a:t>
            </a:r>
          </a:p>
          <a:p>
            <a:endParaRPr lang="en-US" sz="3200" dirty="0"/>
          </a:p>
          <a:p>
            <a:pPr algn="ctr"/>
            <a:r>
              <a:rPr lang="en-US" sz="2000" b="1" i="1" dirty="0"/>
              <a:t>Support from Air Force Office of Scientific Research under award FA9550-20-1-0397 and from NSF is gratefully acknowledged.</a:t>
            </a:r>
          </a:p>
        </p:txBody>
      </p:sp>
    </p:spTree>
    <p:extLst>
      <p:ext uri="{BB962C8B-B14F-4D97-AF65-F5344CB8AC3E}">
        <p14:creationId xmlns:p14="http://schemas.microsoft.com/office/powerpoint/2010/main" val="36289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2F07B-14E1-7FA7-8D1C-06CB47C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81BD-5D03-6066-7191-B1605045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3513-39C3-B18C-8AE6-B767CD2E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5862-D54C-D64D-AEAE-B5AB9A193BED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0206" y="1389301"/>
            <a:ext cx="93802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 suggests that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model error can “flip” desirable economic stylized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features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Rest of the talk is about how we model misspecification + how we use these models to produce these plots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4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Approach: </a:t>
            </a:r>
            <a:r>
              <a:rPr lang="en-US" sz="3200" b="1" dirty="0" err="1" smtClean="0"/>
              <a:t>Distributionally</a:t>
            </a:r>
            <a:r>
              <a:rPr lang="en-US" sz="3200" b="1" dirty="0" smtClean="0"/>
              <a:t> Robust Decision Making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93" y="1255838"/>
            <a:ext cx="8030373" cy="83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91" y="2866898"/>
            <a:ext cx="4822324" cy="689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866" y="2740091"/>
            <a:ext cx="5253109" cy="811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264" y="2376502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Population version: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618866" y="2376458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Data-driven version: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44" y="3630291"/>
            <a:ext cx="3501343" cy="413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246" y="3597239"/>
            <a:ext cx="6002796" cy="4544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0965" y="4458644"/>
            <a:ext cx="9361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DRO (</a:t>
            </a:r>
            <a:r>
              <a:rPr lang="en-US" sz="2200" b="1" i="1" dirty="0" err="1">
                <a:solidFill>
                  <a:srgbClr val="FF0000"/>
                </a:solidFill>
              </a:rPr>
              <a:t>Distributionally</a:t>
            </a:r>
            <a:r>
              <a:rPr lang="en-US" sz="2200" b="1" i="1" dirty="0">
                <a:solidFill>
                  <a:srgbClr val="FF0000"/>
                </a:solidFill>
              </a:rPr>
              <a:t> Robust Optimization) </a:t>
            </a:r>
            <a:r>
              <a:rPr lang="en-US" sz="2200" b="1" i="1" dirty="0" smtClean="0">
                <a:solidFill>
                  <a:srgbClr val="FF0000"/>
                </a:solidFill>
              </a:rPr>
              <a:t>version </a:t>
            </a:r>
            <a:r>
              <a:rPr lang="en-US" sz="2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this is what we do</a:t>
            </a:r>
            <a:r>
              <a:rPr lang="en-US" sz="2200" b="1" i="1" dirty="0" smtClean="0">
                <a:solidFill>
                  <a:srgbClr val="FF0000"/>
                </a:solidFill>
              </a:rPr>
              <a:t>:</a:t>
            </a:r>
            <a:endParaRPr lang="en-US" sz="2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7630" y="4911254"/>
            <a:ext cx="6298451" cy="723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7027" y="5810935"/>
            <a:ext cx="4223469" cy="55371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17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153" y="569430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Natural Questions / 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460" y="1598017"/>
            <a:ext cx="68669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Why optimal transport / intuition?</a:t>
            </a:r>
          </a:p>
          <a:p>
            <a:endParaRPr lang="en-US" sz="2200" i="1" dirty="0"/>
          </a:p>
          <a:p>
            <a:r>
              <a:rPr lang="en-US" sz="2200" i="1" dirty="0"/>
              <a:t>The choice of </a:t>
            </a:r>
            <a:r>
              <a:rPr lang="en-US" sz="2200" i="1" dirty="0">
                <a:latin typeface="Haettenschweiler" panose="020B0706040902060204" pitchFamily="34" charset="0"/>
              </a:rPr>
              <a:t> </a:t>
            </a:r>
            <a:r>
              <a:rPr lang="el-GR" sz="2200" i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δ</a:t>
            </a:r>
            <a:r>
              <a:rPr lang="en-US" sz="2200" i="1" dirty="0"/>
              <a:t>?</a:t>
            </a:r>
          </a:p>
          <a:p>
            <a:endParaRPr lang="en-US" sz="2200" i="1" dirty="0"/>
          </a:p>
          <a:p>
            <a:r>
              <a:rPr lang="en-US" sz="2200" i="1" dirty="0"/>
              <a:t>Statistical guarantees?</a:t>
            </a:r>
          </a:p>
          <a:p>
            <a:endParaRPr lang="en-US" sz="2200" i="1" dirty="0"/>
          </a:p>
          <a:p>
            <a:r>
              <a:rPr lang="en-US" sz="2200" i="1" dirty="0"/>
              <a:t>How to choose the transportation cost?</a:t>
            </a:r>
          </a:p>
          <a:p>
            <a:endParaRPr lang="en-US" sz="2200" i="1" dirty="0"/>
          </a:p>
          <a:p>
            <a:r>
              <a:rPr lang="en-US" sz="2200" i="1" dirty="0"/>
              <a:t>Are these problems tractable?</a:t>
            </a:r>
          </a:p>
          <a:p>
            <a:endParaRPr lang="en-US" sz="2200" i="1" dirty="0"/>
          </a:p>
          <a:p>
            <a:r>
              <a:rPr lang="en-US" sz="2200" i="1" dirty="0"/>
              <a:t>Is there a value of the game (i.e. min-max = max-min)?</a:t>
            </a:r>
          </a:p>
          <a:p>
            <a:endParaRPr lang="en-US" sz="2200" i="1" dirty="0"/>
          </a:p>
          <a:p>
            <a:r>
              <a:rPr lang="en-US" sz="2200" i="1" dirty="0"/>
              <a:t>Beyond? (Non-parametric prediction?)</a:t>
            </a:r>
          </a:p>
        </p:txBody>
      </p:sp>
    </p:spTree>
    <p:extLst>
      <p:ext uri="{BB962C8B-B14F-4D97-AF65-F5344CB8AC3E}">
        <p14:creationId xmlns:p14="http://schemas.microsoft.com/office/powerpoint/2010/main" val="156476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13176" y="2221062"/>
            <a:ext cx="5060576" cy="28007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Keep portfolio optimization in </a:t>
            </a:r>
            <a:r>
              <a:rPr lang="en-US" sz="2200" i="1" dirty="0" smtClean="0"/>
              <a:t>mind to simplify discussion, </a:t>
            </a:r>
            <a:r>
              <a:rPr lang="en-US" sz="2200" i="1" dirty="0"/>
              <a:t>but </a:t>
            </a:r>
            <a:r>
              <a:rPr lang="en-US" sz="2200" i="1" dirty="0" smtClean="0"/>
              <a:t>most of what we discuss applies to:</a:t>
            </a:r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387" y="3674088"/>
            <a:ext cx="3412153" cy="677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3" y="569430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Natural Questions / 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460" y="1598017"/>
            <a:ext cx="68669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Why optimal transport / intuition?</a:t>
            </a:r>
          </a:p>
          <a:p>
            <a:endParaRPr lang="en-US" sz="2200" i="1" dirty="0"/>
          </a:p>
          <a:p>
            <a:r>
              <a:rPr lang="en-US" sz="2200" i="1" dirty="0"/>
              <a:t>The choice of </a:t>
            </a:r>
            <a:r>
              <a:rPr lang="en-US" sz="2200" i="1" dirty="0">
                <a:latin typeface="Haettenschweiler" panose="020B0706040902060204" pitchFamily="34" charset="0"/>
              </a:rPr>
              <a:t> </a:t>
            </a:r>
            <a:r>
              <a:rPr lang="el-GR" sz="2200" i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δ</a:t>
            </a:r>
            <a:r>
              <a:rPr lang="en-US" sz="2200" i="1" dirty="0"/>
              <a:t>?</a:t>
            </a:r>
          </a:p>
          <a:p>
            <a:endParaRPr lang="en-US" sz="2200" i="1" dirty="0"/>
          </a:p>
          <a:p>
            <a:r>
              <a:rPr lang="en-US" sz="2200" i="1" dirty="0"/>
              <a:t>Statistical guarantees?</a:t>
            </a:r>
          </a:p>
          <a:p>
            <a:endParaRPr lang="en-US" sz="2200" i="1" dirty="0"/>
          </a:p>
          <a:p>
            <a:r>
              <a:rPr lang="en-US" sz="2200" i="1" dirty="0"/>
              <a:t>How to choose the transportation cost?</a:t>
            </a:r>
          </a:p>
          <a:p>
            <a:endParaRPr lang="en-US" sz="2200" i="1" dirty="0"/>
          </a:p>
          <a:p>
            <a:r>
              <a:rPr lang="en-US" sz="2200" i="1" dirty="0"/>
              <a:t>Are these problems tractable?</a:t>
            </a:r>
          </a:p>
          <a:p>
            <a:endParaRPr lang="en-US" sz="2200" i="1" dirty="0"/>
          </a:p>
          <a:p>
            <a:r>
              <a:rPr lang="en-US" sz="2200" i="1" dirty="0"/>
              <a:t>Is there a value of the game (i.e. min-max = max-min)?</a:t>
            </a:r>
          </a:p>
          <a:p>
            <a:endParaRPr lang="en-US" sz="2200" i="1" dirty="0"/>
          </a:p>
          <a:p>
            <a:r>
              <a:rPr lang="en-US" sz="2200" i="1" dirty="0"/>
              <a:t>Beyond? (Non-parametric prediction?)</a:t>
            </a:r>
          </a:p>
        </p:txBody>
      </p:sp>
    </p:spTree>
    <p:extLst>
      <p:ext uri="{BB962C8B-B14F-4D97-AF65-F5344CB8AC3E}">
        <p14:creationId xmlns:p14="http://schemas.microsoft.com/office/powerpoint/2010/main" val="378696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optimal transport?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141" y="1091738"/>
            <a:ext cx="5481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Two natural ways to model changes in distributions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A) The likelihood or observing X is corrupted / perturbed. </a:t>
            </a:r>
          </a:p>
          <a:p>
            <a:endParaRPr lang="en-US" sz="2200" b="1" i="1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B) Contamination of outcomes (i.e. X is corrupted / perturbed to   X+∆).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Traditionally A) and B) are seen as different mechanisms.</a:t>
            </a:r>
          </a:p>
          <a:p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526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optimal transport?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141" y="1091738"/>
            <a:ext cx="5481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Two natural ways to model changes in distributions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A) The likelihood or observing X is corrupted / perturbed. </a:t>
            </a:r>
          </a:p>
          <a:p>
            <a:endParaRPr lang="en-US" sz="2200" b="1" i="1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B) Contamination of outcomes (i.e. X is corrupted / perturbed to   X+∆).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Traditionally A) and B) are seen as different mechanisms.</a:t>
            </a:r>
          </a:p>
          <a:p>
            <a:endParaRPr lang="en-US" sz="2200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4623" y="1048987"/>
            <a:ext cx="54819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Wingdings" panose="05000000000000000000" pitchFamily="2" charset="2"/>
              </a:rPr>
              <a:t>Approach A) –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b="1" dirty="0">
                <a:sym typeface="Wingdings" panose="05000000000000000000" pitchFamily="2" charset="2"/>
              </a:rPr>
              <a:t>Divergence:</a:t>
            </a:r>
            <a:r>
              <a:rPr lang="en-US" sz="2200" dirty="0">
                <a:sym typeface="Wingdings" panose="05000000000000000000" pitchFamily="2" charset="2"/>
              </a:rPr>
              <a:t>   Dupuis, James &amp; Peterson '00; Hansen &amp; Sargent '01, '08; </a:t>
            </a:r>
            <a:r>
              <a:rPr lang="en-US" sz="2200" dirty="0" err="1">
                <a:sym typeface="Wingdings" panose="05000000000000000000" pitchFamily="2" charset="2"/>
              </a:rPr>
              <a:t>Nilim</a:t>
            </a:r>
            <a:r>
              <a:rPr lang="en-US" sz="2200" dirty="0">
                <a:sym typeface="Wingdings" panose="05000000000000000000" pitchFamily="2" charset="2"/>
              </a:rPr>
              <a:t> &amp; El </a:t>
            </a:r>
            <a:r>
              <a:rPr lang="en-US" sz="2200" dirty="0" err="1">
                <a:sym typeface="Wingdings" panose="05000000000000000000" pitchFamily="2" charset="2"/>
              </a:rPr>
              <a:t>Ghaoui</a:t>
            </a:r>
            <a:r>
              <a:rPr lang="en-US" sz="2200" dirty="0">
                <a:sym typeface="Wingdings" panose="05000000000000000000" pitchFamily="2" charset="2"/>
              </a:rPr>
              <a:t> '02, '03; </a:t>
            </a:r>
            <a:r>
              <a:rPr lang="en-US" sz="2200" dirty="0" err="1">
                <a:sym typeface="Wingdings" panose="05000000000000000000" pitchFamily="2" charset="2"/>
              </a:rPr>
              <a:t>Iyengar</a:t>
            </a:r>
            <a:r>
              <a:rPr lang="en-US" sz="2200" dirty="0">
                <a:sym typeface="Wingdings" panose="05000000000000000000" pitchFamily="2" charset="2"/>
              </a:rPr>
              <a:t> '05; A. Ben-Tal, L. El </a:t>
            </a:r>
            <a:r>
              <a:rPr lang="en-US" sz="2200" dirty="0" err="1">
                <a:sym typeface="Wingdings" panose="05000000000000000000" pitchFamily="2" charset="2"/>
              </a:rPr>
              <a:t>Ghaoui</a:t>
            </a:r>
            <a:r>
              <a:rPr lang="en-US" sz="2200" dirty="0">
                <a:sym typeface="Wingdings" panose="05000000000000000000" pitchFamily="2" charset="2"/>
              </a:rPr>
              <a:t>, &amp; A. </a:t>
            </a:r>
            <a:r>
              <a:rPr lang="en-US" sz="2200" dirty="0" err="1">
                <a:sym typeface="Wingdings" panose="05000000000000000000" pitchFamily="2" charset="2"/>
              </a:rPr>
              <a:t>Nemirovski</a:t>
            </a:r>
            <a:r>
              <a:rPr lang="en-US" sz="2200" dirty="0">
                <a:sym typeface="Wingdings" panose="05000000000000000000" pitchFamily="2" charset="2"/>
              </a:rPr>
              <a:t> '09; Bertsimas &amp; Sim '04; Bertsimas, Brown, </a:t>
            </a:r>
            <a:r>
              <a:rPr lang="en-US" sz="2200" dirty="0" err="1">
                <a:sym typeface="Wingdings" panose="05000000000000000000" pitchFamily="2" charset="2"/>
              </a:rPr>
              <a:t>Caramanis</a:t>
            </a:r>
            <a:r>
              <a:rPr lang="en-US" sz="2200" dirty="0">
                <a:sym typeface="Wingdings" panose="05000000000000000000" pitchFamily="2" charset="2"/>
              </a:rPr>
              <a:t> '13; Lim &amp; </a:t>
            </a:r>
            <a:r>
              <a:rPr lang="en-US" sz="2200" dirty="0" err="1">
                <a:sym typeface="Wingdings" panose="05000000000000000000" pitchFamily="2" charset="2"/>
              </a:rPr>
              <a:t>Shanthikumar</a:t>
            </a:r>
            <a:r>
              <a:rPr lang="en-US" sz="2200" dirty="0">
                <a:sym typeface="Wingdings" panose="05000000000000000000" pitchFamily="2" charset="2"/>
              </a:rPr>
              <a:t> '04; Lam '13, '17; </a:t>
            </a:r>
            <a:r>
              <a:rPr lang="en-US" sz="2200" dirty="0" err="1">
                <a:sym typeface="Wingdings" panose="05000000000000000000" pitchFamily="2" charset="2"/>
              </a:rPr>
              <a:t>Csiszár</a:t>
            </a:r>
            <a:r>
              <a:rPr lang="en-US" sz="2200" dirty="0">
                <a:sym typeface="Wingdings" panose="05000000000000000000" pitchFamily="2" charset="2"/>
              </a:rPr>
              <a:t> &amp; Breuer '13; Jiang &amp; Guan '12; Hu &amp; Hong '13; Wang, Glynn &amp; Ye '14; </a:t>
            </a:r>
            <a:r>
              <a:rPr lang="en-US" sz="2200" dirty="0" err="1">
                <a:sym typeface="Wingdings" panose="05000000000000000000" pitchFamily="2" charset="2"/>
              </a:rPr>
              <a:t>Bayrakskan</a:t>
            </a:r>
            <a:r>
              <a:rPr lang="en-US" sz="2200" dirty="0">
                <a:sym typeface="Wingdings" panose="05000000000000000000" pitchFamily="2" charset="2"/>
              </a:rPr>
              <a:t> &amp; Love '15; </a:t>
            </a:r>
            <a:r>
              <a:rPr lang="en-US" sz="2200" dirty="0" err="1">
                <a:sym typeface="Wingdings" panose="05000000000000000000" pitchFamily="2" charset="2"/>
              </a:rPr>
              <a:t>Duchi</a:t>
            </a:r>
            <a:r>
              <a:rPr lang="en-US" sz="2200" dirty="0">
                <a:sym typeface="Wingdings" panose="05000000000000000000" pitchFamily="2" charset="2"/>
              </a:rPr>
              <a:t>, Glynn &amp; </a:t>
            </a:r>
            <a:r>
              <a:rPr lang="en-US" sz="2200" dirty="0" err="1">
                <a:sym typeface="Wingdings" panose="05000000000000000000" pitchFamily="2" charset="2"/>
              </a:rPr>
              <a:t>Namkoong</a:t>
            </a:r>
            <a:r>
              <a:rPr lang="en-US" sz="2200" dirty="0">
                <a:sym typeface="Wingdings" panose="05000000000000000000" pitchFamily="2" charset="2"/>
              </a:rPr>
              <a:t> '16; Bertsimas, Gupta &amp; </a:t>
            </a:r>
            <a:r>
              <a:rPr lang="en-US" sz="2200" dirty="0" err="1">
                <a:sym typeface="Wingdings" panose="05000000000000000000" pitchFamily="2" charset="2"/>
              </a:rPr>
              <a:t>Kallus</a:t>
            </a:r>
            <a:r>
              <a:rPr lang="en-US" sz="2200" dirty="0">
                <a:sym typeface="Wingdings" panose="05000000000000000000" pitchFamily="2" charset="2"/>
              </a:rPr>
              <a:t> '13…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dirty="0">
                <a:sym typeface="Wingdings" panose="05000000000000000000" pitchFamily="2" charset="2"/>
              </a:rPr>
              <a:t>Approach B) – Wasserstein</a:t>
            </a:r>
            <a:r>
              <a:rPr lang="en-US" sz="2200" dirty="0">
                <a:sym typeface="Wingdings" panose="05000000000000000000" pitchFamily="2" charset="2"/>
              </a:rPr>
              <a:t>: Scarf '58; </a:t>
            </a:r>
            <a:r>
              <a:rPr lang="en-US" sz="2200" dirty="0" err="1">
                <a:sym typeface="Wingdings" panose="05000000000000000000" pitchFamily="2" charset="2"/>
              </a:rPr>
              <a:t>Hampel</a:t>
            </a:r>
            <a:r>
              <a:rPr lang="en-US" sz="2200" dirty="0">
                <a:sym typeface="Wingdings" panose="05000000000000000000" pitchFamily="2" charset="2"/>
              </a:rPr>
              <a:t> '73; Huber '81; </a:t>
            </a:r>
            <a:r>
              <a:rPr lang="en-US" sz="2200" dirty="0" err="1">
                <a:sym typeface="Wingdings" panose="05000000000000000000" pitchFamily="2" charset="2"/>
              </a:rPr>
              <a:t>Pflug</a:t>
            </a:r>
            <a:r>
              <a:rPr lang="en-US" sz="2200" dirty="0">
                <a:sym typeface="Wingdings" panose="05000000000000000000" pitchFamily="2" charset="2"/>
              </a:rPr>
              <a:t> &amp; </a:t>
            </a:r>
            <a:r>
              <a:rPr lang="en-US" sz="2200" dirty="0" err="1">
                <a:sym typeface="Wingdings" panose="05000000000000000000" pitchFamily="2" charset="2"/>
              </a:rPr>
              <a:t>Wozabal</a:t>
            </a:r>
            <a:r>
              <a:rPr lang="en-US" sz="2200" dirty="0">
                <a:sym typeface="Wingdings" panose="05000000000000000000" pitchFamily="2" charset="2"/>
              </a:rPr>
              <a:t> '07; </a:t>
            </a:r>
            <a:r>
              <a:rPr lang="en-US" sz="2200" dirty="0" err="1">
                <a:sym typeface="Wingdings" panose="05000000000000000000" pitchFamily="2" charset="2"/>
              </a:rPr>
              <a:t>Mehrotra</a:t>
            </a:r>
            <a:r>
              <a:rPr lang="en-US" sz="2200" dirty="0">
                <a:sym typeface="Wingdings" panose="05000000000000000000" pitchFamily="2" charset="2"/>
              </a:rPr>
              <a:t> &amp; Zhang '14; </a:t>
            </a:r>
            <a:r>
              <a:rPr lang="en-US" sz="2200" dirty="0" err="1">
                <a:sym typeface="Wingdings" panose="05000000000000000000" pitchFamily="2" charset="2"/>
              </a:rPr>
              <a:t>Esfahani</a:t>
            </a:r>
            <a:r>
              <a:rPr lang="en-US" sz="2200" dirty="0">
                <a:sym typeface="Wingdings" panose="05000000000000000000" pitchFamily="2" charset="2"/>
              </a:rPr>
              <a:t> &amp; Kuhn '15; Blanchet &amp; Murthy '16; Gao &amp; </a:t>
            </a:r>
            <a:r>
              <a:rPr lang="en-US" sz="2200" dirty="0" err="1">
                <a:sym typeface="Wingdings" panose="05000000000000000000" pitchFamily="2" charset="2"/>
              </a:rPr>
              <a:t>Kleywegt</a:t>
            </a:r>
            <a:r>
              <a:rPr lang="en-US" sz="2200" dirty="0">
                <a:sym typeface="Wingdings" panose="05000000000000000000" pitchFamily="2" charset="2"/>
              </a:rPr>
              <a:t> '16; </a:t>
            </a:r>
            <a:r>
              <a:rPr lang="en-US" sz="2200" dirty="0" err="1">
                <a:sym typeface="Wingdings" panose="05000000000000000000" pitchFamily="2" charset="2"/>
              </a:rPr>
              <a:t>Duchi</a:t>
            </a:r>
            <a:r>
              <a:rPr lang="en-US" sz="2200" dirty="0">
                <a:sym typeface="Wingdings" panose="05000000000000000000" pitchFamily="2" charset="2"/>
              </a:rPr>
              <a:t> &amp; </a:t>
            </a:r>
            <a:r>
              <a:rPr lang="en-US" sz="2200" dirty="0" err="1">
                <a:sym typeface="Wingdings" panose="05000000000000000000" pitchFamily="2" charset="2"/>
              </a:rPr>
              <a:t>Namkoong</a:t>
            </a:r>
            <a:r>
              <a:rPr lang="en-US" sz="2200" dirty="0">
                <a:sym typeface="Wingdings" panose="05000000000000000000" pitchFamily="2" charset="2"/>
              </a:rPr>
              <a:t> '17.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050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optimal transport?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106" y="1167711"/>
            <a:ext cx="54819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Two natural ways to model changes in distributions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A) The likelihood or observing X is corrupted / perturbed. </a:t>
            </a:r>
          </a:p>
          <a:p>
            <a:endParaRPr lang="en-US" sz="2200" b="1" i="1" dirty="0">
              <a:sym typeface="Wingdings" panose="05000000000000000000" pitchFamily="2" charset="2"/>
            </a:endParaRPr>
          </a:p>
          <a:p>
            <a:r>
              <a:rPr lang="en-US" sz="2200" b="1" i="1" dirty="0">
                <a:sym typeface="Wingdings" panose="05000000000000000000" pitchFamily="2" charset="2"/>
              </a:rPr>
              <a:t>B) Contamination of outcomes (i.e. X is corrupted / perturbed to   X+∆).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Traditionally A) and B) are seen as different mechanisms.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But both can be seen as a particular case of optimal transport.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4623" y="1048987"/>
            <a:ext cx="54819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Wingdings" panose="05000000000000000000" pitchFamily="2" charset="2"/>
              </a:rPr>
              <a:t>Approach A) –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b="1" dirty="0">
                <a:sym typeface="Wingdings" panose="05000000000000000000" pitchFamily="2" charset="2"/>
              </a:rPr>
              <a:t>Divergence:</a:t>
            </a:r>
            <a:r>
              <a:rPr lang="en-US" sz="2200" dirty="0">
                <a:sym typeface="Wingdings" panose="05000000000000000000" pitchFamily="2" charset="2"/>
              </a:rPr>
              <a:t>   Dupuis, James &amp; Peterson '00; Hansen &amp; Sargent '01, '08; </a:t>
            </a:r>
            <a:r>
              <a:rPr lang="en-US" sz="2200" dirty="0" err="1">
                <a:sym typeface="Wingdings" panose="05000000000000000000" pitchFamily="2" charset="2"/>
              </a:rPr>
              <a:t>Nilim</a:t>
            </a:r>
            <a:r>
              <a:rPr lang="en-US" sz="2200" dirty="0">
                <a:sym typeface="Wingdings" panose="05000000000000000000" pitchFamily="2" charset="2"/>
              </a:rPr>
              <a:t> &amp; El </a:t>
            </a:r>
            <a:r>
              <a:rPr lang="en-US" sz="2200" dirty="0" err="1">
                <a:sym typeface="Wingdings" panose="05000000000000000000" pitchFamily="2" charset="2"/>
              </a:rPr>
              <a:t>Ghaoui</a:t>
            </a:r>
            <a:r>
              <a:rPr lang="en-US" sz="2200" dirty="0">
                <a:sym typeface="Wingdings" panose="05000000000000000000" pitchFamily="2" charset="2"/>
              </a:rPr>
              <a:t> '02, '03; </a:t>
            </a:r>
            <a:r>
              <a:rPr lang="en-US" sz="2200" dirty="0" err="1">
                <a:sym typeface="Wingdings" panose="05000000000000000000" pitchFamily="2" charset="2"/>
              </a:rPr>
              <a:t>Iyengar</a:t>
            </a:r>
            <a:r>
              <a:rPr lang="en-US" sz="2200" dirty="0">
                <a:sym typeface="Wingdings" panose="05000000000000000000" pitchFamily="2" charset="2"/>
              </a:rPr>
              <a:t> '05; A. Ben-Tal, L. El </a:t>
            </a:r>
            <a:r>
              <a:rPr lang="en-US" sz="2200" dirty="0" err="1">
                <a:sym typeface="Wingdings" panose="05000000000000000000" pitchFamily="2" charset="2"/>
              </a:rPr>
              <a:t>Ghaoui</a:t>
            </a:r>
            <a:r>
              <a:rPr lang="en-US" sz="2200" dirty="0">
                <a:sym typeface="Wingdings" panose="05000000000000000000" pitchFamily="2" charset="2"/>
              </a:rPr>
              <a:t>, &amp; A. </a:t>
            </a:r>
            <a:r>
              <a:rPr lang="en-US" sz="2200" dirty="0" err="1">
                <a:sym typeface="Wingdings" panose="05000000000000000000" pitchFamily="2" charset="2"/>
              </a:rPr>
              <a:t>Nemirovski</a:t>
            </a:r>
            <a:r>
              <a:rPr lang="en-US" sz="2200" dirty="0">
                <a:sym typeface="Wingdings" panose="05000000000000000000" pitchFamily="2" charset="2"/>
              </a:rPr>
              <a:t> '09; Bertsimas &amp; Sim '04; Bertsimas, Brown, </a:t>
            </a:r>
            <a:r>
              <a:rPr lang="en-US" sz="2200" dirty="0" err="1">
                <a:sym typeface="Wingdings" panose="05000000000000000000" pitchFamily="2" charset="2"/>
              </a:rPr>
              <a:t>Caramanis</a:t>
            </a:r>
            <a:r>
              <a:rPr lang="en-US" sz="2200" dirty="0">
                <a:sym typeface="Wingdings" panose="05000000000000000000" pitchFamily="2" charset="2"/>
              </a:rPr>
              <a:t> '13; Lim &amp; </a:t>
            </a:r>
            <a:r>
              <a:rPr lang="en-US" sz="2200" dirty="0" err="1">
                <a:sym typeface="Wingdings" panose="05000000000000000000" pitchFamily="2" charset="2"/>
              </a:rPr>
              <a:t>Shanthikumar</a:t>
            </a:r>
            <a:r>
              <a:rPr lang="en-US" sz="2200" dirty="0">
                <a:sym typeface="Wingdings" panose="05000000000000000000" pitchFamily="2" charset="2"/>
              </a:rPr>
              <a:t> '04; Lam '13, '17; </a:t>
            </a:r>
            <a:r>
              <a:rPr lang="en-US" sz="2200" dirty="0" err="1">
                <a:sym typeface="Wingdings" panose="05000000000000000000" pitchFamily="2" charset="2"/>
              </a:rPr>
              <a:t>Csiszár</a:t>
            </a:r>
            <a:r>
              <a:rPr lang="en-US" sz="2200" dirty="0">
                <a:sym typeface="Wingdings" panose="05000000000000000000" pitchFamily="2" charset="2"/>
              </a:rPr>
              <a:t> &amp; Breuer '13; Jiang &amp; Guan '12; Hu &amp; Hong '13; Wang, Glynn &amp; Ye '14; </a:t>
            </a:r>
            <a:r>
              <a:rPr lang="en-US" sz="2200" dirty="0" err="1">
                <a:sym typeface="Wingdings" panose="05000000000000000000" pitchFamily="2" charset="2"/>
              </a:rPr>
              <a:t>Bayrakskan</a:t>
            </a:r>
            <a:r>
              <a:rPr lang="en-US" sz="2200" dirty="0">
                <a:sym typeface="Wingdings" panose="05000000000000000000" pitchFamily="2" charset="2"/>
              </a:rPr>
              <a:t> &amp; Love '15; </a:t>
            </a:r>
            <a:r>
              <a:rPr lang="en-US" sz="2200" dirty="0" err="1">
                <a:sym typeface="Wingdings" panose="05000000000000000000" pitchFamily="2" charset="2"/>
              </a:rPr>
              <a:t>Duchi</a:t>
            </a:r>
            <a:r>
              <a:rPr lang="en-US" sz="2200" dirty="0">
                <a:sym typeface="Wingdings" panose="05000000000000000000" pitchFamily="2" charset="2"/>
              </a:rPr>
              <a:t>, Glynn &amp; </a:t>
            </a:r>
            <a:r>
              <a:rPr lang="en-US" sz="2200" dirty="0" err="1">
                <a:sym typeface="Wingdings" panose="05000000000000000000" pitchFamily="2" charset="2"/>
              </a:rPr>
              <a:t>Namkoong</a:t>
            </a:r>
            <a:r>
              <a:rPr lang="en-US" sz="2200" dirty="0">
                <a:sym typeface="Wingdings" panose="05000000000000000000" pitchFamily="2" charset="2"/>
              </a:rPr>
              <a:t> '16; Bertsimas, Gupta &amp; </a:t>
            </a:r>
            <a:r>
              <a:rPr lang="en-US" sz="2200" dirty="0" err="1">
                <a:sym typeface="Wingdings" panose="05000000000000000000" pitchFamily="2" charset="2"/>
              </a:rPr>
              <a:t>Kallus</a:t>
            </a:r>
            <a:r>
              <a:rPr lang="en-US" sz="2200" dirty="0">
                <a:sym typeface="Wingdings" panose="05000000000000000000" pitchFamily="2" charset="2"/>
              </a:rPr>
              <a:t> '13…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b="1" dirty="0">
                <a:sym typeface="Wingdings" panose="05000000000000000000" pitchFamily="2" charset="2"/>
              </a:rPr>
              <a:t>Approach B) – Wasserstein</a:t>
            </a:r>
            <a:r>
              <a:rPr lang="en-US" sz="2200" dirty="0">
                <a:sym typeface="Wingdings" panose="05000000000000000000" pitchFamily="2" charset="2"/>
              </a:rPr>
              <a:t>: Scarf '58; </a:t>
            </a:r>
            <a:r>
              <a:rPr lang="en-US" sz="2200" dirty="0" err="1">
                <a:sym typeface="Wingdings" panose="05000000000000000000" pitchFamily="2" charset="2"/>
              </a:rPr>
              <a:t>Hampel</a:t>
            </a:r>
            <a:r>
              <a:rPr lang="en-US" sz="2200" dirty="0">
                <a:sym typeface="Wingdings" panose="05000000000000000000" pitchFamily="2" charset="2"/>
              </a:rPr>
              <a:t> '73; Huber '81; </a:t>
            </a:r>
            <a:r>
              <a:rPr lang="en-US" sz="2200" dirty="0" err="1">
                <a:sym typeface="Wingdings" panose="05000000000000000000" pitchFamily="2" charset="2"/>
              </a:rPr>
              <a:t>Pflug</a:t>
            </a:r>
            <a:r>
              <a:rPr lang="en-US" sz="2200" dirty="0">
                <a:sym typeface="Wingdings" panose="05000000000000000000" pitchFamily="2" charset="2"/>
              </a:rPr>
              <a:t> &amp; </a:t>
            </a:r>
            <a:r>
              <a:rPr lang="en-US" sz="2200" dirty="0" err="1">
                <a:sym typeface="Wingdings" panose="05000000000000000000" pitchFamily="2" charset="2"/>
              </a:rPr>
              <a:t>Wozabal</a:t>
            </a:r>
            <a:r>
              <a:rPr lang="en-US" sz="2200" dirty="0">
                <a:sym typeface="Wingdings" panose="05000000000000000000" pitchFamily="2" charset="2"/>
              </a:rPr>
              <a:t> '07; </a:t>
            </a:r>
            <a:r>
              <a:rPr lang="en-US" sz="2200" dirty="0" err="1">
                <a:sym typeface="Wingdings" panose="05000000000000000000" pitchFamily="2" charset="2"/>
              </a:rPr>
              <a:t>Mehrotra</a:t>
            </a:r>
            <a:r>
              <a:rPr lang="en-US" sz="2200" dirty="0">
                <a:sym typeface="Wingdings" panose="05000000000000000000" pitchFamily="2" charset="2"/>
              </a:rPr>
              <a:t> &amp; Zhang '14; </a:t>
            </a:r>
            <a:r>
              <a:rPr lang="en-US" sz="2200" dirty="0" err="1">
                <a:sym typeface="Wingdings" panose="05000000000000000000" pitchFamily="2" charset="2"/>
              </a:rPr>
              <a:t>Esfahani</a:t>
            </a:r>
            <a:r>
              <a:rPr lang="en-US" sz="2200" dirty="0">
                <a:sym typeface="Wingdings" panose="05000000000000000000" pitchFamily="2" charset="2"/>
              </a:rPr>
              <a:t> &amp; Kuhn '15; Blanchet &amp; Murthy '16; Gao &amp; </a:t>
            </a:r>
            <a:r>
              <a:rPr lang="en-US" sz="2200" dirty="0" err="1">
                <a:sym typeface="Wingdings" panose="05000000000000000000" pitchFamily="2" charset="2"/>
              </a:rPr>
              <a:t>Kleywegt</a:t>
            </a:r>
            <a:r>
              <a:rPr lang="en-US" sz="2200" dirty="0">
                <a:sym typeface="Wingdings" panose="05000000000000000000" pitchFamily="2" charset="2"/>
              </a:rPr>
              <a:t> '16; </a:t>
            </a:r>
            <a:r>
              <a:rPr lang="en-US" sz="2200" dirty="0" err="1">
                <a:sym typeface="Wingdings" panose="05000000000000000000" pitchFamily="2" charset="2"/>
              </a:rPr>
              <a:t>Duchi</a:t>
            </a:r>
            <a:r>
              <a:rPr lang="en-US" sz="2200" dirty="0">
                <a:sym typeface="Wingdings" panose="05000000000000000000" pitchFamily="2" charset="2"/>
              </a:rPr>
              <a:t> &amp; </a:t>
            </a:r>
            <a:r>
              <a:rPr lang="en-US" sz="2200" dirty="0" err="1">
                <a:sym typeface="Wingdings" panose="05000000000000000000" pitchFamily="2" charset="2"/>
              </a:rPr>
              <a:t>Namkoong</a:t>
            </a:r>
            <a:r>
              <a:rPr lang="en-US" sz="2200" dirty="0">
                <a:sym typeface="Wingdings" panose="05000000000000000000" pitchFamily="2" charset="2"/>
              </a:rPr>
              <a:t> '17.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651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Transport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82" y="1803319"/>
            <a:ext cx="5593122" cy="327412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9557548" y="1603646"/>
            <a:ext cx="32165" cy="836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7659" y="1252926"/>
            <a:ext cx="4415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c(</a:t>
            </a:r>
            <a:r>
              <a:rPr lang="en-US" sz="2200" b="1" dirty="0" err="1">
                <a:solidFill>
                  <a:srgbClr val="FF0000"/>
                </a:solidFill>
              </a:rPr>
              <a:t>y,x</a:t>
            </a:r>
            <a:r>
              <a:rPr lang="en-US" sz="2200" b="1" dirty="0">
                <a:solidFill>
                  <a:srgbClr val="FF0000"/>
                </a:solidFill>
              </a:rPr>
              <a:t> ) = transportation cost function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5" y="2393980"/>
            <a:ext cx="5142382" cy="23112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726" y="5077447"/>
            <a:ext cx="9061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- Linear programming problem </a:t>
            </a:r>
            <a:r>
              <a:rPr lang="en-US" sz="2200" b="1" dirty="0">
                <a:solidFill>
                  <a:schemeClr val="accent5"/>
                </a:solidFill>
              </a:rPr>
              <a:t>(</a:t>
            </a:r>
            <a:r>
              <a:rPr lang="en-US" sz="2200" b="1" dirty="0" err="1">
                <a:solidFill>
                  <a:schemeClr val="accent5"/>
                </a:solidFill>
              </a:rPr>
              <a:t>Monge</a:t>
            </a:r>
            <a:r>
              <a:rPr lang="en-US" sz="2200" b="1" dirty="0">
                <a:solidFill>
                  <a:schemeClr val="accent5"/>
                </a:solidFill>
              </a:rPr>
              <a:t>-Kantorovich)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Strong duality holds in great generality (lower semi-continuous non-negative c(.) in Polish spaces) 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See e.g. </a:t>
            </a:r>
            <a:r>
              <a:rPr lang="en-US" sz="2200" b="1" dirty="0" err="1"/>
              <a:t>Villani</a:t>
            </a:r>
            <a:r>
              <a:rPr lang="en-US" sz="2200" b="1" dirty="0"/>
              <a:t> (2003).</a:t>
            </a:r>
          </a:p>
        </p:txBody>
      </p:sp>
    </p:spTree>
    <p:extLst>
      <p:ext uri="{BB962C8B-B14F-4D97-AF65-F5344CB8AC3E}">
        <p14:creationId xmlns:p14="http://schemas.microsoft.com/office/powerpoint/2010/main" val="315711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Transport DRO Duality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2" y="1379991"/>
            <a:ext cx="5230164" cy="285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282" y="1393176"/>
            <a:ext cx="6315340" cy="679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106" y="950445"/>
            <a:ext cx="460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Primal Optimal Transport DRO: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76660" y="945637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6"/>
                </a:solidFill>
              </a:rPr>
              <a:t>Dual Optimal Transport DRO: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210119"/>
            <a:ext cx="10623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chemeClr val="accent5"/>
                </a:solidFill>
              </a:rPr>
              <a:t>Another linear programming problem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Strong duality holds at the same level of generality </a:t>
            </a:r>
            <a:r>
              <a:rPr lang="en-US" sz="2200" b="1" dirty="0">
                <a:solidFill>
                  <a:schemeClr val="accent6"/>
                </a:solidFill>
              </a:rPr>
              <a:t>– B. &amp; Murthy ’19 MOR https://pubsonline.informs.org/doi/10.1287/moor.2018.0936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c(.) non-negative, lower </a:t>
            </a:r>
            <a:r>
              <a:rPr lang="en-US" sz="2200" b="1" dirty="0" err="1">
                <a:solidFill>
                  <a:srgbClr val="FF0000"/>
                </a:solidFill>
              </a:rPr>
              <a:t>semicontinuous</a:t>
            </a:r>
            <a:r>
              <a:rPr lang="en-US" sz="2200" b="1" dirty="0">
                <a:solidFill>
                  <a:srgbClr val="FF0000"/>
                </a:solidFill>
              </a:rPr>
              <a:t> (possibility infinity) – l(.) </a:t>
            </a:r>
            <a:r>
              <a:rPr lang="en-US" sz="2200" b="1" dirty="0" err="1">
                <a:solidFill>
                  <a:srgbClr val="FF0000"/>
                </a:solidFill>
              </a:rPr>
              <a:t>integrable</a:t>
            </a:r>
            <a:r>
              <a:rPr lang="en-US" sz="2200" b="1" dirty="0">
                <a:solidFill>
                  <a:srgbClr val="FF0000"/>
                </a:solidFill>
              </a:rPr>
              <a:t> under P</a:t>
            </a:r>
            <a:r>
              <a:rPr lang="en-US" sz="1100" b="1" dirty="0">
                <a:solidFill>
                  <a:srgbClr val="FF0000"/>
                </a:solidFill>
              </a:rPr>
              <a:t>0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6650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Transport DRO Formulations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2" y="1379991"/>
            <a:ext cx="5230164" cy="2850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210119"/>
            <a:ext cx="10623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chemeClr val="accent5"/>
                </a:solidFill>
              </a:rPr>
              <a:t>Another linear programming problem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Strong duality holds at the same level of generality </a:t>
            </a:r>
            <a:r>
              <a:rPr lang="en-US" sz="2200" b="1" dirty="0">
                <a:solidFill>
                  <a:schemeClr val="accent6"/>
                </a:solidFill>
              </a:rPr>
              <a:t>– B. &amp; Murthy ’19 MOR https://pubsonline.informs.org/doi/10.1287/moor.2018.0936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c(.) non-negative, lower </a:t>
            </a:r>
            <a:r>
              <a:rPr lang="en-US" sz="2200" b="1" dirty="0" err="1">
                <a:solidFill>
                  <a:srgbClr val="FF0000"/>
                </a:solidFill>
              </a:rPr>
              <a:t>semicontinuous</a:t>
            </a:r>
            <a:r>
              <a:rPr lang="en-US" sz="2200" b="1" dirty="0">
                <a:solidFill>
                  <a:srgbClr val="FF0000"/>
                </a:solidFill>
              </a:rPr>
              <a:t> (possibility infinity) – l(.) </a:t>
            </a:r>
            <a:r>
              <a:rPr lang="en-US" sz="2200" b="1" dirty="0" err="1">
                <a:solidFill>
                  <a:srgbClr val="FF0000"/>
                </a:solidFill>
              </a:rPr>
              <a:t>integrable</a:t>
            </a:r>
            <a:r>
              <a:rPr lang="en-US" sz="2200" b="1" dirty="0">
                <a:solidFill>
                  <a:srgbClr val="FF0000"/>
                </a:solidFill>
              </a:rPr>
              <a:t> under P</a:t>
            </a:r>
            <a:r>
              <a:rPr lang="en-US" sz="1100" b="1" dirty="0">
                <a:solidFill>
                  <a:srgbClr val="FF0000"/>
                </a:solidFill>
              </a:rPr>
              <a:t>0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282" y="1393176"/>
            <a:ext cx="6315340" cy="679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106" y="950445"/>
            <a:ext cx="460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Primal Optimal Transport DRO: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76660" y="945637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6"/>
                </a:solidFill>
              </a:rPr>
              <a:t>Dual Optimal Transport DRO: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00" y="2761391"/>
            <a:ext cx="3585588" cy="5427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76660" y="2373512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Recover Wasserstein DRO if: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8597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General Goal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7494" y="1198858"/>
            <a:ext cx="97132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Distributionally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robust optimization via optimal </a:t>
            </a:r>
            <a:r>
              <a:rPr lang="en-US" sz="3000" b="1" dirty="0" smtClean="0">
                <a:solidFill>
                  <a:srgbClr val="FF0000"/>
                </a:solidFill>
              </a:rPr>
              <a:t>transport: an effective tool </a:t>
            </a:r>
            <a:r>
              <a:rPr lang="en-US" sz="3000" b="1" dirty="0">
                <a:solidFill>
                  <a:srgbClr val="FF0000"/>
                </a:solidFill>
              </a:rPr>
              <a:t>to quantify and </a:t>
            </a:r>
            <a:r>
              <a:rPr lang="en-US" sz="3000" b="1" dirty="0" smtClean="0">
                <a:solidFill>
                  <a:srgbClr val="FF0000"/>
                </a:solidFill>
              </a:rPr>
              <a:t>mitigate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model errors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Model error is essential in finance and insurance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Portfolio choice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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Past and future environments differ / non-stationarities.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ML in general  Out-of-sample performance / generalization.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813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Transport DRO Formulations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2" y="1379991"/>
            <a:ext cx="5230164" cy="285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282" y="1393176"/>
            <a:ext cx="6315340" cy="679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106" y="950445"/>
            <a:ext cx="460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Primal Optimal Transport DRO: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76660" y="945637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6"/>
                </a:solidFill>
              </a:rPr>
              <a:t>Dual Optimal Transport DRO: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00" y="2761391"/>
            <a:ext cx="3585588" cy="542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76660" y="2373512"/>
            <a:ext cx="460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Recover Wasserstein DRO if: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45282" y="3423769"/>
            <a:ext cx="4603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Recover </a:t>
            </a:r>
            <a:r>
              <a:rPr lang="el-GR" sz="2200" i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-divergence DRO if: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000" y="3843452"/>
            <a:ext cx="4838369" cy="480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599" y="4288085"/>
            <a:ext cx="8942294" cy="486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5210119"/>
            <a:ext cx="106231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7030A0"/>
                </a:solidFill>
              </a:rPr>
              <a:t>Strong duality holds at the same level of generality as OT.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chemeClr val="accent6"/>
                </a:solidFill>
              </a:rPr>
              <a:t>c(.) non-negative, lower </a:t>
            </a:r>
            <a:r>
              <a:rPr lang="en-US" sz="2200" b="1" dirty="0" err="1">
                <a:solidFill>
                  <a:schemeClr val="accent6"/>
                </a:solidFill>
              </a:rPr>
              <a:t>semicontinuous</a:t>
            </a:r>
            <a:r>
              <a:rPr lang="en-US" sz="2200" b="1" dirty="0">
                <a:solidFill>
                  <a:schemeClr val="accent6"/>
                </a:solidFill>
              </a:rPr>
              <a:t> (possibility infinity) – l(.) </a:t>
            </a:r>
            <a:r>
              <a:rPr lang="en-US" sz="2200" b="1" dirty="0" err="1">
                <a:solidFill>
                  <a:schemeClr val="accent6"/>
                </a:solidFill>
              </a:rPr>
              <a:t>integrable</a:t>
            </a:r>
            <a:r>
              <a:rPr lang="en-US" sz="2200" b="1" dirty="0">
                <a:solidFill>
                  <a:schemeClr val="accent6"/>
                </a:solidFill>
              </a:rPr>
              <a:t> under P</a:t>
            </a:r>
            <a:r>
              <a:rPr lang="en-US" sz="1100" b="1" dirty="0">
                <a:solidFill>
                  <a:schemeClr val="accent6"/>
                </a:solidFill>
              </a:rPr>
              <a:t>0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FF0000"/>
                </a:solidFill>
              </a:rPr>
              <a:t> see B. &amp; Murthy ’19 MOR https://pubsonline.informs.org/doi/10.1287/moor.2018.0936</a:t>
            </a:r>
          </a:p>
          <a:p>
            <a:pPr marL="342900" indent="-342900">
              <a:buFontTx/>
              <a:buChar char="-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1044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Lasso, Regularization (Variance and Norm)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" y="806208"/>
            <a:ext cx="6152991" cy="307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18" y="695699"/>
            <a:ext cx="6024282" cy="3194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9224" y="3989307"/>
            <a:ext cx="2855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Kang, Murthy (2019):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https://doi.org/10.1017/jpr.2019.49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B., Li, Zhou (2021)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https://pubsonline.informs.org/doi/abs/10.1287/mnsc.2021.4155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42" y="3890696"/>
            <a:ext cx="8042086" cy="28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Choice of Uncertainty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0805" y="1107499"/>
            <a:ext cx="10764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Consider space of optimal portfolio choices generated by distributional uncertainty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22" y="1656826"/>
            <a:ext cx="7385571" cy="50356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943600" y="2160387"/>
            <a:ext cx="5155" cy="336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5484" y="2544778"/>
            <a:ext cx="5215523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Space of </a:t>
            </a:r>
            <a:r>
              <a:rPr lang="en-US" sz="2200" b="1" i="1" dirty="0">
                <a:solidFill>
                  <a:schemeClr val="accent1"/>
                </a:solidFill>
              </a:rPr>
              <a:t>decisions </a:t>
            </a:r>
            <a:r>
              <a:rPr lang="en-US" sz="2200" b="1" i="1" dirty="0">
                <a:solidFill>
                  <a:schemeClr val="accent6"/>
                </a:solidFill>
              </a:rPr>
              <a:t>believed</a:t>
            </a:r>
            <a:r>
              <a:rPr lang="en-US" sz="2200" i="1" dirty="0"/>
              <a:t> to be </a:t>
            </a:r>
            <a:r>
              <a:rPr lang="en-US" sz="2200" b="1" i="1" dirty="0">
                <a:solidFill>
                  <a:schemeClr val="accent1"/>
                </a:solidFill>
              </a:rPr>
              <a:t>plausible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414" y="4098306"/>
            <a:ext cx="4495357" cy="5729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8673" y="3360056"/>
            <a:ext cx="6788386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Minimize uncertainty in </a:t>
            </a:r>
            <a:r>
              <a:rPr lang="en-US" sz="2200" b="1" i="1" dirty="0">
                <a:solidFill>
                  <a:schemeClr val="accent1"/>
                </a:solidFill>
              </a:rPr>
              <a:t>plausible</a:t>
            </a:r>
            <a:r>
              <a:rPr lang="en-US" sz="2200" i="1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decisions </a:t>
            </a:r>
            <a:r>
              <a:rPr lang="en-US" sz="2200" b="1" i="1" dirty="0" err="1">
                <a:solidFill>
                  <a:schemeClr val="accent6"/>
                </a:solidFill>
              </a:rPr>
              <a:t>s.t.</a:t>
            </a:r>
            <a:r>
              <a:rPr lang="en-US" sz="2200" b="1" i="1" dirty="0">
                <a:solidFill>
                  <a:schemeClr val="accent6"/>
                </a:solidFill>
              </a:rPr>
              <a:t> coverage 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943599" y="2975771"/>
            <a:ext cx="5155" cy="336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0"/>
          </p:cNvCxnSpPr>
          <p:nvPr/>
        </p:nvCxnSpPr>
        <p:spPr>
          <a:xfrm flipH="1" flipV="1">
            <a:off x="5472957" y="4421031"/>
            <a:ext cx="645678" cy="4973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07978" y="4918387"/>
            <a:ext cx="5621314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Best possible decision (i.e. population known)</a:t>
            </a:r>
          </a:p>
        </p:txBody>
      </p:sp>
      <p:sp>
        <p:nvSpPr>
          <p:cNvPr id="27" name="Oval 26"/>
          <p:cNvSpPr/>
          <p:nvPr/>
        </p:nvSpPr>
        <p:spPr>
          <a:xfrm>
            <a:off x="5112123" y="4212377"/>
            <a:ext cx="372036" cy="433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517" y="5656627"/>
            <a:ext cx="1247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Kang, Murthy (2019):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https://doi.org/10.1017/jpr.2019.49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B., Si, Murthy (2021):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https://academic.oup.com/biomet/article/109/2/295/6239705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Si, B., Gosh, </a:t>
            </a:r>
            <a:r>
              <a:rPr lang="en-US" dirty="0" err="1">
                <a:solidFill>
                  <a:srgbClr val="FF0000"/>
                </a:solidFill>
              </a:rPr>
              <a:t>Squillante</a:t>
            </a:r>
            <a:r>
              <a:rPr lang="en-US" dirty="0">
                <a:solidFill>
                  <a:srgbClr val="FF0000"/>
                </a:solidFill>
              </a:rPr>
              <a:t> (2021):  </a:t>
            </a:r>
            <a:r>
              <a:rPr lang="en-US" dirty="0">
                <a:solidFill>
                  <a:srgbClr val="FF0000"/>
                </a:solidFill>
                <a:hlinkClick r:id="rId7"/>
              </a:rPr>
              <a:t>https://proceedings.neurips.cc/paper/2020/hash/f3507289cfdc8c9ae93f4098111a13f9-Abstract.html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0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Choice of Uncertainty: Projection Problem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7" y="1134036"/>
            <a:ext cx="6601225" cy="4011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82" y="1189693"/>
            <a:ext cx="2199306" cy="511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892" y="1228216"/>
            <a:ext cx="2050191" cy="434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17" y="5656627"/>
            <a:ext cx="11569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Kang, Murthy (2019):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https://doi.org/10.1017/jpr.2019.49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B., Si, Murthy (2021): </a:t>
            </a:r>
            <a:r>
              <a:rPr lang="en-US" dirty="0">
                <a:solidFill>
                  <a:srgbClr val="FF0000"/>
                </a:solidFill>
                <a:hlinkClick r:id="rId7"/>
              </a:rPr>
              <a:t>https://academic.oup.com/biomet/article/109/2/295/6239705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Si, B., Gosh, </a:t>
            </a:r>
            <a:r>
              <a:rPr lang="en-US" i="1" dirty="0" err="1">
                <a:solidFill>
                  <a:srgbClr val="FF0000"/>
                </a:solidFill>
              </a:rPr>
              <a:t>Squillante</a:t>
            </a:r>
            <a:r>
              <a:rPr lang="en-US" i="1" dirty="0">
                <a:solidFill>
                  <a:srgbClr val="FF0000"/>
                </a:solidFill>
              </a:rPr>
              <a:t> (2021):  </a:t>
            </a:r>
            <a:r>
              <a:rPr lang="en-US" i="1" dirty="0">
                <a:solidFill>
                  <a:srgbClr val="FF0000"/>
                </a:solidFill>
                <a:hlinkClick r:id="rId8"/>
              </a:rPr>
              <a:t>https://proceedings.neurips.cc/paper/2020/hash/f3507289cfdc8c9ae93f4098111a13f9-Abstract.html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9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Choice of Uncertainty: Projection Problem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7" y="1134036"/>
            <a:ext cx="6601225" cy="4011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82" y="1189693"/>
            <a:ext cx="2199306" cy="511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892" y="1228216"/>
            <a:ext cx="2050191" cy="434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17" y="5656627"/>
            <a:ext cx="1247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Kang, Murthy (2019):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https://doi.org/10.1017/jpr.2019.49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B., Si, Murthy (2021): </a:t>
            </a:r>
            <a:r>
              <a:rPr lang="en-US" dirty="0">
                <a:solidFill>
                  <a:srgbClr val="FF0000"/>
                </a:solidFill>
                <a:hlinkClick r:id="rId7"/>
              </a:rPr>
              <a:t>https://academic.oup.com/biomet/article/109/2/295/6239705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B., Murthy, Nguyen (2021): </a:t>
            </a:r>
            <a:r>
              <a:rPr lang="en-US" b="1" dirty="0">
                <a:solidFill>
                  <a:srgbClr val="FF0000"/>
                </a:solidFill>
                <a:hlinkClick r:id="rId8"/>
              </a:rPr>
              <a:t>https://pubsonline.informs.org/doi/pdf/10.1287/educ.2021.0233</a:t>
            </a:r>
            <a:r>
              <a:rPr lang="en-US" b="1" dirty="0">
                <a:solidFill>
                  <a:srgbClr val="FF0000"/>
                </a:solidFill>
              </a:rPr>
              <a:t> &lt;-- Tutorial!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467" y="1804936"/>
            <a:ext cx="3439891" cy="125562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9612892" y="3034732"/>
            <a:ext cx="0" cy="39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39376" y="3445973"/>
                <a:ext cx="4547032" cy="230832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Consequence: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Optimal δ = 95% quantile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If c(.) is quadratic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is chi-squared.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-- Recovers high dimensional statistics choice for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sqrt</a:t>
                </a:r>
                <a:r>
                  <a:rPr lang="en-US" b="1" dirty="0">
                    <a:solidFill>
                      <a:srgbClr val="7030A0"/>
                    </a:solidFill>
                  </a:rPr>
                  <a:t> Lasso O(log(d)/n)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76" y="3445973"/>
                <a:ext cx="4547032" cy="2308324"/>
              </a:xfrm>
              <a:prstGeom prst="rect">
                <a:avLst/>
              </a:prstGeom>
              <a:blipFill>
                <a:blip r:embed="rId10"/>
                <a:stretch>
                  <a:fillRect l="-932" t="-781" b="-2344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9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Optimal Choice of Uncertainty: Projection Problem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02" y="955745"/>
            <a:ext cx="8508615" cy="232707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B201CBE-9AC3-CB6D-3BF6-32B531E58EAD}"/>
              </a:ext>
            </a:extLst>
          </p:cNvPr>
          <p:cNvSpPr txBox="1">
            <a:spLocks/>
          </p:cNvSpPr>
          <p:nvPr/>
        </p:nvSpPr>
        <p:spPr>
          <a:xfrm>
            <a:off x="848272" y="3336006"/>
            <a:ext cx="10644156" cy="316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Monthly data for 10 years on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randomly selected S&amp;P 500 stocks from 01/90-01/2000.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compute a standard </a:t>
            </a:r>
            <a:r>
              <a:rPr lang="en-US" sz="2400" b="1" dirty="0">
                <a:solidFill>
                  <a:srgbClr val="6C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mean-variance portfolio selection.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apply the strategy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future months – 2000-2017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target 10% annualized return &amp; choose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indicated 10 yrs. of data.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repeat the experiment 100 times – keeping the same time window (randomizing over the choice of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stocks).</a:t>
            </a:r>
          </a:p>
        </p:txBody>
      </p:sp>
    </p:spTree>
    <p:extLst>
      <p:ext uri="{BB962C8B-B14F-4D97-AF65-F5344CB8AC3E}">
        <p14:creationId xmlns:p14="http://schemas.microsoft.com/office/powerpoint/2010/main" val="422232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04" y="811306"/>
            <a:ext cx="12145900" cy="5929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8659" y="515471"/>
            <a:ext cx="5939117" cy="29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Average Rolling Horizon over 100 samples of 100 stocks S&amp;P500</a:t>
            </a:r>
          </a:p>
        </p:txBody>
      </p:sp>
    </p:spTree>
    <p:extLst>
      <p:ext uri="{BB962C8B-B14F-4D97-AF65-F5344CB8AC3E}">
        <p14:creationId xmlns:p14="http://schemas.microsoft.com/office/powerpoint/2010/main" val="333248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88659" y="515471"/>
            <a:ext cx="5939117" cy="29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Histograms Sharpe Ratio DRMV vs Equal-Weighting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" y="762001"/>
            <a:ext cx="11293289" cy="58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5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7035" y="2451293"/>
            <a:ext cx="4917001" cy="6326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Inform Transportation Cost using Current Market Information?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2741" y="6015331"/>
            <a:ext cx="1003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Murthy, Zhang (2021)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https://pubsonline.informs.org/doi/10.1287/moor.2021.1178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507" y="1228521"/>
            <a:ext cx="11308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Cost function can be used to encode </a:t>
            </a:r>
            <a:r>
              <a:rPr lang="en-US" sz="2200" i="1" dirty="0" smtClean="0"/>
              <a:t>information </a:t>
            </a:r>
            <a:r>
              <a:rPr lang="en-US" sz="2200" b="1" i="1" dirty="0" smtClean="0"/>
              <a:t>-&gt; Recall picture motivating the talk!</a:t>
            </a:r>
            <a:endParaRPr lang="en-US" sz="2200" b="1" i="1" dirty="0"/>
          </a:p>
          <a:p>
            <a:endParaRPr lang="en-US" sz="2200" i="1" dirty="0"/>
          </a:p>
          <a:p>
            <a:r>
              <a:rPr lang="en-US" sz="2200" i="1" dirty="0"/>
              <a:t>Example: Use an implied volatility index (e.g. VIX), say “V” and consider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528" y="2474515"/>
            <a:ext cx="4280368" cy="5862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6507" y="3329254"/>
            <a:ext cx="11308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Here X’ is the adversarial choice and we can pick  A</a:t>
            </a:r>
            <a:r>
              <a:rPr lang="en-US" sz="1400" i="1" dirty="0">
                <a:solidFill>
                  <a:srgbClr val="FF0000"/>
                </a:solidFill>
              </a:rPr>
              <a:t>i</a:t>
            </a:r>
            <a:r>
              <a:rPr lang="en-US" sz="2200" i="1" dirty="0">
                <a:solidFill>
                  <a:srgbClr val="FF0000"/>
                </a:solidFill>
              </a:rPr>
              <a:t> = 1/V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  <a:p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Intuition: Market perceives high volatility </a:t>
            </a:r>
            <a:r>
              <a:rPr lang="en-US" sz="2200" i="1" dirty="0">
                <a:solidFill>
                  <a:srgbClr val="FF0000"/>
                </a:solidFill>
                <a:sym typeface="Wingdings" panose="05000000000000000000" pitchFamily="2" charset="2"/>
              </a:rPr>
              <a:t> low transportation cost   higher adversarial attacks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786229"/>
            <a:ext cx="5351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 Challenge </a:t>
            </a:r>
            <a:r>
              <a:rPr lang="en-US" sz="2200" i="1" dirty="0">
                <a:sym typeface="Wingdings" panose="05000000000000000000" pitchFamily="2" charset="2"/>
              </a:rPr>
              <a:t>  Computational tractability?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71699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Risk vs Mean 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1356919" y="5882151"/>
                <a:ext cx="9458249" cy="4119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Model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risk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measured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adversarial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distance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to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empirical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 </m:t>
                    </m:r>
                  </m:oMath>
                </a14:m>
                <a:endParaRPr lang="en-US" dirty="0">
                  <a:solidFill>
                    <a:srgbClr val="6C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19" y="5882151"/>
                <a:ext cx="9458249" cy="4119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7540"/>
            <a:ext cx="10637367" cy="43946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11153" y="1443318"/>
            <a:ext cx="4935071" cy="46437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6682" y="1487540"/>
            <a:ext cx="5069542" cy="4716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55665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Question: Is Your Portfolio Selection Policy Efficient?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9140" y="1235084"/>
            <a:ext cx="52838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pPr algn="ctr"/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  <a:p>
            <a:pPr algn="ctr"/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  <a:p>
            <a:pPr algn="ctr"/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What drives inefficiencies?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How to address inefficiencies?</a:t>
            </a: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1E4076-4CA2-B761-6B39-794AEE890710}"/>
              </a:ext>
            </a:extLst>
          </p:cNvPr>
          <p:cNvGrpSpPr/>
          <p:nvPr/>
        </p:nvGrpSpPr>
        <p:grpSpPr>
          <a:xfrm>
            <a:off x="-875" y="975008"/>
            <a:ext cx="5332354" cy="4097803"/>
            <a:chOff x="6054223" y="2187111"/>
            <a:chExt cx="5795683" cy="43433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31611C-375B-7C5B-E754-26E17320B706}"/>
                </a:ext>
              </a:extLst>
            </p:cNvPr>
            <p:cNvCxnSpPr/>
            <p:nvPr/>
          </p:nvCxnSpPr>
          <p:spPr>
            <a:xfrm>
              <a:off x="7968188" y="3074616"/>
              <a:ext cx="8964" cy="3070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2D7454-4B5D-AF89-2F58-41B884A29C4F}"/>
                </a:ext>
              </a:extLst>
            </p:cNvPr>
            <p:cNvCxnSpPr/>
            <p:nvPr/>
          </p:nvCxnSpPr>
          <p:spPr>
            <a:xfrm flipH="1">
              <a:off x="7797858" y="5956769"/>
              <a:ext cx="3402107" cy="22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ubtitle 2 1">
              <a:extLst>
                <a:ext uri="{FF2B5EF4-FFF2-40B4-BE49-F238E27FC236}">
                  <a16:creationId xmlns:a16="http://schemas.microsoft.com/office/drawing/2014/main" id="{269A1D46-F11E-B79C-FA37-31C6D29428E6}"/>
                </a:ext>
              </a:extLst>
            </p:cNvPr>
            <p:cNvSpPr txBox="1">
              <a:spLocks/>
            </p:cNvSpPr>
            <p:nvPr/>
          </p:nvSpPr>
          <p:spPr>
            <a:xfrm>
              <a:off x="9494430" y="5979181"/>
              <a:ext cx="176604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/>
                <a:t> 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Risk 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ubtitle 2 2">
              <a:extLst>
                <a:ext uri="{FF2B5EF4-FFF2-40B4-BE49-F238E27FC236}">
                  <a16:creationId xmlns:a16="http://schemas.microsoft.com/office/drawing/2014/main" id="{6882C39D-CFD1-5115-E965-19226044D584}"/>
                </a:ext>
              </a:extLst>
            </p:cNvPr>
            <p:cNvSpPr txBox="1">
              <a:spLocks/>
            </p:cNvSpPr>
            <p:nvPr/>
          </p:nvSpPr>
          <p:spPr>
            <a:xfrm>
              <a:off x="6054223" y="3074616"/>
              <a:ext cx="208877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Return  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Subtitle 2 3">
              <a:extLst>
                <a:ext uri="{FF2B5EF4-FFF2-40B4-BE49-F238E27FC236}">
                  <a16:creationId xmlns:a16="http://schemas.microsoft.com/office/drawing/2014/main" id="{27938B0B-65DA-6797-8E82-BD6F0AAE19EA}"/>
                </a:ext>
              </a:extLst>
            </p:cNvPr>
            <p:cNvSpPr txBox="1">
              <a:spLocks/>
            </p:cNvSpPr>
            <p:nvPr/>
          </p:nvSpPr>
          <p:spPr>
            <a:xfrm>
              <a:off x="7138953" y="2187111"/>
              <a:ext cx="4710953" cy="5513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Theoretical Efficient Frontier</a:t>
              </a: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21077E4E-F1D8-F50F-3498-2691362645F1}"/>
                </a:ext>
              </a:extLst>
            </p:cNvPr>
            <p:cNvSpPr/>
            <p:nvPr/>
          </p:nvSpPr>
          <p:spPr>
            <a:xfrm>
              <a:off x="8246093" y="3527335"/>
              <a:ext cx="2550459" cy="1878105"/>
            </a:xfrm>
            <a:custGeom>
              <a:avLst/>
              <a:gdLst>
                <a:gd name="connsiteX0" fmla="*/ 0 w 2420471"/>
                <a:gd name="connsiteY0" fmla="*/ 1707777 h 1707777"/>
                <a:gd name="connsiteX1" fmla="*/ 658906 w 2420471"/>
                <a:gd name="connsiteY1" fmla="*/ 770965 h 1707777"/>
                <a:gd name="connsiteX2" fmla="*/ 1349188 w 2420471"/>
                <a:gd name="connsiteY2" fmla="*/ 224118 h 1707777"/>
                <a:gd name="connsiteX3" fmla="*/ 2420471 w 2420471"/>
                <a:gd name="connsiteY3" fmla="*/ 0 h 17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471" h="1707777">
                  <a:moveTo>
                    <a:pt x="0" y="1707777"/>
                  </a:moveTo>
                  <a:cubicBezTo>
                    <a:pt x="217020" y="1363009"/>
                    <a:pt x="434041" y="1018242"/>
                    <a:pt x="658906" y="770965"/>
                  </a:cubicBezTo>
                  <a:cubicBezTo>
                    <a:pt x="883771" y="523688"/>
                    <a:pt x="1055594" y="352612"/>
                    <a:pt x="1349188" y="224118"/>
                  </a:cubicBezTo>
                  <a:cubicBezTo>
                    <a:pt x="1642782" y="95624"/>
                    <a:pt x="2031626" y="47812"/>
                    <a:pt x="242047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31611C-375B-7C5B-E754-26E17320B706}"/>
              </a:ext>
            </a:extLst>
          </p:cNvPr>
          <p:cNvCxnSpPr/>
          <p:nvPr/>
        </p:nvCxnSpPr>
        <p:spPr>
          <a:xfrm>
            <a:off x="7187287" y="1812329"/>
            <a:ext cx="8247" cy="28967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2D7454-4B5D-AF89-2F58-41B884A29C4F}"/>
              </a:ext>
            </a:extLst>
          </p:cNvPr>
          <p:cNvCxnSpPr/>
          <p:nvPr/>
        </p:nvCxnSpPr>
        <p:spPr>
          <a:xfrm flipH="1">
            <a:off x="7030574" y="4531512"/>
            <a:ext cx="3130130" cy="211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Subtitle 2 1">
            <a:extLst>
              <a:ext uri="{FF2B5EF4-FFF2-40B4-BE49-F238E27FC236}">
                <a16:creationId xmlns:a16="http://schemas.microsoft.com/office/drawing/2014/main" id="{269A1D46-F11E-B79C-FA37-31C6D29428E6}"/>
              </a:ext>
            </a:extLst>
          </p:cNvPr>
          <p:cNvSpPr txBox="1">
            <a:spLocks/>
          </p:cNvSpPr>
          <p:nvPr/>
        </p:nvSpPr>
        <p:spPr>
          <a:xfrm>
            <a:off x="8591516" y="4552657"/>
            <a:ext cx="1624862" cy="520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Risk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Subtitle 2 2">
            <a:extLst>
              <a:ext uri="{FF2B5EF4-FFF2-40B4-BE49-F238E27FC236}">
                <a16:creationId xmlns:a16="http://schemas.microsoft.com/office/drawing/2014/main" id="{6882C39D-CFD1-5115-E965-19226044D584}"/>
              </a:ext>
            </a:extLst>
          </p:cNvPr>
          <p:cNvSpPr txBox="1">
            <a:spLocks/>
          </p:cNvSpPr>
          <p:nvPr/>
        </p:nvSpPr>
        <p:spPr>
          <a:xfrm>
            <a:off x="5426332" y="1812329"/>
            <a:ext cx="1921791" cy="520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Return 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Subtitle 2 3">
            <a:extLst>
              <a:ext uri="{FF2B5EF4-FFF2-40B4-BE49-F238E27FC236}">
                <a16:creationId xmlns:a16="http://schemas.microsoft.com/office/drawing/2014/main" id="{27938B0B-65DA-6797-8E82-BD6F0AAE19EA}"/>
              </a:ext>
            </a:extLst>
          </p:cNvPr>
          <p:cNvSpPr txBox="1">
            <a:spLocks/>
          </p:cNvSpPr>
          <p:nvPr/>
        </p:nvSpPr>
        <p:spPr>
          <a:xfrm>
            <a:off x="6424345" y="975008"/>
            <a:ext cx="5700420" cy="52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In-efficient </a:t>
            </a:r>
            <a:r>
              <a:rPr lang="en-US" sz="2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(Out-of-Sample)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Frontier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21077E4E-F1D8-F50F-3498-2691362645F1}"/>
              </a:ext>
            </a:extLst>
          </p:cNvPr>
          <p:cNvSpPr/>
          <p:nvPr/>
        </p:nvSpPr>
        <p:spPr>
          <a:xfrm>
            <a:off x="7442976" y="2502096"/>
            <a:ext cx="1391741" cy="1509261"/>
          </a:xfrm>
          <a:custGeom>
            <a:avLst/>
            <a:gdLst>
              <a:gd name="connsiteX0" fmla="*/ 0 w 2420471"/>
              <a:gd name="connsiteY0" fmla="*/ 1707777 h 1707777"/>
              <a:gd name="connsiteX1" fmla="*/ 658906 w 2420471"/>
              <a:gd name="connsiteY1" fmla="*/ 770965 h 1707777"/>
              <a:gd name="connsiteX2" fmla="*/ 1349188 w 2420471"/>
              <a:gd name="connsiteY2" fmla="*/ 224118 h 1707777"/>
              <a:gd name="connsiteX3" fmla="*/ 2420471 w 2420471"/>
              <a:gd name="connsiteY3" fmla="*/ 0 h 17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71" h="1707777">
                <a:moveTo>
                  <a:pt x="0" y="1707777"/>
                </a:moveTo>
                <a:cubicBezTo>
                  <a:pt x="217020" y="1363009"/>
                  <a:pt x="434041" y="1018242"/>
                  <a:pt x="658906" y="770965"/>
                </a:cubicBezTo>
                <a:cubicBezTo>
                  <a:pt x="883771" y="523688"/>
                  <a:pt x="1055594" y="352612"/>
                  <a:pt x="1349188" y="224118"/>
                </a:cubicBezTo>
                <a:cubicBezTo>
                  <a:pt x="1642782" y="95624"/>
                  <a:pt x="2031626" y="47812"/>
                  <a:pt x="2420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8788638" y="2280580"/>
            <a:ext cx="1322294" cy="488504"/>
          </a:xfrm>
          <a:custGeom>
            <a:avLst/>
            <a:gdLst>
              <a:gd name="connsiteX0" fmla="*/ 0 w 1322294"/>
              <a:gd name="connsiteY0" fmla="*/ 246529 h 488504"/>
              <a:gd name="connsiteX1" fmla="*/ 201706 w 1322294"/>
              <a:gd name="connsiteY1" fmla="*/ 259976 h 488504"/>
              <a:gd name="connsiteX2" fmla="*/ 690283 w 1322294"/>
              <a:gd name="connsiteY2" fmla="*/ 484094 h 488504"/>
              <a:gd name="connsiteX3" fmla="*/ 1004047 w 1322294"/>
              <a:gd name="connsiteY3" fmla="*/ 376517 h 488504"/>
              <a:gd name="connsiteX4" fmla="*/ 1322294 w 1322294"/>
              <a:gd name="connsiteY4" fmla="*/ 0 h 48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4" h="488504">
                <a:moveTo>
                  <a:pt x="0" y="246529"/>
                </a:moveTo>
                <a:cubicBezTo>
                  <a:pt x="43329" y="233455"/>
                  <a:pt x="86659" y="220382"/>
                  <a:pt x="201706" y="259976"/>
                </a:cubicBezTo>
                <a:cubicBezTo>
                  <a:pt x="316753" y="299570"/>
                  <a:pt x="556560" y="464671"/>
                  <a:pt x="690283" y="484094"/>
                </a:cubicBezTo>
                <a:cubicBezTo>
                  <a:pt x="824006" y="503517"/>
                  <a:pt x="898712" y="457199"/>
                  <a:pt x="1004047" y="376517"/>
                </a:cubicBezTo>
                <a:cubicBezTo>
                  <a:pt x="1109382" y="295835"/>
                  <a:pt x="1215838" y="147917"/>
                  <a:pt x="132229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7874" y="134025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Tractability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738" y="904272"/>
            <a:ext cx="11344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Tractable for affine decision rules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2310" y="796549"/>
            <a:ext cx="60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Murthy, Zhang (2021)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https://pubsonline.informs.org/doi/10.1287/moor.2021.1178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7874" y="134025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Tractability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4" y="1549102"/>
            <a:ext cx="6836582" cy="16327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5738" y="904272"/>
            <a:ext cx="11344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Tractable for affine decision rules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2310" y="796549"/>
            <a:ext cx="60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Murthy, Zhang (2021)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https://pubsonline.informs.org/doi/10.1287/moor.2021.1178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23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7874" y="134025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Tractability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785" y="4856999"/>
            <a:ext cx="485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Inner optimization is one dimensional optimization problem BUT difference of two convex functions.</a:t>
            </a:r>
          </a:p>
          <a:p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4" y="1549102"/>
            <a:ext cx="6836582" cy="1632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4" y="3514150"/>
            <a:ext cx="7468721" cy="92819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11" idx="0"/>
          </p:cNvCxnSpPr>
          <p:nvPr/>
        </p:nvCxnSpPr>
        <p:spPr>
          <a:xfrm>
            <a:off x="1214717" y="4336398"/>
            <a:ext cx="1488142" cy="520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5738" y="904272"/>
            <a:ext cx="11344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Tractable for affine decision rules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2310" y="796549"/>
            <a:ext cx="60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Murthy, Zhang (2021)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https://pubsonline.informs.org/doi/10.1287/moor.2021.1178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7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7874" y="134025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Tractability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1719630"/>
            <a:ext cx="42672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Thm</a:t>
            </a:r>
            <a:r>
              <a:rPr lang="en-US" sz="2000" b="1" i="1" dirty="0">
                <a:solidFill>
                  <a:srgbClr val="FF0000"/>
                </a:solidFill>
              </a:rPr>
              <a:t>: 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i="1" dirty="0"/>
              <a:t>Assuming </a:t>
            </a:r>
            <a:r>
              <a:rPr lang="en-US" sz="2000" b="1" i="1" dirty="0">
                <a:solidFill>
                  <a:schemeClr val="accent5"/>
                </a:solidFill>
              </a:rPr>
              <a:t>quadratic growth and local strong convexity of l(.), </a:t>
            </a:r>
            <a:r>
              <a:rPr lang="en-US" sz="2000" b="1" i="1" dirty="0">
                <a:solidFill>
                  <a:schemeClr val="accent6"/>
                </a:solidFill>
              </a:rPr>
              <a:t>uniformly </a:t>
            </a:r>
            <a:r>
              <a:rPr lang="en-US" sz="2000" b="1" i="1" dirty="0" err="1">
                <a:solidFill>
                  <a:schemeClr val="accent6"/>
                </a:solidFill>
              </a:rPr>
              <a:t>bdd</a:t>
            </a:r>
            <a:r>
              <a:rPr lang="en-US" sz="2000" b="1" i="1" dirty="0">
                <a:solidFill>
                  <a:schemeClr val="accent6"/>
                </a:solidFill>
              </a:rPr>
              <a:t> cond. Number of A(x),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b="1" i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moment of |X|,</a:t>
            </a:r>
            <a:r>
              <a:rPr lang="en-US" sz="2000" b="1" i="1" dirty="0"/>
              <a:t> then 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000" b="1" i="1" dirty="0">
                <a:solidFill>
                  <a:srgbClr val="FF0000"/>
                </a:solidFill>
              </a:rPr>
              <a:t>Local strong convexity for </a:t>
            </a:r>
            <a:r>
              <a:rPr lang="el-G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l-G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20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en-US" sz="2000" b="1" i="1" baseline="-25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SGD with rate O(log(1/</a:t>
            </a:r>
            <a:r>
              <a:rPr lang="el-G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ε</a:t>
            </a: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)/</a:t>
            </a:r>
            <a:r>
              <a:rPr lang="el-G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ε</a:t>
            </a:r>
            <a:r>
              <a:rPr lang="en-US" sz="2000" b="1" i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) – (essentially optimal).</a:t>
            </a:r>
          </a:p>
          <a:p>
            <a:pPr marL="457200" indent="-457200">
              <a:buAutoNum type="arabicParenR"/>
            </a:pPr>
            <a:endParaRPr lang="en-US" sz="2000" b="1" i="1" baseline="-25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b="1" i="1" dirty="0">
                <a:solidFill>
                  <a:srgbClr val="FF0000"/>
                </a:solidFill>
              </a:rPr>
              <a:t>Stable structure of worst case adversary.</a:t>
            </a:r>
            <a:endParaRPr lang="en-US" sz="2000" b="1" i="1" baseline="-25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20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en-US" sz="20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4" y="1549102"/>
            <a:ext cx="6836582" cy="1632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4" y="3514150"/>
            <a:ext cx="7468721" cy="92819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11" idx="0"/>
          </p:cNvCxnSpPr>
          <p:nvPr/>
        </p:nvCxnSpPr>
        <p:spPr>
          <a:xfrm>
            <a:off x="1214717" y="4336398"/>
            <a:ext cx="1488142" cy="520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5738" y="904272"/>
            <a:ext cx="11344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Tractable for affine decision rules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2310" y="796549"/>
            <a:ext cx="60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Murthy, Zhang (2021)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https://pubsonline.informs.org/doi/10.1287/moor.2021.1178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785" y="4856999"/>
            <a:ext cx="485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Inner optimization is one dimensional optimization problem BUT difference of two convex functions.</a:t>
            </a:r>
          </a:p>
          <a:p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92506" y="2683730"/>
            <a:ext cx="4388224" cy="6554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96435" y="3353557"/>
            <a:ext cx="2882153" cy="1899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2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7874" y="134025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Tractability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874" y="1826495"/>
            <a:ext cx="9207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Tractable </a:t>
            </a:r>
            <a:r>
              <a:rPr lang="en-US" sz="2200" i="1" dirty="0">
                <a:solidFill>
                  <a:srgbClr val="FF0000"/>
                </a:solidFill>
              </a:rPr>
              <a:t>for l(.) being the maximum of affine functions </a:t>
            </a:r>
            <a:r>
              <a:rPr lang="en-US" sz="2200" i="1" dirty="0"/>
              <a:t>and Wasserstein distance </a:t>
            </a:r>
          </a:p>
          <a:p>
            <a:endParaRPr lang="en-US" sz="2200" i="1" dirty="0"/>
          </a:p>
          <a:p>
            <a:endParaRPr lang="en-US" sz="2200" i="1" dirty="0"/>
          </a:p>
          <a:p>
            <a:r>
              <a:rPr lang="en-US" sz="2200" i="1" dirty="0"/>
              <a:t>-- </a:t>
            </a:r>
            <a:r>
              <a:rPr lang="en-US" sz="2200" i="1" dirty="0">
                <a:solidFill>
                  <a:srgbClr val="FF0000"/>
                </a:solidFill>
              </a:rPr>
              <a:t>Formulation with O(n) dual </a:t>
            </a:r>
            <a:r>
              <a:rPr lang="en-US" sz="2200" i="1" dirty="0"/>
              <a:t>variables, see </a:t>
            </a:r>
          </a:p>
          <a:p>
            <a:r>
              <a:rPr lang="en-US" sz="2200" i="1" dirty="0"/>
              <a:t>Kuhn et al. </a:t>
            </a:r>
            <a:r>
              <a:rPr lang="en-US" dirty="0">
                <a:hlinkClick r:id="rId3"/>
              </a:rPr>
              <a:t>https://doi.org/10.1287/educ.2019.0198</a:t>
            </a:r>
            <a:r>
              <a:rPr lang="en-US" sz="2200" i="1" dirty="0"/>
              <a:t> and references therein.</a:t>
            </a:r>
          </a:p>
          <a:p>
            <a:endParaRPr lang="en-US" sz="2200" i="1" dirty="0"/>
          </a:p>
          <a:p>
            <a:endParaRPr lang="en-US" sz="2200" i="1" dirty="0"/>
          </a:p>
          <a:p>
            <a:r>
              <a:rPr lang="en-US" sz="2200" i="1" dirty="0"/>
              <a:t>-- Important goal in the DRO literature –&gt; tractable reformulations that can be implemented in packages.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6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74428" y="501579"/>
            <a:ext cx="90005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/>
              <a:t>min-max = max-min</a:t>
            </a:r>
            <a:r>
              <a:rPr lang="en-US" sz="3200" b="1" dirty="0" smtClean="0"/>
              <a:t>?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Unique Nash Equilibrium?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Least Favorable Distributions?</a:t>
            </a:r>
            <a:r>
              <a:rPr lang="en-US" sz="3200" b="1" dirty="0" smtClean="0"/>
              <a:t>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Adversary chooses first &amp; then we select portfolio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726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On the Value of the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016" y="1355043"/>
            <a:ext cx="6006354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Adversary knows portfolio selection in advance = Portfolio manager knows adversarial choice in advance?</a:t>
            </a:r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r>
              <a:rPr lang="en-US" sz="2200" b="1" i="1" dirty="0">
                <a:solidFill>
                  <a:srgbClr val="FF9900"/>
                </a:solidFill>
              </a:rPr>
              <a:t>Hard part is upper semi-continuity of the map  P </a:t>
            </a:r>
            <a:r>
              <a:rPr lang="en-US" sz="2200" b="1" i="1" dirty="0">
                <a:solidFill>
                  <a:srgbClr val="FF99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i="1" dirty="0">
                <a:solidFill>
                  <a:srgbClr val="FF9900"/>
                </a:solidFill>
              </a:rPr>
              <a:t>E</a:t>
            </a:r>
            <a:r>
              <a:rPr lang="en-US" sz="2200" b="1" i="1" baseline="-25000" dirty="0">
                <a:solidFill>
                  <a:srgbClr val="FF9900"/>
                </a:solidFill>
              </a:rPr>
              <a:t>P</a:t>
            </a:r>
            <a:r>
              <a:rPr lang="en-US" sz="2200" b="1" i="1" dirty="0">
                <a:solidFill>
                  <a:srgbClr val="FF9900"/>
                </a:solidFill>
              </a:rPr>
              <a:t>(…) in cases of interest (e.g. l(.) quadratic and quadratic cost function (Sion’s theorem doesn’t apply).</a:t>
            </a:r>
          </a:p>
          <a:p>
            <a:endParaRPr lang="en-US" sz="2200" i="1" baseline="-25000" dirty="0">
              <a:solidFill>
                <a:srgbClr val="FF0000"/>
              </a:solidFill>
            </a:endParaRPr>
          </a:p>
          <a:p>
            <a:endParaRPr lang="en-US" sz="2200" i="1" baseline="-25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04" y="2626658"/>
            <a:ext cx="3911085" cy="14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12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016" y="1355043"/>
            <a:ext cx="600635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Adversary knows portfolio selection in advance = Portfolio manager knows adversarial choice in advance?</a:t>
            </a:r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r>
              <a:rPr lang="en-US" sz="2200" b="1" i="1" dirty="0">
                <a:solidFill>
                  <a:srgbClr val="FF9900"/>
                </a:solidFill>
              </a:rPr>
              <a:t>Hard part is upper semi-continuity of the map  P </a:t>
            </a:r>
            <a:r>
              <a:rPr lang="en-US" sz="2200" b="1" i="1" dirty="0">
                <a:solidFill>
                  <a:srgbClr val="FF99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i="1" dirty="0">
                <a:solidFill>
                  <a:srgbClr val="FF9900"/>
                </a:solidFill>
              </a:rPr>
              <a:t>E</a:t>
            </a:r>
            <a:r>
              <a:rPr lang="en-US" sz="2200" b="1" i="1" baseline="-25000" dirty="0">
                <a:solidFill>
                  <a:srgbClr val="FF9900"/>
                </a:solidFill>
              </a:rPr>
              <a:t>P</a:t>
            </a:r>
            <a:r>
              <a:rPr lang="en-US" sz="2200" b="1" i="1" dirty="0">
                <a:solidFill>
                  <a:srgbClr val="FF9900"/>
                </a:solidFill>
              </a:rPr>
              <a:t>(…) in cases of interest (e.g. l(.) quadratic and quadratic cost function (Sion’s theorem doesn’t apply).</a:t>
            </a:r>
          </a:p>
          <a:p>
            <a:endParaRPr lang="en-US" sz="2200" i="1" baseline="-25000" dirty="0">
              <a:solidFill>
                <a:srgbClr val="FF0000"/>
              </a:solidFill>
            </a:endParaRPr>
          </a:p>
          <a:p>
            <a:endParaRPr lang="en-US" sz="2200" i="1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85353" y="1333163"/>
            <a:ext cx="5460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Si, Murthy (2021):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https://academic.oup.com/biomet/article/109/2/295/6239705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840" y="2626658"/>
            <a:ext cx="5799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</a:rPr>
              <a:t>Thm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</a:p>
          <a:p>
            <a:endParaRPr lang="en-US" sz="2200" b="1" i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l(.) is non-negative and continuous, </a:t>
            </a: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l(x,.) is convex, and unique solution for </a:t>
            </a:r>
            <a:r>
              <a:rPr lang="el-GR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c(</a:t>
            </a:r>
            <a:r>
              <a:rPr lang="en-US" sz="2200" b="1" i="1" dirty="0" err="1">
                <a:solidFill>
                  <a:srgbClr val="FF0000"/>
                </a:solidFill>
              </a:rPr>
              <a:t>x,y</a:t>
            </a:r>
            <a:r>
              <a:rPr lang="en-US" sz="2200" b="1" i="1" dirty="0">
                <a:solidFill>
                  <a:srgbClr val="FF0000"/>
                </a:solidFill>
              </a:rPr>
              <a:t>)=|</a:t>
            </a:r>
            <a:r>
              <a:rPr lang="en-US" sz="2200" b="1" i="1" dirty="0" err="1">
                <a:solidFill>
                  <a:srgbClr val="FF0000"/>
                </a:solidFill>
              </a:rPr>
              <a:t>x-y|</a:t>
            </a:r>
            <a:r>
              <a:rPr lang="en-US" sz="2200" b="1" i="1" baseline="30000" dirty="0" err="1">
                <a:solidFill>
                  <a:srgbClr val="FF0000"/>
                </a:solidFill>
              </a:rPr>
              <a:t>r</a:t>
            </a:r>
            <a:r>
              <a:rPr lang="en-US" sz="2200" b="1" i="1" dirty="0">
                <a:solidFill>
                  <a:srgbClr val="FF0000"/>
                </a:solidFill>
              </a:rPr>
              <a:t>, then</a:t>
            </a:r>
          </a:p>
          <a:p>
            <a:endParaRPr lang="en-US" sz="2200" b="1" i="1" dirty="0">
              <a:solidFill>
                <a:srgbClr val="FF0000"/>
              </a:solidFill>
            </a:endParaRP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min</a:t>
            </a:r>
            <a:r>
              <a:rPr lang="en-US" sz="2200" b="1" i="1" dirty="0">
                <a:solidFill>
                  <a:srgbClr val="FF0000"/>
                </a:solidFill>
              </a:rPr>
              <a:t>-sup = sup-</a:t>
            </a:r>
            <a:r>
              <a:rPr lang="en-US" sz="2200" b="1" i="1" dirty="0">
                <a:solidFill>
                  <a:srgbClr val="C00000"/>
                </a:solidFill>
              </a:rPr>
              <a:t>min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04" y="2626658"/>
            <a:ext cx="3911085" cy="1441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On the Value of the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8014447" y="4652682"/>
            <a:ext cx="2586318" cy="436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016" y="1355043"/>
            <a:ext cx="600635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Adversary knows portfolio selection in advance = Portfolio manager knows adversarial choice in advance?</a:t>
            </a:r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endParaRPr lang="en-US" sz="2200" i="1" dirty="0"/>
          </a:p>
          <a:p>
            <a:r>
              <a:rPr lang="en-US" sz="2200" b="1" i="1" dirty="0">
                <a:solidFill>
                  <a:srgbClr val="FF9900"/>
                </a:solidFill>
              </a:rPr>
              <a:t>Hard part is upper semi-continuity of the map  P </a:t>
            </a:r>
            <a:r>
              <a:rPr lang="en-US" sz="2200" b="1" i="1" dirty="0">
                <a:solidFill>
                  <a:srgbClr val="FF99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i="1" dirty="0">
                <a:solidFill>
                  <a:srgbClr val="FF9900"/>
                </a:solidFill>
              </a:rPr>
              <a:t>E</a:t>
            </a:r>
            <a:r>
              <a:rPr lang="en-US" sz="2200" b="1" i="1" baseline="-25000" dirty="0">
                <a:solidFill>
                  <a:srgbClr val="FF9900"/>
                </a:solidFill>
              </a:rPr>
              <a:t>P</a:t>
            </a:r>
            <a:r>
              <a:rPr lang="en-US" sz="2200" b="1" i="1" dirty="0">
                <a:solidFill>
                  <a:srgbClr val="FF9900"/>
                </a:solidFill>
              </a:rPr>
              <a:t>(…) in cases of interest (e.g. l(.) quadratic and quadratic cost function (Sion’s theorem doesn’t apply).</a:t>
            </a:r>
          </a:p>
          <a:p>
            <a:endParaRPr lang="en-US" sz="2200" i="1" baseline="-25000" dirty="0">
              <a:solidFill>
                <a:srgbClr val="FF0000"/>
              </a:solidFill>
            </a:endParaRPr>
          </a:p>
          <a:p>
            <a:endParaRPr lang="en-US" sz="2200" i="1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85353" y="1333163"/>
            <a:ext cx="5460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B., Si, Murthy (2021):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https://academic.oup.com/biomet/article/109/2/295/6239705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840" y="2626658"/>
            <a:ext cx="5799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</a:rPr>
              <a:t>Thm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</a:p>
          <a:p>
            <a:endParaRPr lang="en-US" sz="2200" b="1" i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l(.) is non-negative and continuous, </a:t>
            </a: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l(x,.) is convex, and unique solution for </a:t>
            </a:r>
            <a:r>
              <a:rPr lang="el-GR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</a:p>
          <a:p>
            <a:pPr marL="457200" indent="-457200">
              <a:buAutoNum type="arabicParenR"/>
            </a:pPr>
            <a:r>
              <a:rPr lang="en-US" sz="2200" b="1" i="1" dirty="0">
                <a:solidFill>
                  <a:srgbClr val="FF0000"/>
                </a:solidFill>
              </a:rPr>
              <a:t>c(</a:t>
            </a:r>
            <a:r>
              <a:rPr lang="en-US" sz="2200" b="1" i="1" dirty="0" err="1">
                <a:solidFill>
                  <a:srgbClr val="FF0000"/>
                </a:solidFill>
              </a:rPr>
              <a:t>x,y</a:t>
            </a:r>
            <a:r>
              <a:rPr lang="en-US" sz="2200" b="1" i="1" dirty="0">
                <a:solidFill>
                  <a:srgbClr val="FF0000"/>
                </a:solidFill>
              </a:rPr>
              <a:t>)=|</a:t>
            </a:r>
            <a:r>
              <a:rPr lang="en-US" sz="2200" b="1" i="1" dirty="0" smtClean="0">
                <a:solidFill>
                  <a:srgbClr val="FF0000"/>
                </a:solidFill>
              </a:rPr>
              <a:t>x-y|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200" b="1" i="1" dirty="0" smtClean="0">
                <a:solidFill>
                  <a:srgbClr val="FF0000"/>
                </a:solidFill>
              </a:rPr>
              <a:t>, for then</a:t>
            </a:r>
            <a:endParaRPr lang="en-US" sz="2200" b="1" i="1" dirty="0">
              <a:solidFill>
                <a:srgbClr val="FF0000"/>
              </a:solidFill>
            </a:endParaRPr>
          </a:p>
          <a:p>
            <a:endParaRPr lang="en-US" sz="2200" b="1" i="1" dirty="0">
              <a:solidFill>
                <a:srgbClr val="FF0000"/>
              </a:solidFill>
            </a:endParaRP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min</a:t>
            </a:r>
            <a:r>
              <a:rPr lang="en-US" sz="2200" b="1" i="1" dirty="0">
                <a:solidFill>
                  <a:srgbClr val="FF0000"/>
                </a:solidFill>
              </a:rPr>
              <a:t>-sup = sup-</a:t>
            </a:r>
            <a:r>
              <a:rPr lang="en-US" sz="2200" b="1" i="1" dirty="0">
                <a:solidFill>
                  <a:srgbClr val="C00000"/>
                </a:solidFill>
              </a:rPr>
              <a:t>min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04" y="2626658"/>
            <a:ext cx="3911085" cy="1441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741" y="213441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On the Value of the Game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2840" y="5379495"/>
            <a:ext cx="579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</a:rPr>
              <a:t>If </a:t>
            </a:r>
            <a:r>
              <a:rPr lang="el-GR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small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smtClean="0">
                <a:solidFill>
                  <a:srgbClr val="0070C0"/>
                </a:solidFill>
              </a:rPr>
              <a:t>l(.) is M-smooth and gradient’s don’t vanish with positive probability then </a:t>
            </a:r>
            <a:r>
              <a:rPr lang="en-US" sz="2200" b="1" i="1" dirty="0" smtClean="0">
                <a:solidFill>
                  <a:srgbClr val="FF0000"/>
                </a:solidFill>
              </a:rPr>
              <a:t>Nash equilibrium is unique.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4447" y="4652682"/>
            <a:ext cx="2586318" cy="436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2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54619" y="409723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619" y="1836817"/>
            <a:ext cx="9207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Optimal transport DRO is versatile and </a:t>
            </a:r>
            <a:r>
              <a:rPr lang="en-US" sz="2200" i="1" dirty="0" smtClean="0"/>
              <a:t>powerful for portfolio selection tasks.</a:t>
            </a:r>
            <a:endParaRPr lang="en-US" sz="2200" i="1" dirty="0"/>
          </a:p>
          <a:p>
            <a:endParaRPr lang="en-US" sz="2200" i="1" dirty="0"/>
          </a:p>
          <a:p>
            <a:r>
              <a:rPr lang="en-US" sz="2200" i="1" dirty="0" smtClean="0"/>
              <a:t>Explains regularization &amp; gives </a:t>
            </a:r>
            <a:r>
              <a:rPr lang="en-US" sz="2200" i="1" dirty="0"/>
              <a:t>improved out-of-sample performance.</a:t>
            </a:r>
          </a:p>
          <a:p>
            <a:endParaRPr lang="en-US" sz="2200" i="1" dirty="0"/>
          </a:p>
          <a:p>
            <a:r>
              <a:rPr lang="en-US" sz="2200" i="1" dirty="0" smtClean="0"/>
              <a:t>Model misspecification </a:t>
            </a:r>
            <a:r>
              <a:rPr lang="en-US" sz="2200" i="1" dirty="0"/>
              <a:t>can be informed by </a:t>
            </a:r>
            <a:r>
              <a:rPr lang="en-US" sz="2200" i="1" dirty="0" smtClean="0"/>
              <a:t>current market information.</a:t>
            </a:r>
            <a:endParaRPr lang="en-US" sz="2200" i="1" dirty="0"/>
          </a:p>
          <a:p>
            <a:endParaRPr lang="en-US" sz="2200" i="1" dirty="0"/>
          </a:p>
          <a:p>
            <a:r>
              <a:rPr lang="en-US" sz="2200" i="1" dirty="0"/>
              <a:t>Often tractable game formulation (with </a:t>
            </a:r>
            <a:r>
              <a:rPr lang="en-US" sz="2200" i="1" dirty="0" smtClean="0"/>
              <a:t>optimal </a:t>
            </a:r>
            <a:r>
              <a:rPr lang="en-US" sz="2200" i="1" dirty="0"/>
              <a:t>complexity).</a:t>
            </a:r>
          </a:p>
          <a:p>
            <a:endParaRPr lang="en-US" sz="2200" i="1" dirty="0"/>
          </a:p>
          <a:p>
            <a:r>
              <a:rPr lang="en-US" sz="2200" i="1" dirty="0" smtClean="0"/>
              <a:t>Nash-equilibrium -&gt; least favorable distribution.</a:t>
            </a:r>
            <a:endParaRPr lang="en-US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61930" y="5780768"/>
            <a:ext cx="90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1567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C48D7-7AEE-9BEC-50AD-657F4BCB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2EA2A-916D-F147-3AC5-2FABC7B5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5303E-73C5-84C5-83BB-A2F37C02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5862-D54C-D64D-AEAE-B5AB9A193BED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67119-4B61-5CD4-0D8B-69ADF4A0D722}"/>
              </a:ext>
            </a:extLst>
          </p:cNvPr>
          <p:cNvGrpSpPr/>
          <p:nvPr/>
        </p:nvGrpSpPr>
        <p:grpSpPr>
          <a:xfrm>
            <a:off x="6290323" y="2319120"/>
            <a:ext cx="5220318" cy="4037230"/>
            <a:chOff x="6054223" y="2187111"/>
            <a:chExt cx="5795683" cy="434339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F94612-A74C-0D8C-7DA1-72CB5CBB3173}"/>
                </a:ext>
              </a:extLst>
            </p:cNvPr>
            <p:cNvCxnSpPr/>
            <p:nvPr/>
          </p:nvCxnSpPr>
          <p:spPr>
            <a:xfrm>
              <a:off x="7968188" y="3074616"/>
              <a:ext cx="8964" cy="3070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849C0E-E4A7-6051-FBE8-518A8CA8DB46}"/>
                </a:ext>
              </a:extLst>
            </p:cNvPr>
            <p:cNvCxnSpPr/>
            <p:nvPr/>
          </p:nvCxnSpPr>
          <p:spPr>
            <a:xfrm flipH="1">
              <a:off x="7797858" y="5956769"/>
              <a:ext cx="3402107" cy="22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ubtitle 2 1">
              <a:extLst>
                <a:ext uri="{FF2B5EF4-FFF2-40B4-BE49-F238E27FC236}">
                  <a16:creationId xmlns:a16="http://schemas.microsoft.com/office/drawing/2014/main" id="{99A93ADC-509E-6BD7-5B6A-716CDF8A1FCB}"/>
                </a:ext>
              </a:extLst>
            </p:cNvPr>
            <p:cNvSpPr txBox="1">
              <a:spLocks/>
            </p:cNvSpPr>
            <p:nvPr/>
          </p:nvSpPr>
          <p:spPr>
            <a:xfrm>
              <a:off x="9494430" y="5979181"/>
              <a:ext cx="176604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/>
                <a:t> </a:t>
              </a:r>
              <a:r>
                <a:rPr lang="el-GR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σ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 (</a:t>
              </a:r>
              <a:r>
                <a:rPr lang="en-US" sz="24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stdv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</a:p>
          </p:txBody>
        </p:sp>
        <p:sp>
          <p:nvSpPr>
            <p:cNvPr id="12" name="Subtitle 2 2">
              <a:extLst>
                <a:ext uri="{FF2B5EF4-FFF2-40B4-BE49-F238E27FC236}">
                  <a16:creationId xmlns:a16="http://schemas.microsoft.com/office/drawing/2014/main" id="{7405D6E4-B0CD-BE3D-2458-E698CF0574D4}"/>
                </a:ext>
              </a:extLst>
            </p:cNvPr>
            <p:cNvSpPr txBox="1">
              <a:spLocks/>
            </p:cNvSpPr>
            <p:nvPr/>
          </p:nvSpPr>
          <p:spPr>
            <a:xfrm>
              <a:off x="6054223" y="3074616"/>
              <a:ext cx="208877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r (return)  </a:t>
              </a:r>
            </a:p>
          </p:txBody>
        </p:sp>
        <p:sp>
          <p:nvSpPr>
            <p:cNvPr id="13" name="Subtitle 2 3">
              <a:extLst>
                <a:ext uri="{FF2B5EF4-FFF2-40B4-BE49-F238E27FC236}">
                  <a16:creationId xmlns:a16="http://schemas.microsoft.com/office/drawing/2014/main" id="{673C6157-A68D-7CCB-7CFF-63A087169556}"/>
                </a:ext>
              </a:extLst>
            </p:cNvPr>
            <p:cNvSpPr txBox="1">
              <a:spLocks/>
            </p:cNvSpPr>
            <p:nvPr/>
          </p:nvSpPr>
          <p:spPr>
            <a:xfrm>
              <a:off x="7138953" y="2187111"/>
              <a:ext cx="4710953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Efficient Frontier</a:t>
              </a: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89A4A36C-F0F9-2DC3-A490-0CA53EA33F9F}"/>
                </a:ext>
              </a:extLst>
            </p:cNvPr>
            <p:cNvSpPr/>
            <p:nvPr/>
          </p:nvSpPr>
          <p:spPr>
            <a:xfrm>
              <a:off x="8246093" y="3527335"/>
              <a:ext cx="2550459" cy="1878105"/>
            </a:xfrm>
            <a:custGeom>
              <a:avLst/>
              <a:gdLst>
                <a:gd name="connsiteX0" fmla="*/ 0 w 2420471"/>
                <a:gd name="connsiteY0" fmla="*/ 1707777 h 1707777"/>
                <a:gd name="connsiteX1" fmla="*/ 658906 w 2420471"/>
                <a:gd name="connsiteY1" fmla="*/ 770965 h 1707777"/>
                <a:gd name="connsiteX2" fmla="*/ 1349188 w 2420471"/>
                <a:gd name="connsiteY2" fmla="*/ 224118 h 1707777"/>
                <a:gd name="connsiteX3" fmla="*/ 2420471 w 2420471"/>
                <a:gd name="connsiteY3" fmla="*/ 0 h 17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471" h="1707777">
                  <a:moveTo>
                    <a:pt x="0" y="1707777"/>
                  </a:moveTo>
                  <a:cubicBezTo>
                    <a:pt x="217020" y="1363009"/>
                    <a:pt x="434041" y="1018242"/>
                    <a:pt x="658906" y="770965"/>
                  </a:cubicBezTo>
                  <a:cubicBezTo>
                    <a:pt x="883771" y="523688"/>
                    <a:pt x="1055594" y="352612"/>
                    <a:pt x="1349188" y="224118"/>
                  </a:cubicBezTo>
                  <a:cubicBezTo>
                    <a:pt x="1642782" y="95624"/>
                    <a:pt x="2031626" y="47812"/>
                    <a:pt x="242047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74604E-20C1-30C7-271F-04B27D07F853}"/>
              </a:ext>
            </a:extLst>
          </p:cNvPr>
          <p:cNvSpPr txBox="1"/>
          <p:nvPr/>
        </p:nvSpPr>
        <p:spPr>
          <a:xfrm>
            <a:off x="8900482" y="4728532"/>
            <a:ext cx="307007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As you change risk aversion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coefficient you move along 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efficient frontier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DDE3ED-50CF-7E53-EF85-4EE83CD4C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6" y="1285383"/>
            <a:ext cx="8030373" cy="8307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4BF5B1-0A6C-554A-13E0-92532EA864D2}"/>
              </a:ext>
            </a:extLst>
          </p:cNvPr>
          <p:cNvSpPr txBox="1"/>
          <p:nvPr/>
        </p:nvSpPr>
        <p:spPr>
          <a:xfrm>
            <a:off x="959037" y="2493280"/>
            <a:ext cx="4603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Population version: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4" name="Picture 23" descr="\documentclass{article}&#10;\usepackage{amsmath}&#10;\usepackage{amsfonts}&#10;\usepackage{xcolor}&#10;\pagestyle{empty}&#10;\begin{document}&#10;&#10;\[&#10;\min_{\theta^T1 = 1, \alpha} \mathbb{E}_{\mathbb{P}}\left[(\theta^TX-\alpha)^2\right]&#10;-\eta^{-1}\mathbb{E}_{\mathbb{P}}\left[\theta^\top X\right]&#10;\]&#10;\end{document}" title="IguanaTex Bitmap Display">
            <a:extLst>
              <a:ext uri="{FF2B5EF4-FFF2-40B4-BE49-F238E27FC236}">
                <a16:creationId xmlns:a16="http://schemas.microsoft.com/office/drawing/2014/main" id="{5084458C-EE1E-69D4-2872-8339E1780C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50933" y="3173576"/>
            <a:ext cx="5061072" cy="5108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641B591-C820-B506-6B77-258A959F1A10}"/>
              </a:ext>
            </a:extLst>
          </p:cNvPr>
          <p:cNvGrpSpPr/>
          <p:nvPr/>
        </p:nvGrpSpPr>
        <p:grpSpPr>
          <a:xfrm>
            <a:off x="1111592" y="4178583"/>
            <a:ext cx="6040710" cy="461665"/>
            <a:chOff x="1111592" y="4417489"/>
            <a:chExt cx="6040710" cy="461665"/>
          </a:xfrm>
        </p:grpSpPr>
        <p:pic>
          <p:nvPicPr>
            <p:cNvPr id="29" name="Picture 28" descr="\documentclass{article}&#10;\usepackage{amsmath}&#10;\usepackage{amsfonts}&#10;\usepackage{xcolor}&#10;\pagestyle{empty}&#10;\begin{document}&#10;&#10;\[&#10;\mathbb{P}:&#10;\]&#10;\end{document}" title="IguanaTex Bitmap Display">
              <a:extLst>
                <a:ext uri="{FF2B5EF4-FFF2-40B4-BE49-F238E27FC236}">
                  <a16:creationId xmlns:a16="http://schemas.microsoft.com/office/drawing/2014/main" id="{D31C59BA-47DE-EA1C-2EB5-65F34980055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376360" y="4521687"/>
              <a:ext cx="358398" cy="23083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33820F-A0D1-E4E2-5128-D3818E567534}"/>
                </a:ext>
              </a:extLst>
            </p:cNvPr>
            <p:cNvSpPr txBox="1"/>
            <p:nvPr/>
          </p:nvSpPr>
          <p:spPr>
            <a:xfrm>
              <a:off x="1111592" y="4417489"/>
              <a:ext cx="604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where          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Population distribution. </a:t>
              </a:r>
            </a:p>
          </p:txBody>
        </p:sp>
      </p:grp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734BB1CF-F495-4CFC-2515-864ABF979996}"/>
              </a:ext>
            </a:extLst>
          </p:cNvPr>
          <p:cNvSpPr/>
          <p:nvPr/>
        </p:nvSpPr>
        <p:spPr>
          <a:xfrm>
            <a:off x="4729827" y="3082255"/>
            <a:ext cx="472368" cy="482247"/>
          </a:xfrm>
          <a:prstGeom prst="roundRect">
            <a:avLst/>
          </a:prstGeom>
          <a:solidFill>
            <a:schemeClr val="accent2">
              <a:lumMod val="75000"/>
              <a:alpha val="31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0C568F8D-AE80-DF88-800B-09D3B6AD9A1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966011" y="3573828"/>
            <a:ext cx="3934471" cy="1616369"/>
          </a:xfrm>
          <a:prstGeom prst="curvedConnector3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543" y="384180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Motivating </a:t>
            </a:r>
            <a:r>
              <a:rPr lang="en-US" sz="3200" b="1" dirty="0" smtClean="0"/>
              <a:t>Example </a:t>
            </a:r>
            <a:r>
              <a:rPr lang="en-US" sz="3200" b="1" dirty="0"/>
              <a:t>– Portfolio </a:t>
            </a:r>
            <a:r>
              <a:rPr lang="en-US" sz="3200" b="1" dirty="0" smtClean="0"/>
              <a:t>Selection 101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292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0854" y="122852"/>
            <a:ext cx="107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Additional Plots Controlling for Environment and Frequency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188"/>
            <a:ext cx="12226866" cy="57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6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0854" y="122852"/>
            <a:ext cx="107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Additional Plots Scatter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6" y="894807"/>
            <a:ext cx="11882484" cy="54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09E6D-FED2-743B-0A6B-2F1E4598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11669-E8AE-3131-72E4-0FC8AFCA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830C0-F9E3-8791-583B-EDFD46D0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5862-D54C-D64D-AEAE-B5AB9A193BED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\documentclass{article}&#10;\usepackage{amsmath}&#10;\usepackage{amsfonts}&#10;\usepackage{xcolor}&#10;\newcommand{\red}{\color{red!80!black}}&#10;\newcommand{\blue}{\color{blue!60!black}}&#10;\pagestyle{empty}&#10;\begin{document}&#10;&#10;\[&#10;\min_{\theta^T1 = 1, \alpha} \mathbb{E}_{\red \widehat{\mathbb{P}}}\left[(\theta^TX-\alpha)^2\right]&#10;-\eta^{-1}\mathbb{E}_{\red \widehat{\mathbb{P}}}\left[\theta^\top X\right]&#10;\]&#10;\end{document}" title="IguanaTex Bitmap Display">
            <a:extLst>
              <a:ext uri="{FF2B5EF4-FFF2-40B4-BE49-F238E27FC236}">
                <a16:creationId xmlns:a16="http://schemas.microsoft.com/office/drawing/2014/main" id="{FFB643D9-01D1-43A6-86BC-4F64C23AAE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16835" y="2432171"/>
            <a:ext cx="5958329" cy="6014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25C9C0-860A-D2E3-64FA-C9620F78AFF6}"/>
              </a:ext>
            </a:extLst>
          </p:cNvPr>
          <p:cNvSpPr txBox="1"/>
          <p:nvPr/>
        </p:nvSpPr>
        <p:spPr>
          <a:xfrm>
            <a:off x="1470454" y="1538416"/>
            <a:ext cx="462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Data</a:t>
            </a:r>
            <a:r>
              <a:rPr lang="en-US" altLang="zh-CN" sz="2800" dirty="0">
                <a:latin typeface="Helvetica" panose="020B0604020202020204" pitchFamily="34" charset="0"/>
                <a:cs typeface="Helvetica" panose="020B0604020202020204" pitchFamily="34" charset="0"/>
              </a:rPr>
              <a:t>-Driven Version</a:t>
            </a:r>
            <a:r>
              <a:rPr lang="zh-CN" altLang="en-US" dirty="0"/>
              <a:t>：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FD307F-C38F-514E-F2E4-8ECC4344DB61}"/>
              </a:ext>
            </a:extLst>
          </p:cNvPr>
          <p:cNvGrpSpPr/>
          <p:nvPr/>
        </p:nvGrpSpPr>
        <p:grpSpPr>
          <a:xfrm>
            <a:off x="1791729" y="3356393"/>
            <a:ext cx="8736228" cy="852599"/>
            <a:chOff x="1791729" y="3356393"/>
            <a:chExt cx="8736228" cy="852599"/>
          </a:xfrm>
        </p:grpSpPr>
        <p:pic>
          <p:nvPicPr>
            <p:cNvPr id="25" name="Picture 24" descr="\documentclass{article}&#10;\usepackage{amsmath}&#10;\usepackage{amsfonts}&#10;\usepackage{xcolor}&#10;\newcommand{\red}{\color{red!80!black}}&#10;\newcommand{\blue}{\color{blue!60!black}}&#10;\pagestyle{empty}&#10;\begin{document}&#10;&#10;\[&#10;\widehat{\mathbb{P}}(dx) := \frac{1}{n}\sum_{i=1}^n \delta_{\{X_i\}}(dx)&#10;\]&#10;\end{document}" title="IguanaTex Bitmap Display">
              <a:extLst>
                <a:ext uri="{FF2B5EF4-FFF2-40B4-BE49-F238E27FC236}">
                  <a16:creationId xmlns:a16="http://schemas.microsoft.com/office/drawing/2014/main" id="{2C62D755-5CFB-3CFC-3F1D-A4B230462FA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033813" y="3356393"/>
              <a:ext cx="3344815" cy="8525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36F5A-E699-9A1B-55FA-DB98942B8266}"/>
                </a:ext>
              </a:extLst>
            </p:cNvPr>
            <p:cNvSpPr txBox="1"/>
            <p:nvPr/>
          </p:nvSpPr>
          <p:spPr>
            <a:xfrm>
              <a:off x="1791729" y="3470416"/>
              <a:ext cx="873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Helvetica" panose="020B0604020202020204" pitchFamily="34" charset="0"/>
                  <a:cs typeface="Helvetica" panose="020B0604020202020204" pitchFamily="34" charset="0"/>
                </a:rPr>
                <a:t>where                                     is empirical measure. </a:t>
              </a:r>
              <a:endParaRPr lang="en-US" sz="2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C5F6C87-3BE7-1F7B-6352-05AE21D98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615" y="4521721"/>
            <a:ext cx="10224683" cy="15145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65971F-FF5C-FEF4-0E97-B5960BEF0813}"/>
              </a:ext>
            </a:extLst>
          </p:cNvPr>
          <p:cNvSpPr txBox="1"/>
          <p:nvPr/>
        </p:nvSpPr>
        <p:spPr>
          <a:xfrm>
            <a:off x="1873345" y="4762131"/>
            <a:ext cx="9143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You can do fancier utilities… the story doesn’t change.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did the following experiment.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43" y="384180"/>
            <a:ext cx="116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Data Driven </a:t>
            </a:r>
            <a:r>
              <a:rPr lang="en-US" sz="3200" b="1" dirty="0"/>
              <a:t>– Portfolio </a:t>
            </a:r>
            <a:r>
              <a:rPr lang="en-US" sz="3200" b="1" dirty="0" smtClean="0"/>
              <a:t>Selection 101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5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B1588-E2BE-265D-647B-571DA070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F1FB-EF60-4F4A-9B63-4446209EA050}" type="datetime1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AC4C8-5840-C5E6-4837-B1AF03F7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762E-E93C-0A17-CF60-55B81815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5862-D54C-D64D-AEAE-B5AB9A193BE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0F37-7995-2DE8-7B4C-9C4BC33D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9" y="272449"/>
            <a:ext cx="7062645" cy="233656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B201CBE-9AC3-CB6D-3BF6-32B531E58EAD}"/>
              </a:ext>
            </a:extLst>
          </p:cNvPr>
          <p:cNvSpPr txBox="1">
            <a:spLocks/>
          </p:cNvSpPr>
          <p:nvPr/>
        </p:nvSpPr>
        <p:spPr>
          <a:xfrm>
            <a:off x="709320" y="2955006"/>
            <a:ext cx="10644156" cy="316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Monthly data for 10 years on 20 randomly selected S&amp;P 500 stocks from 01/90-01/2000.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compute a standard </a:t>
            </a:r>
            <a:r>
              <a:rPr lang="en-US" sz="2400" b="1" dirty="0">
                <a:solidFill>
                  <a:srgbClr val="6C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mean-variance portfolio selection.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apply the strategy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future months – 2000-2017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Compute mean return and standard deviation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empirically out-of-sample.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repeat the experiment 100 times – keeping the same time window (randomizing over the choice of 20 stocks).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9688E29-1E48-AF6D-A8A7-76392CDD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033315" y="212398"/>
            <a:ext cx="2968886" cy="25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90" y="1994039"/>
            <a:ext cx="5598265" cy="418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Theory Predicts…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642847" y="1461245"/>
            <a:ext cx="4710953" cy="55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In-Sample Performance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1E4076-4CA2-B761-6B39-794AEE890710}"/>
              </a:ext>
            </a:extLst>
          </p:cNvPr>
          <p:cNvGrpSpPr/>
          <p:nvPr/>
        </p:nvGrpSpPr>
        <p:grpSpPr>
          <a:xfrm>
            <a:off x="604852" y="1580126"/>
            <a:ext cx="5332354" cy="4097803"/>
            <a:chOff x="6054223" y="2187111"/>
            <a:chExt cx="5795683" cy="434339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31611C-375B-7C5B-E754-26E17320B706}"/>
                </a:ext>
              </a:extLst>
            </p:cNvPr>
            <p:cNvCxnSpPr/>
            <p:nvPr/>
          </p:nvCxnSpPr>
          <p:spPr>
            <a:xfrm>
              <a:off x="7968188" y="3074616"/>
              <a:ext cx="8964" cy="3070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2D7454-4B5D-AF89-2F58-41B884A29C4F}"/>
                </a:ext>
              </a:extLst>
            </p:cNvPr>
            <p:cNvCxnSpPr/>
            <p:nvPr/>
          </p:nvCxnSpPr>
          <p:spPr>
            <a:xfrm flipH="1">
              <a:off x="7797858" y="5956769"/>
              <a:ext cx="3402107" cy="22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Subtitle 2 1">
              <a:extLst>
                <a:ext uri="{FF2B5EF4-FFF2-40B4-BE49-F238E27FC236}">
                  <a16:creationId xmlns:a16="http://schemas.microsoft.com/office/drawing/2014/main" id="{269A1D46-F11E-B79C-FA37-31C6D29428E6}"/>
                </a:ext>
              </a:extLst>
            </p:cNvPr>
            <p:cNvSpPr txBox="1">
              <a:spLocks/>
            </p:cNvSpPr>
            <p:nvPr/>
          </p:nvSpPr>
          <p:spPr>
            <a:xfrm>
              <a:off x="9494430" y="5979181"/>
              <a:ext cx="176604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/>
                <a:t> </a:t>
              </a:r>
              <a:r>
                <a:rPr lang="el-GR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σ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 (</a:t>
              </a:r>
              <a:r>
                <a:rPr lang="en-US" sz="24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stdv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</a:p>
          </p:txBody>
        </p:sp>
        <p:sp>
          <p:nvSpPr>
            <p:cNvPr id="12" name="Subtitle 2 2">
              <a:extLst>
                <a:ext uri="{FF2B5EF4-FFF2-40B4-BE49-F238E27FC236}">
                  <a16:creationId xmlns:a16="http://schemas.microsoft.com/office/drawing/2014/main" id="{6882C39D-CFD1-5115-E965-19226044D584}"/>
                </a:ext>
              </a:extLst>
            </p:cNvPr>
            <p:cNvSpPr txBox="1">
              <a:spLocks/>
            </p:cNvSpPr>
            <p:nvPr/>
          </p:nvSpPr>
          <p:spPr>
            <a:xfrm>
              <a:off x="6054223" y="3074616"/>
              <a:ext cx="2088776" cy="551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r (return)  </a:t>
              </a:r>
            </a:p>
          </p:txBody>
        </p:sp>
        <p:sp>
          <p:nvSpPr>
            <p:cNvPr id="13" name="Subtitle 2 3">
              <a:extLst>
                <a:ext uri="{FF2B5EF4-FFF2-40B4-BE49-F238E27FC236}">
                  <a16:creationId xmlns:a16="http://schemas.microsoft.com/office/drawing/2014/main" id="{27938B0B-65DA-6797-8E82-BD6F0AAE19EA}"/>
                </a:ext>
              </a:extLst>
            </p:cNvPr>
            <p:cNvSpPr txBox="1">
              <a:spLocks/>
            </p:cNvSpPr>
            <p:nvPr/>
          </p:nvSpPr>
          <p:spPr>
            <a:xfrm>
              <a:off x="7138953" y="2187111"/>
              <a:ext cx="4710953" cy="5513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Theoretical Efficient Frontier</a:t>
              </a: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21077E4E-F1D8-F50F-3498-2691362645F1}"/>
                </a:ext>
              </a:extLst>
            </p:cNvPr>
            <p:cNvSpPr/>
            <p:nvPr/>
          </p:nvSpPr>
          <p:spPr>
            <a:xfrm>
              <a:off x="8246093" y="3527335"/>
              <a:ext cx="2550459" cy="1878105"/>
            </a:xfrm>
            <a:custGeom>
              <a:avLst/>
              <a:gdLst>
                <a:gd name="connsiteX0" fmla="*/ 0 w 2420471"/>
                <a:gd name="connsiteY0" fmla="*/ 1707777 h 1707777"/>
                <a:gd name="connsiteX1" fmla="*/ 658906 w 2420471"/>
                <a:gd name="connsiteY1" fmla="*/ 770965 h 1707777"/>
                <a:gd name="connsiteX2" fmla="*/ 1349188 w 2420471"/>
                <a:gd name="connsiteY2" fmla="*/ 224118 h 1707777"/>
                <a:gd name="connsiteX3" fmla="*/ 2420471 w 2420471"/>
                <a:gd name="connsiteY3" fmla="*/ 0 h 17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471" h="1707777">
                  <a:moveTo>
                    <a:pt x="0" y="1707777"/>
                  </a:moveTo>
                  <a:cubicBezTo>
                    <a:pt x="217020" y="1363009"/>
                    <a:pt x="434041" y="1018242"/>
                    <a:pt x="658906" y="770965"/>
                  </a:cubicBezTo>
                  <a:cubicBezTo>
                    <a:pt x="883771" y="523688"/>
                    <a:pt x="1055594" y="352612"/>
                    <a:pt x="1349188" y="224118"/>
                  </a:cubicBezTo>
                  <a:cubicBezTo>
                    <a:pt x="1642782" y="95624"/>
                    <a:pt x="2031626" y="47812"/>
                    <a:pt x="242047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6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Happens Out-of-Sample…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0" y="2312881"/>
            <a:ext cx="5292988" cy="3894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6227806" y="1787714"/>
                <a:ext cx="6085702" cy="4119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=0 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means vanilla mean variance portfolio selection.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&gt;0 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measures discrepancy between past and future.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 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risk aversion coefficient.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6C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Conclusion: Significant non-stationarity &amp; out-of-sample effects.</a:t>
                </a: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06" y="1787714"/>
                <a:ext cx="6085702" cy="4119058"/>
              </a:xfrm>
              <a:prstGeom prst="rect">
                <a:avLst/>
              </a:prstGeom>
              <a:blipFill>
                <a:blip r:embed="rId3"/>
                <a:stretch>
                  <a:fillRect l="-1804" t="-592" r="-200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2"/>
          <p:cNvSpPr txBox="1">
            <a:spLocks/>
          </p:cNvSpPr>
          <p:nvPr/>
        </p:nvSpPr>
        <p:spPr>
          <a:xfrm>
            <a:off x="1198151" y="1725930"/>
            <a:ext cx="4710953" cy="55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Out-of-Sample Performance</a:t>
            </a:r>
          </a:p>
        </p:txBody>
      </p:sp>
    </p:spTree>
    <p:extLst>
      <p:ext uri="{BB962C8B-B14F-4D97-AF65-F5344CB8AC3E}">
        <p14:creationId xmlns:p14="http://schemas.microsoft.com/office/powerpoint/2010/main" val="26576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Risk vs Mean 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1356919" y="5882151"/>
                <a:ext cx="9458249" cy="4119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Model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risk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measured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adversarial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distance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to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empirical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 </m:t>
                    </m:r>
                  </m:oMath>
                </a14:m>
                <a:endParaRPr lang="en-US" dirty="0">
                  <a:solidFill>
                    <a:srgbClr val="6C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19" y="5882151"/>
                <a:ext cx="9458249" cy="4119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7540"/>
            <a:ext cx="10637367" cy="43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.2228"/>
  <p:tag name="ORIGINALWIDTH" val="2161.98"/>
  <p:tag name="OUTPUTTYPE" val="PNG"/>
  <p:tag name="IGUANATEXVERSION" val="160"/>
  <p:tag name="LATEXADDIN" val="\documentclass{article}&#10;\usepackage{amsmath}&#10;\usepackage{amsfonts}&#10;\usepackage{xcolor}&#10;\pagestyle{empty}&#10;\begin{document}&#10;&#10;\[&#10;\min_{\theta^T1 = 1, \alpha} \mathbb{E}_{\mathbb{P}}\left[(\theta^TX-\alpha)^2\right]&#10;-\eta^{-1}\mathbb{E}_{\mathbb{P}}\left[\theta^\top X\right]&#10;\]&#10;\end{document}"/>
  <p:tag name="IGUANATEXSIZE" val="32"/>
  <p:tag name="IGUANATEXCURSOR" val="263"/>
  <p:tag name="TRANSPARENCY" val="True"/>
  <p:tag name="LATEXENGINEID" val="0"/>
  <p:tag name="TEMPFOLDER" val="C:\ppt_latex\"/>
  <p:tag name="LATEXFORMHEIGHT" val="394.5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2.7334"/>
  <p:tag name="OUTPUTTYPE" val="PNG"/>
  <p:tag name="IGUANATEXVERSION" val="160"/>
  <p:tag name="LATEXADDIN" val="\documentclass{article}&#10;\usepackage{amsmath}&#10;\usepackage{amsfonts}&#10;\usepackage{xcolor}&#10;\pagestyle{empty}&#10;\begin{document}&#10;&#10;\[&#10;\mathbb{P}:&#10;\]&#10;\end{document}"/>
  <p:tag name="IGUANATEXSIZE" val="32"/>
  <p:tag name="IGUANATEXCURSOR" val="127"/>
  <p:tag name="TRANSPARENCY" val="True"/>
  <p:tag name="LATEXENGINEID" val="0"/>
  <p:tag name="TEMPFOLDER" val="C:\ppt_latex\"/>
  <p:tag name="LATEXFORMHEIGHT" val="394.5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.2228"/>
  <p:tag name="ORIGINALWIDTH" val="2161.98"/>
  <p:tag name="OUTPUTTYPE" val="PNG"/>
  <p:tag name="IGUANATEXVERSION" val="160"/>
  <p:tag name="LATEXADDIN" val="\documentclass{article}&#10;\usepackage{amsmath}&#10;\usepackage{amsfonts}&#10;\usepackage{xcolor}&#10;\newcommand{\red}{\color{red!80!black}}&#10;\newcommand{\blue}{\color{blue!60!black}}&#10;\pagestyle{empty}&#10;\begin{document}&#10;&#10;\[&#10;\min_{\theta^T1 = 1, \alpha} \mathbb{E}_{\red \widehat{\mathbb{P}}}\left[(\theta^TX-\alpha)^2\right]&#10;-\eta^{-1}\mathbb{E}_{\red \widehat{\mathbb{P}}}\left[\theta^\top X\right]&#10;\]&#10;\end{document}"/>
  <p:tag name="IGUANATEXSIZE" val="32"/>
  <p:tag name="IGUANATEXCURSOR" val="336"/>
  <p:tag name="TRANSPARENCY" val="True"/>
  <p:tag name="LATEXENGINEID" val="0"/>
  <p:tag name="TEMPFOLDER" val="C:\ppt_latex\"/>
  <p:tag name="LATEXFORMHEIGHT" val="394.5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338.583"/>
  <p:tag name="OUTPUTTYPE" val="PNG"/>
  <p:tag name="IGUANATEXVERSION" val="160"/>
  <p:tag name="LATEXADDIN" val="\documentclass{article}&#10;\usepackage{amsmath}&#10;\usepackage{amsfonts}&#10;\usepackage{xcolor}&#10;\newcommand{\red}{\color{red!80!black}}&#10;\newcommand{\blue}{\color{blue!60!black}}&#10;\pagestyle{empty}&#10;\begin{document}&#10;&#10;\[&#10;\widehat{\mathbb{P}}(dx) := \frac{1}{n}\sum_{i=1}^n \delta_{\{X_i\}}(dx)&#10;\]&#10;\end{document}"/>
  <p:tag name="IGUANATEXSIZE" val="32"/>
  <p:tag name="IGUANATEXCURSOR" val="275"/>
  <p:tag name="TRANSPARENCY" val="True"/>
  <p:tag name="LATEXENGINEID" val="0"/>
  <p:tag name="TEMPFOLDER" val="C:\ppt_latex\"/>
  <p:tag name="LATEXFORMHEIGHT" val="545.25"/>
  <p:tag name="LATEXFORMWIDTH" val="678.7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2183</Words>
  <Application>Microsoft Office PowerPoint</Application>
  <PresentationFormat>Widescreen</PresentationFormat>
  <Paragraphs>358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等线</vt:lpstr>
      <vt:lpstr>Gadugi</vt:lpstr>
      <vt:lpstr>Haettenschweiler</vt:lpstr>
      <vt:lpstr>Helvetica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Theory Predicts…</vt:lpstr>
      <vt:lpstr>What Really Happens Out-of-Sample…</vt:lpstr>
      <vt:lpstr>Model Risk vs Mean Return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Risk vs Mean Return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</dc:creator>
  <cp:lastModifiedBy>Jose Blanchet</cp:lastModifiedBy>
  <cp:revision>196</cp:revision>
  <dcterms:created xsi:type="dcterms:W3CDTF">2021-08-10T22:23:47Z</dcterms:created>
  <dcterms:modified xsi:type="dcterms:W3CDTF">2023-05-18T23:40:36Z</dcterms:modified>
</cp:coreProperties>
</file>