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5.xml" ContentType="application/inkml+xml"/>
  <Override PartName="/ppt/ink/ink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7" r:id="rId4"/>
    <p:sldMasterId id="2147483747" r:id="rId5"/>
  </p:sldMasterIdLst>
  <p:notesMasterIdLst>
    <p:notesMasterId r:id="rId32"/>
  </p:notesMasterIdLst>
  <p:handoutMasterIdLst>
    <p:handoutMasterId r:id="rId33"/>
  </p:handoutMasterIdLst>
  <p:sldIdLst>
    <p:sldId id="452" r:id="rId6"/>
    <p:sldId id="517" r:id="rId7"/>
    <p:sldId id="512" r:id="rId8"/>
    <p:sldId id="461" r:id="rId9"/>
    <p:sldId id="510" r:id="rId10"/>
    <p:sldId id="531" r:id="rId11"/>
    <p:sldId id="532" r:id="rId12"/>
    <p:sldId id="534" r:id="rId13"/>
    <p:sldId id="276" r:id="rId14"/>
    <p:sldId id="290" r:id="rId15"/>
    <p:sldId id="280" r:id="rId16"/>
    <p:sldId id="283" r:id="rId17"/>
    <p:sldId id="526" r:id="rId18"/>
    <p:sldId id="300" r:id="rId19"/>
    <p:sldId id="301" r:id="rId20"/>
    <p:sldId id="292" r:id="rId21"/>
    <p:sldId id="302" r:id="rId22"/>
    <p:sldId id="303" r:id="rId23"/>
    <p:sldId id="527" r:id="rId24"/>
    <p:sldId id="528" r:id="rId25"/>
    <p:sldId id="310" r:id="rId26"/>
    <p:sldId id="307" r:id="rId27"/>
    <p:sldId id="529" r:id="rId28"/>
    <p:sldId id="530" r:id="rId29"/>
    <p:sldId id="524" r:id="rId30"/>
    <p:sldId id="533" r:id="rId31"/>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222"/>
    <a:srgbClr val="96151D"/>
    <a:srgbClr val="767171"/>
    <a:srgbClr val="C48131"/>
    <a:srgbClr val="C48170"/>
    <a:srgbClr val="6D7071"/>
    <a:srgbClr val="A8B400"/>
    <a:srgbClr val="8D4900"/>
    <a:srgbClr val="E0DB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405" autoAdjust="0"/>
  </p:normalViewPr>
  <p:slideViewPr>
    <p:cSldViewPr snapToGrid="0">
      <p:cViewPr varScale="1">
        <p:scale>
          <a:sx n="82" d="100"/>
          <a:sy n="82" d="100"/>
        </p:scale>
        <p:origin x="1411"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hagash Mehta" userId="8a8181b44bdf6256" providerId="LiveId" clId="{8DF5822D-124F-445B-9D26-6CD309443BED}"/>
    <pc:docChg chg="delSld">
      <pc:chgData name="Dhagash Mehta" userId="8a8181b44bdf6256" providerId="LiveId" clId="{8DF5822D-124F-445B-9D26-6CD309443BED}" dt="2022-12-06T18:13:09.404" v="0" actId="47"/>
      <pc:docMkLst>
        <pc:docMk/>
      </pc:docMkLst>
      <pc:sldChg chg="del">
        <pc:chgData name="Dhagash Mehta" userId="8a8181b44bdf6256" providerId="LiveId" clId="{8DF5822D-124F-445B-9D26-6CD309443BED}" dt="2022-12-06T18:13:09.404" v="0" actId="47"/>
        <pc:sldMkLst>
          <pc:docMk/>
          <pc:sldMk cId="1090873071" sldId="518"/>
        </pc:sldMkLst>
      </pc:sldChg>
    </pc:docChg>
  </pc:docChgLst>
  <pc:docChgLst>
    <pc:chgData name="Dhagash Mehta" userId="8a8181b44bdf6256" providerId="LiveId" clId="{4A6E9F24-8261-4843-9645-EA260933C3AA}"/>
    <pc:docChg chg="modSld">
      <pc:chgData name="Dhagash Mehta" userId="8a8181b44bdf6256" providerId="LiveId" clId="{4A6E9F24-8261-4843-9645-EA260933C3AA}" dt="2023-05-18T01:50:51.909" v="63" actId="1038"/>
      <pc:docMkLst>
        <pc:docMk/>
      </pc:docMkLst>
      <pc:sldChg chg="modSp mod">
        <pc:chgData name="Dhagash Mehta" userId="8a8181b44bdf6256" providerId="LiveId" clId="{4A6E9F24-8261-4843-9645-EA260933C3AA}" dt="2023-05-18T01:50:51.909" v="63" actId="1038"/>
        <pc:sldMkLst>
          <pc:docMk/>
          <pc:sldMk cId="1210231257" sldId="452"/>
        </pc:sldMkLst>
        <pc:spChg chg="mod">
          <ac:chgData name="Dhagash Mehta" userId="8a8181b44bdf6256" providerId="LiveId" clId="{4A6E9F24-8261-4843-9645-EA260933C3AA}" dt="2023-05-18T01:50:51.909" v="63" actId="1038"/>
          <ac:spMkLst>
            <pc:docMk/>
            <pc:sldMk cId="1210231257" sldId="45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2770"/>
          </a:xfrm>
          <a:prstGeom prst="rect">
            <a:avLst/>
          </a:prstGeom>
        </p:spPr>
        <p:txBody>
          <a:bodyPr vert="horz" lIns="93177" tIns="46589" rIns="93177" bIns="46589" rtlCol="0"/>
          <a:lstStyle>
            <a:lvl1pPr algn="r">
              <a:defRPr sz="1200"/>
            </a:lvl1pPr>
          </a:lstStyle>
          <a:p>
            <a:fld id="{6FB02143-6064-46CB-83CB-FAA189B56EF1}" type="datetimeFigureOut">
              <a:rPr lang="en-US" smtClean="0"/>
              <a:t>5/17/2023</a:t>
            </a:fld>
            <a:endParaRPr lang="en-US"/>
          </a:p>
        </p:txBody>
      </p:sp>
      <p:sp>
        <p:nvSpPr>
          <p:cNvPr id="4" name="Footer Placeholder 3"/>
          <p:cNvSpPr>
            <a:spLocks noGrp="1"/>
          </p:cNvSpPr>
          <p:nvPr>
            <p:ph type="ftr" sz="quarter" idx="2"/>
          </p:nvPr>
        </p:nvSpPr>
        <p:spPr>
          <a:xfrm>
            <a:off x="0" y="8760608"/>
            <a:ext cx="3037840" cy="462769"/>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8"/>
            <a:ext cx="3037840" cy="462769"/>
          </a:xfrm>
          <a:prstGeom prst="rect">
            <a:avLst/>
          </a:prstGeom>
        </p:spPr>
        <p:txBody>
          <a:bodyPr vert="horz" lIns="93177" tIns="46589" rIns="93177" bIns="46589" rtlCol="0" anchor="b"/>
          <a:lstStyle>
            <a:lvl1pPr algn="r">
              <a:defRPr sz="1200"/>
            </a:lvl1pPr>
          </a:lstStyle>
          <a:p>
            <a:fld id="{A503A2C6-ED89-41F8-B094-0440BC184B1C}" type="slidenum">
              <a:rPr lang="en-US" smtClean="0"/>
              <a:t>‹#›</a:t>
            </a:fld>
            <a:endParaRPr lang="en-US"/>
          </a:p>
        </p:txBody>
      </p:sp>
    </p:spTree>
    <p:extLst>
      <p:ext uri="{BB962C8B-B14F-4D97-AF65-F5344CB8AC3E}">
        <p14:creationId xmlns:p14="http://schemas.microsoft.com/office/powerpoint/2010/main" val="189431534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3:34:39.446"/>
    </inkml:context>
    <inkml:brush xml:id="br0">
      <inkml:brushProperty name="width" value="0.05" units="cm"/>
      <inkml:brushProperty name="height" value="0.05" units="cm"/>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3:37:27.40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7:55:50.926"/>
    </inkml:context>
    <inkml:brush xml:id="br0">
      <inkml:brushProperty name="width" value="0.05" units="cm"/>
      <inkml:brushProperty name="height" value="0.05" units="cm"/>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7:55:50.927"/>
    </inkml:context>
    <inkml:brush xml:id="br0">
      <inkml:brushProperty name="width" value="0.05" units="cm"/>
      <inkml:brushProperty name="height" value="0.05" units="cm"/>
    </inkml:brush>
  </inkml:definitions>
  <inkml:trace contextRef="#ctx0" brushRef="#br0">2 1596 24575,'0'-50'0,"-2"20"0,3 0 0,3-37 0,1 48 0,1-1 0,0 1 0,13-29 0,6-15 0,23-90 0,-42 131 0,-5 17 0,0-1 0,0 1 0,1 0 0,-1 0 0,1 0 0,0 0 0,1 0 0,-1 1 0,1-1 0,0 1 0,0-1 0,0 1 0,1 0 0,6-6 0,-2 5 0,-1 0 0,1 0 0,0 1 0,0 0 0,1 0 0,-1 1 0,0 0 0,1 1 0,0 0 0,11-1 0,8 0 0,54 2 0,-53 2 0,-24 0 0,1-1 0,-1 1 0,0 1 0,0-1 0,1 1 0,-1-1 0,-1 1 0,2 1 0,-2 0 0,1-1 0,-1 1 0,1 0 0,-1 1 0,0-1 0,0 0 0,0 2 0,-1-1 0,1-1 0,3 7 0,4 7 0,-1-1 0,-1 1 0,15 37 0,-15-28 0,0 1 0,-3 0 0,0 1 0,2 33 0,-4 40 0,-2-9 0,-1-79 0,2 1 0,-1 0 0,1 0 0,7 19 0,-6-24 0,0 0 0,0 0 0,2-1 0,-1 0 0,11 15 0,-13-20 0,0 0 0,0 0 0,0 0 0,1 0 0,0 0 0,-1 0 0,1 0 0,0-1 0,0-1 0,0 2 0,0-2 0,0 1 0,0-1 0,9 2 0,24-1 0,0-1 0,50-6 0,-81 4 0,0 0 0,0 1 0,0-2 0,0 1 0,-1-1 0,1 0 0,-1 0 0,0-1 0,1 0 0,-1 0 0,-1 0 0,2 0 0,-2-1 0,1 0 0,-1 0 0,0 0 0,0-1 0,-1 1 0,1-1 0,3-5 0,0-2 0,-1 0 0,0-1 0,-2 0 0,1 1 0,-1-2 0,-1 1 0,3-23 0,3-54 0,-2-120 0,-7 189 0,-1 1 0,0 0 0,-2-1 0,0 1 0,-2 0 0,-12-35 0,9 34 0,0 0 0,2 0 0,0 0 0,2-2 0,0 1 0,2 0 0,-1-28 0,3-6 0,2-59 0,0 102 0,0 1 0,1-1 0,9-22 0,0 0 0,-7 23 0,0-1 0,1 0 0,14-20 0,-2 3 0,-15 26 0,44-77 0,-38 67 0,1 1 0,0 1 0,23-21 0,-16 18 0,-1 1 0,2 1 0,0 0 0,1 2 0,0-1 0,0 3 0,1 0 0,1 0 0,0 2 0,0 0 0,0 2 0,0 0 0,1 2 0,39-3 0,17 8 0,16-1 0,-79-1 0,0-2 0,0 1 0,0-2 0,16-5 0,-9 1 0,0 2 0,0 1 0,1 1 0,0 0 0,-1 2 0,2 0 0,-2 2 0,1 0 0,41 9 0,-22 0 0,42 15 0,-66-19 0,-1 3 0,1-1 0,-2 1 0,30 21 0,93 95 0,-56-46 0,-52-52 0,104 88 0,-63-58 0,-42-30 0,46 29 0,-68-51 0,-1 1 0,0 0 0,0 0 0,-1 0 0,0 1 0,0 0 0,7 11 0,30 58 0,-35-60 0,2 5 0,-1 0 0,-2 0 0,11 42 0,4 70 0,-12-67 0,-6-27 0,-1 0 0,-3 46 0,-1-35 0,0-45 0,1 0 0,-1 0 0,1 0 0,-2-1 0,1 1 0,0 0 0,-1 0 0,0-1 0,0 1 0,0-1 0,-1 1 0,0-2 0,0 1 0,-5 7 0,-4 1 0,0 0 0,-26 18 0,24-19 0,3-4 0,0 1 0,-1-1 0,0-1 0,0 0 0,-1-1 0,0-1 0,-23 6 0,-28 12 0,40-13 0,-26 6 0,24-8 0,-38 17 0,41-15 0,0 0 0,-30 6 0,18-9 0,-79 20 0,110-25 0,1 0 0,0 1 0,-1-1 0,0 1 0,1-1 0,-1 1 0,1 0 0,0 0 0,0 0 0,0 1 0,0 0 0,1 0 0,-1-1 0,-3 5 0,5-3 0,-2 0 0,2 0 0,-1-1 0,1 2 0,-1-1 0,2 0 0,-1 0 0,0 0 0,0 1 0,1-1 0,0 0 0,1 7 0,-1-7 0,1-1 0,0 1 0,-1 0 0,1-1 0,0 0 0,0 1 0,1-1 0,-1 0 0,1 1 0,0-1 0,0 0 0,0 0 0,0 0 0,0-1 0,1 1 0,3 2 0,3 4 0,1-2 0,1 1 0,13 6 0,-2-1 0,-11-7 0,0 0 0,0 0 0,1-1 0,-1-1 0,17 4 0,61 8 0,-71-13 0,26 9 0,-28-8 0,-1 1 0,22 1 0,265 0 0,-179-8 0,-82 0 0,-1-2 0,49-11 0,-50 8 0,160-16 0,-182 22 0,9-4 0,0 0 0,1-1 0,33-14 0,34-7 0,44-4 0,-127 28 0,-1-1 0,0 0 0,0 1 0,0-3 0,14-7 0,42-37 0,-36 28 0,-22 18 0,-2 0 0,0-2 0,1 1 0,-1 0 0,0 0 0,-1-1 0,1-1 0,5-7 0,-2-2 0,-2 0 0,1 0 0,-1-2 0,-1 2 0,-1-1 0,3-19 0,-2-1 0,2-73 0,-7-91 0,-2 88 0,1 103 0,-2 1 0,1 0 0,-5-15 0,4 18 0,1 0 0,-1 1 0,1-1 0,0 0 0,0 0 0,0 0 0,1 0 0,0 0 0,0 0 0,1 0 0,2-10 0,-2 14 0,0 1 0,0-1 0,0 1 0,0-1 0,0 1 0,1 0 0,-1-1 0,0 1 0,0 0 0,1 0 0,-1 0 0,1 0 0,-1 0 0,1 0 0,0 0 0,0 0 0,-1 1 0,1 0 0,0-1 0,-1 1 0,2-1 0,2 0 0,5 1 0,0 0 0,20 0 0,-17 1 0,-2 0 0,0 0 0,0-1 0,-1 3 0,1-1 0,-1 0 0,14 6 0,-18-5 0,1 0 0,-1 1 0,0 0 0,0 0 0,0 0 0,-1 1 0,1-1 0,-1 1 0,0 1 0,7 9 0,5 11 0,-2 1 0,-2 0 0,15 38 0,-15-33 0,2 10 0,18 72 0,-22-68 0,23 58 0,-34-102 0,1-1 0,0 2 0,0-1 0,0-1 0,0 2 0,0-2 0,1 1 0,-1 0 0,1-1 0,-1 2 0,1-2 0,-1 1 0,1-2 0,0 2 0,0-1 0,0 0 0,0 1 0,0-2 0,0 1 0,0 0 0,0 0 0,0-1 0,0 1 0,0 0 0,4-1 0,-3 0 0,0 0 0,0-1 0,1 1 0,-1-1 0,0 1 0,0-1 0,0-1 0,0 2 0,-1-2 0,1 1 0,0-1 0,0 1 0,0-2 0,-1 2 0,0-1 0,0-1 0,4-3 0,-1 1 0,-1-1 0,1 0 0,-1 0 0,-1-1 0,0 1 0,0 0 0,0-1 0,3-11 0,-1-5 0,4-31 0,-6 35 0,13-199 0,-16-4 0,-2 81 0,1 56 0,3-96 0,13 47 0,-12 104 0,1 0 0,2 0 0,1 1 0,1-1 0,18-42 0,-22 64 0,0 0 0,1 0 0,-1 0 0,1 1 0,1-1 0,0 1 0,0 0 0,0 1 0,0-1 0,1 1 0,0 0 0,0 1 0,14-7 0,-11 7 0,1-1 0,1 2 0,-1-1 0,1 2 0,0 0 0,-1 0 0,1 2 0,1-1 0,18 1 0,-4 1 0,-2-1 0,0 2 0,30 4 0,-49-3 0,1 0 0,-1 0 0,0 0 0,1 1 0,-1 0 0,0 0 0,-1 1 0,1 0 0,-1 0 0,1 0 0,-2 1 0,1-1 0,8 11 0,-1 0 0,-1 1 0,-1 0 0,15 31 0,72 170 0,-79-166 0,0 0 0,14 77 0,12 97 0,18 109 0,-59-316 0,0 2 0,2-1 0,1-1 0,0 1 0,13 25 0,-17-38 0,1-1 0,0-1 0,0 2 0,1-2 0,-1 1 0,0-2 0,2 2 0,-1-1 0,0-1 0,1 1 0,-1-1 0,1 1 0,0-1 0,0-1 0,0 1 0,0-1 0,1 1 0,-1-2 0,0 1 0,1-1 0,0 0 0,-1 0 0,8 0 0,95-4 0,-19 0 0,5 5 0,148-7 0,-76-21 0,-73 9 0,-78 15 0,42-8 0,104-2 0,680 13 0,-820-2 0,36-7 0,-33 4 0,27 0 0,192 3 0,-114 2 0,-110 0 0,34 6 0,11 1 0,31 1 0,22 1 0,1188-11 0,-1293 1 0,0-2 0,0 0 0,0 0 0,0-1 0,0-1 0,14-6 0,-10 4 0,-10 4 0,-2 0 0,1-1 0,0 0 0,-1 0 0,1 0 0,-1 0 0,1 0 0,-1-1 0,-1 0 0,1 0 0,0 0 0,-1-1 0,1 1 0,-1-1 0,-1 1 0,4-9 0,2-6 0,-1-1 0,-1 0 0,4-21 0,0-3 0,8-14 0,27-58 0,-43 112 0,0 1 0,0 0 0,0-1 0,1 1 0,-1 0 0,1 0 0,-1 1 0,1-1 0,0 0 0,0 0 0,1 1 0,-1 0 0,1 0 0,-1 0 0,0 1 0,1-1 0,0 1 0,0-1 0,-1 1 0,1 0 0,7-1 0,6 1 0,-1 0 0,1 0 0,31 5 0,-44-4 0,1 2 0,-1-2 0,1 2 0,-1-1 0,1 1 0,-1-1 0,0 2 0,0-1 0,0 0 0,0 0 0,0 1 0,0 0 0,-1 0 0,0 0 0,1 0 0,3 6 0,3 5 0,0 1 0,0 0 0,6 17 0,-4-9 0,9 17 0,-11-19 0,25 38 0,-25-44 0,2 0 0,0 0 0,1-1 0,17 14 0,-26-24 0,2 1 0,0-2 0,0 1 0,-1-1 0,1 0 0,0 0 0,1-1 0,-1 1 0,0-1 0,0-1 0,1 1 0,0-1 0,0 0 0,-1 0 0,11-1 0,-13-1 0,0 0 0,0 0 0,0-1 0,0 1 0,0-1 0,0 1 0,0-1 0,0-1 0,-1 1 0,1 0 0,-1 0 0,0-1 0,0 0 0,6-6 0,0-2 0,1-1 0,14-23 0,-17 22 0,0 0 0,-1 0 0,0-1 0,-1 1 0,6-28 0,-6 17 0,-2-3 0,0-36 0,-4-145 0,-1 60 0,2 138 0,2-1 0,-1 1 0,1-1 0,0 1 0,6-19 0,26-47 0,-14 35 0,-6 8 0,-2 3 0,29-49 0,-38 75 0,0 0 0,1 0 0,0 1 0,-1-1 0,1 1 0,0-1 0,0 1 0,0 1 0,1-1 0,-1 1 0,1-1 0,0 2 0,-1-1 0,2 0 0,-2 1 0,7-2 0,-5 3 0,0-2 0,0 2 0,1-1 0,-1 1 0,1 0 0,-1 1 0,1 0 0,-1 0 0,0 0 0,0 1 0,0-1 0,9 5 0,-4-1 0,-1 1 0,-1 1 0,0 0 0,0 0 0,0 1 0,0 0 0,-1 0 0,-1 1 0,0 0 0,1 1 0,-2-1 0,0 2 0,-1-2 0,0 2 0,0-1 0,4 17 0,2 12 0,-2 1 0,-2 1 0,4 49 0,-8-60 0,19 156 0,-11-128 0,18 65 0,-26-114 0,1-1 0,0 1 0,-1 0 0,2-1 0,0-1 0,0 2 0,1-2 0,0 0 0,10 10 0,7 5 0,40 26 0,-9-6 0,-9 1 0,-30-28 0,29 23 0,-38-34 0,0 0 0,0 0 0,1 0 0,-1-1 0,0 0 0,1-1 0,0 0 0,0 0 0,8 1 0,-8-1 0,1-1 0,-1-1 0,1 0 0,-1 0 0,1 0 0,9-2 0,-13 1 0,1 0 0,-1-1 0,1 1 0,-1-1 0,0 0 0,1 0 0,-2 0 0,1-1 0,0 0 0,0 0 0,3-3 0,29-32 0,-26 26 0,0 1 0,19-15 0,-25 23 0,1-1 0,0 1 0,0 1 0,-1-1 0,1 0 0,1 2 0,-1-1 0,0 0 0,0 1 0,12-2 0,10 0 0,43 3 0,-57 0 0,1 2 0,-2-1 0,2 2 0,-1 0 0,16 6 0,-23-6 0,0 0 0,0 0 0,-1 0 0,1 1 0,-1 0 0,1 0 0,-2 1 0,1-1 0,0 1 0,-1 0 0,0 0 0,1 1 0,3 7 0,-3-3 0,0 0 0,-1 0 0,0 1 0,0-1 0,-1 1 0,-1 0 0,2 15 0,5 31 0,25 83 0,4 17 0,-35-141 0,1-1 0,1 0 0,12 28 0,27 41 0,-28-55 0,3 4 0,44 61 0,-54-83 0,0-1 0,1 2 0,1-3 0,-1 1 0,1-1 0,1 0 0,0-1 0,18 10 0,-24-15 0,1-1 0,1 1 0,-2-1 0,2 0 0,-1-1 0,1 1 0,-1-2 0,1 1 0,-1-1 0,1 0 0,-1-1 0,1 1 0,-1-1 0,1-1 0,-1 1 0,0-1 0,1-1 0,-2 1 0,2-1 0,-1-1 0,-1 1 0,0-1 0,1 0 0,-1 0 0,0-1 0,10-10 0,-5 3 0,0-1 0,0 1 0,-1-2 0,-1 0 0,0 0 0,-1-1 0,-1 0 0,0 0 0,-1 0 0,-1-1 0,0-1 0,-1 2 0,-1-2 0,3-29 0,-4 28 0,0 2 0,2-1 0,0 1 0,1-1 0,10-22 0,-8 18 0,1 0 0,5-28 0,-6 1 0,6-29 0,-10 67 0,-1 0 0,2 0 0,0 1 0,-1 0 0,9-14 0,20-36 0,-25 43 0,1 1 0,1-1 0,16-20 0,-21 31 0,0 1 0,0-1 0,1 1 0,-1 1 0,1 0 0,-1-1 0,2 1 0,-2 0 0,1 1 0,1-1 0,0 0 0,-1 2 0,0-1 0,12-1 0,4 0-1365,-1 2-5461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3:34:39.446"/>
    </inkml:context>
    <inkml:brush xml:id="br0">
      <inkml:brushProperty name="width" value="0.05" units="cm"/>
      <inkml:brushProperty name="height" value="0.05" units="cm"/>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3:37:27.40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2770"/>
          </a:xfrm>
          <a:prstGeom prst="rect">
            <a:avLst/>
          </a:prstGeom>
        </p:spPr>
        <p:txBody>
          <a:bodyPr vert="horz" lIns="93177" tIns="46589" rIns="93177" bIns="46589" rtlCol="0"/>
          <a:lstStyle>
            <a:lvl1pPr algn="r">
              <a:defRPr sz="1200"/>
            </a:lvl1pPr>
          </a:lstStyle>
          <a:p>
            <a:fld id="{B7CF24FC-E913-47F5-8A91-58370706D55E}" type="datetimeFigureOut">
              <a:rPr lang="en-US" smtClean="0"/>
              <a:t>5/17/2023</a:t>
            </a:fld>
            <a:endParaRPr lang="en-US"/>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8"/>
            <a:ext cx="3037840" cy="462769"/>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8"/>
            <a:ext cx="3037840" cy="462769"/>
          </a:xfrm>
          <a:prstGeom prst="rect">
            <a:avLst/>
          </a:prstGeom>
        </p:spPr>
        <p:txBody>
          <a:bodyPr vert="horz" lIns="93177" tIns="46589" rIns="93177" bIns="46589" rtlCol="0" anchor="b"/>
          <a:lstStyle>
            <a:lvl1pPr algn="r">
              <a:defRPr sz="1200"/>
            </a:lvl1pPr>
          </a:lstStyle>
          <a:p>
            <a:fld id="{F9DA781C-3DE6-4BD2-99D8-621C0BD39189}" type="slidenum">
              <a:rPr lang="en-US" smtClean="0"/>
              <a:t>‹#›</a:t>
            </a:fld>
            <a:endParaRPr lang="en-US"/>
          </a:p>
        </p:txBody>
      </p:sp>
    </p:spTree>
    <p:extLst>
      <p:ext uri="{BB962C8B-B14F-4D97-AF65-F5344CB8AC3E}">
        <p14:creationId xmlns:p14="http://schemas.microsoft.com/office/powerpoint/2010/main" val="2111239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DA781C-3DE6-4BD2-99D8-621C0BD39189}" type="slidenum">
              <a:rPr lang="en-US" smtClean="0"/>
              <a:t>1</a:t>
            </a:fld>
            <a:endParaRPr lang="en-US"/>
          </a:p>
        </p:txBody>
      </p:sp>
    </p:spTree>
    <p:extLst>
      <p:ext uri="{BB962C8B-B14F-4D97-AF65-F5344CB8AC3E}">
        <p14:creationId xmlns:p14="http://schemas.microsoft.com/office/powerpoint/2010/main" val="211735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41C73-FEF0-4574-BCAD-67829926027E}" type="slidenum">
              <a:rPr lang="en-US" smtClean="0"/>
              <a:t>17</a:t>
            </a:fld>
            <a:endParaRPr lang="en-US"/>
          </a:p>
        </p:txBody>
      </p:sp>
    </p:spTree>
    <p:extLst>
      <p:ext uri="{BB962C8B-B14F-4D97-AF65-F5344CB8AC3E}">
        <p14:creationId xmlns:p14="http://schemas.microsoft.com/office/powerpoint/2010/main" val="191095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41C73-FEF0-4574-BCAD-67829926027E}" type="slidenum">
              <a:rPr lang="en-US" smtClean="0"/>
              <a:t>18</a:t>
            </a:fld>
            <a:endParaRPr lang="en-US"/>
          </a:p>
        </p:txBody>
      </p:sp>
    </p:spTree>
    <p:extLst>
      <p:ext uri="{BB962C8B-B14F-4D97-AF65-F5344CB8AC3E}">
        <p14:creationId xmlns:p14="http://schemas.microsoft.com/office/powerpoint/2010/main" val="42715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41C73-FEF0-4574-BCAD-67829926027E}" type="slidenum">
              <a:rPr lang="en-US" smtClean="0"/>
              <a:t>19</a:t>
            </a:fld>
            <a:endParaRPr lang="en-US"/>
          </a:p>
        </p:txBody>
      </p:sp>
    </p:spTree>
    <p:extLst>
      <p:ext uri="{BB962C8B-B14F-4D97-AF65-F5344CB8AC3E}">
        <p14:creationId xmlns:p14="http://schemas.microsoft.com/office/powerpoint/2010/main" val="184484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41C73-FEF0-4574-BCAD-67829926027E}" type="slidenum">
              <a:rPr lang="en-US" smtClean="0"/>
              <a:t>20</a:t>
            </a:fld>
            <a:endParaRPr lang="en-US"/>
          </a:p>
        </p:txBody>
      </p:sp>
    </p:spTree>
    <p:extLst>
      <p:ext uri="{BB962C8B-B14F-4D97-AF65-F5344CB8AC3E}">
        <p14:creationId xmlns:p14="http://schemas.microsoft.com/office/powerpoint/2010/main" val="3118433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41C73-FEF0-4574-BCAD-67829926027E}" type="slidenum">
              <a:rPr lang="en-US" smtClean="0"/>
              <a:t>21</a:t>
            </a:fld>
            <a:endParaRPr lang="en-US"/>
          </a:p>
        </p:txBody>
      </p:sp>
    </p:spTree>
    <p:extLst>
      <p:ext uri="{BB962C8B-B14F-4D97-AF65-F5344CB8AC3E}">
        <p14:creationId xmlns:p14="http://schemas.microsoft.com/office/powerpoint/2010/main" val="290090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41C73-FEF0-4574-BCAD-67829926027E}" type="slidenum">
              <a:rPr lang="en-US" smtClean="0"/>
              <a:t>22</a:t>
            </a:fld>
            <a:endParaRPr lang="en-US"/>
          </a:p>
        </p:txBody>
      </p:sp>
    </p:spTree>
    <p:extLst>
      <p:ext uri="{BB962C8B-B14F-4D97-AF65-F5344CB8AC3E}">
        <p14:creationId xmlns:p14="http://schemas.microsoft.com/office/powerpoint/2010/main" val="4106802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41C73-FEF0-4574-BCAD-67829926027E}" type="slidenum">
              <a:rPr lang="en-US" smtClean="0"/>
              <a:t>23</a:t>
            </a:fld>
            <a:endParaRPr lang="en-US"/>
          </a:p>
        </p:txBody>
      </p:sp>
    </p:spTree>
    <p:extLst>
      <p:ext uri="{BB962C8B-B14F-4D97-AF65-F5344CB8AC3E}">
        <p14:creationId xmlns:p14="http://schemas.microsoft.com/office/powerpoint/2010/main" val="1890837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41C73-FEF0-4574-BCAD-67829926027E}" type="slidenum">
              <a:rPr lang="en-US" smtClean="0"/>
              <a:t>24</a:t>
            </a:fld>
            <a:endParaRPr lang="en-US"/>
          </a:p>
        </p:txBody>
      </p:sp>
    </p:spTree>
    <p:extLst>
      <p:ext uri="{BB962C8B-B14F-4D97-AF65-F5344CB8AC3E}">
        <p14:creationId xmlns:p14="http://schemas.microsoft.com/office/powerpoint/2010/main" val="208053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 AGENDA/KEY POIN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87977" y="1525401"/>
            <a:ext cx="2327564" cy="976256"/>
          </a:xfrm>
          <a:ln w="19050" cap="sq">
            <a:solidFill>
              <a:schemeClr val="accent4"/>
            </a:solidFill>
          </a:ln>
        </p:spPr>
        <p:txBody>
          <a:bodyPr lIns="137160" tIns="137160" rIns="91440" bIns="137160">
            <a:noAutofit/>
          </a:bodyPr>
          <a:lstStyle>
            <a:lvl1pPr marL="0" indent="0">
              <a:buNone/>
              <a:defRPr/>
            </a:lvl1pPr>
          </a:lstStyle>
          <a:p>
            <a:pPr lvl="0"/>
            <a:r>
              <a:rPr lang="en-US" dirty="0"/>
              <a:t>Type agenda items/key points in these boxes</a:t>
            </a:r>
          </a:p>
        </p:txBody>
      </p:sp>
      <p:sp>
        <p:nvSpPr>
          <p:cNvPr id="5" name="Text Placeholder 3"/>
          <p:cNvSpPr>
            <a:spLocks noGrp="1"/>
          </p:cNvSpPr>
          <p:nvPr>
            <p:ph type="body" sz="quarter" idx="11" hasCustomPrompt="1"/>
          </p:nvPr>
        </p:nvSpPr>
        <p:spPr>
          <a:xfrm>
            <a:off x="3407497" y="1525401"/>
            <a:ext cx="2327564" cy="976256"/>
          </a:xfrm>
          <a:ln w="19050" cap="sq">
            <a:solidFill>
              <a:schemeClr val="accent4"/>
            </a:solidFill>
          </a:ln>
        </p:spPr>
        <p:txBody>
          <a:bodyPr lIns="137160" tIns="137160" rIns="91440" bIns="137160">
            <a:noAutofit/>
          </a:bodyPr>
          <a:lstStyle>
            <a:lvl1pPr marL="0" indent="0">
              <a:buNone/>
              <a:defRPr/>
            </a:lvl1pPr>
          </a:lstStyle>
          <a:p>
            <a:pPr lvl="0"/>
            <a:r>
              <a:rPr lang="en-US" dirty="0"/>
              <a:t>Delete unused boxes</a:t>
            </a:r>
          </a:p>
        </p:txBody>
      </p:sp>
      <p:sp>
        <p:nvSpPr>
          <p:cNvPr id="6" name="Text Placeholder 3"/>
          <p:cNvSpPr>
            <a:spLocks noGrp="1"/>
          </p:cNvSpPr>
          <p:nvPr>
            <p:ph type="body" sz="quarter" idx="12" hasCustomPrompt="1"/>
          </p:nvPr>
        </p:nvSpPr>
        <p:spPr>
          <a:xfrm>
            <a:off x="6027016" y="1525401"/>
            <a:ext cx="2327564" cy="976256"/>
          </a:xfrm>
          <a:ln w="19050" cap="sq">
            <a:solidFill>
              <a:schemeClr val="accent4"/>
            </a:solidFill>
          </a:ln>
        </p:spPr>
        <p:txBody>
          <a:bodyPr lIns="137160" tIns="137160" rIns="91440" bIns="137160">
            <a:noAutofit/>
          </a:bodyPr>
          <a:lstStyle>
            <a:lvl1pPr marL="0" indent="0">
              <a:buNone/>
              <a:defRPr/>
            </a:lvl1pPr>
          </a:lstStyle>
          <a:p>
            <a:pPr lvl="0"/>
            <a:r>
              <a:rPr lang="en-US" dirty="0"/>
              <a:t>Copy/paste to add more</a:t>
            </a:r>
          </a:p>
        </p:txBody>
      </p:sp>
      <p:sp>
        <p:nvSpPr>
          <p:cNvPr id="7" name="Text Placeholder 3"/>
          <p:cNvSpPr>
            <a:spLocks noGrp="1"/>
          </p:cNvSpPr>
          <p:nvPr>
            <p:ph type="body" sz="quarter" idx="13" hasCustomPrompt="1"/>
          </p:nvPr>
        </p:nvSpPr>
        <p:spPr>
          <a:xfrm>
            <a:off x="787977" y="2779220"/>
            <a:ext cx="2327564" cy="976256"/>
          </a:xfrm>
          <a:ln w="19050" cap="sq">
            <a:solidFill>
              <a:schemeClr val="accent4"/>
            </a:solidFill>
          </a:ln>
        </p:spPr>
        <p:txBody>
          <a:bodyPr lIns="137160" tIns="137160" rIns="91440" bIns="137160">
            <a:noAutofit/>
          </a:bodyPr>
          <a:lstStyle>
            <a:lvl1pPr marL="0" indent="0">
              <a:buNone/>
              <a:defRPr/>
            </a:lvl1pPr>
          </a:lstStyle>
          <a:p>
            <a:pPr lvl="0"/>
            <a:r>
              <a:rPr lang="en-US" dirty="0"/>
              <a:t>Do not resize boxes—leave the size and spacing in tact</a:t>
            </a:r>
          </a:p>
        </p:txBody>
      </p:sp>
      <p:sp>
        <p:nvSpPr>
          <p:cNvPr id="8" name="Text Placeholder 3"/>
          <p:cNvSpPr>
            <a:spLocks noGrp="1"/>
          </p:cNvSpPr>
          <p:nvPr>
            <p:ph type="body" sz="quarter" idx="14" hasCustomPrompt="1"/>
          </p:nvPr>
        </p:nvSpPr>
        <p:spPr>
          <a:xfrm>
            <a:off x="3407497" y="2779220"/>
            <a:ext cx="2327564" cy="976256"/>
          </a:xfrm>
          <a:ln w="19050" cap="sq">
            <a:solidFill>
              <a:schemeClr val="accent4"/>
            </a:solidFill>
          </a:ln>
        </p:spPr>
        <p:txBody>
          <a:bodyPr lIns="137160" tIns="137160" rIns="91440" bIns="137160">
            <a:noAutofit/>
          </a:bodyPr>
          <a:lstStyle>
            <a:lvl1pPr marL="0" indent="0">
              <a:buNone/>
              <a:defRPr/>
            </a:lvl1pPr>
          </a:lstStyle>
          <a:p>
            <a:pPr lvl="0"/>
            <a:r>
              <a:rPr lang="en-US" dirty="0"/>
              <a:t>Do not center your text—leave it left- and top-aligned</a:t>
            </a:r>
          </a:p>
        </p:txBody>
      </p:sp>
      <p:sp>
        <p:nvSpPr>
          <p:cNvPr id="9" name="Text Placeholder 3"/>
          <p:cNvSpPr>
            <a:spLocks noGrp="1"/>
          </p:cNvSpPr>
          <p:nvPr>
            <p:ph type="body" sz="quarter" idx="15" hasCustomPrompt="1"/>
          </p:nvPr>
        </p:nvSpPr>
        <p:spPr>
          <a:xfrm>
            <a:off x="6027016" y="2779220"/>
            <a:ext cx="2327564" cy="976256"/>
          </a:xfrm>
          <a:ln w="19050" cap="sq">
            <a:solidFill>
              <a:schemeClr val="accent4"/>
            </a:solidFill>
          </a:ln>
        </p:spPr>
        <p:txBody>
          <a:bodyPr lIns="137160" tIns="137160" rIns="91440" bIns="137160">
            <a:noAutofit/>
          </a:bodyPr>
          <a:lstStyle>
            <a:lvl1pPr marL="0" indent="0">
              <a:buNone/>
              <a:defRPr baseline="0"/>
            </a:lvl1pPr>
          </a:lstStyle>
          <a:p>
            <a:pPr lvl="0"/>
            <a:r>
              <a:rPr lang="en-US" dirty="0"/>
              <a:t>For custom-size boxes, do not use this layout—hand draw them instead</a:t>
            </a:r>
          </a:p>
        </p:txBody>
      </p:sp>
      <p:sp>
        <p:nvSpPr>
          <p:cNvPr id="12" name="Text Placeholder 3"/>
          <p:cNvSpPr>
            <a:spLocks noGrp="1"/>
          </p:cNvSpPr>
          <p:nvPr>
            <p:ph type="body" sz="quarter" idx="16"/>
          </p:nvPr>
        </p:nvSpPr>
        <p:spPr>
          <a:xfrm>
            <a:off x="787977" y="4033038"/>
            <a:ext cx="2327564" cy="976256"/>
          </a:xfrm>
          <a:ln w="19050" cap="sq">
            <a:solidFill>
              <a:schemeClr val="accent4"/>
            </a:solidFill>
          </a:ln>
        </p:spPr>
        <p:txBody>
          <a:bodyPr lIns="137160" tIns="137160" rIns="91440" bIns="137160">
            <a:noAutofit/>
          </a:bodyPr>
          <a:lstStyle>
            <a:lvl1pPr marL="0" indent="0">
              <a:buNone/>
              <a:defRPr/>
            </a:lvl1pPr>
          </a:lstStyle>
          <a:p>
            <a:pPr lvl="0"/>
            <a:r>
              <a:rPr lang="en-US"/>
              <a:t>Click to edit Master text styles</a:t>
            </a:r>
          </a:p>
        </p:txBody>
      </p:sp>
      <p:sp>
        <p:nvSpPr>
          <p:cNvPr id="13" name="Text Placeholder 3"/>
          <p:cNvSpPr>
            <a:spLocks noGrp="1"/>
          </p:cNvSpPr>
          <p:nvPr>
            <p:ph type="body" sz="quarter" idx="17"/>
          </p:nvPr>
        </p:nvSpPr>
        <p:spPr>
          <a:xfrm>
            <a:off x="3407497" y="4033038"/>
            <a:ext cx="2327564" cy="976256"/>
          </a:xfrm>
          <a:ln w="19050" cap="sq">
            <a:solidFill>
              <a:schemeClr val="accent4"/>
            </a:solidFill>
          </a:ln>
        </p:spPr>
        <p:txBody>
          <a:bodyPr lIns="137160" tIns="137160" rIns="91440" bIns="137160">
            <a:noAutofit/>
          </a:bodyPr>
          <a:lstStyle>
            <a:lvl1pPr marL="0" indent="0">
              <a:buNone/>
              <a:defRPr/>
            </a:lvl1pPr>
          </a:lstStyle>
          <a:p>
            <a:pPr lvl="0"/>
            <a:r>
              <a:rPr lang="en-US"/>
              <a:t>Click to edit Master text styles</a:t>
            </a:r>
          </a:p>
        </p:txBody>
      </p:sp>
      <p:sp>
        <p:nvSpPr>
          <p:cNvPr id="14" name="Text Placeholder 3"/>
          <p:cNvSpPr>
            <a:spLocks noGrp="1"/>
          </p:cNvSpPr>
          <p:nvPr>
            <p:ph type="body" sz="quarter" idx="18"/>
          </p:nvPr>
        </p:nvSpPr>
        <p:spPr>
          <a:xfrm>
            <a:off x="6027016" y="4033038"/>
            <a:ext cx="2327564" cy="976256"/>
          </a:xfrm>
          <a:ln w="19050" cap="sq">
            <a:solidFill>
              <a:schemeClr val="accent4"/>
            </a:solidFill>
          </a:ln>
        </p:spPr>
        <p:txBody>
          <a:bodyPr lIns="137160" tIns="137160" rIns="91440" bIns="137160">
            <a:noAutofit/>
          </a:bodyPr>
          <a:lstStyle>
            <a:lvl1pPr marL="0" indent="0">
              <a:buNone/>
              <a:defRPr baseline="0"/>
            </a:lvl1pPr>
          </a:lstStyle>
          <a:p>
            <a:pPr lvl="0"/>
            <a:r>
              <a:rPr lang="en-US" dirty="0"/>
              <a:t>Click to edit Master text styles</a:t>
            </a:r>
          </a:p>
        </p:txBody>
      </p:sp>
      <p:sp>
        <p:nvSpPr>
          <p:cNvPr id="18" name="Head"/>
          <p:cNvSpPr>
            <a:spLocks noGrp="1"/>
          </p:cNvSpPr>
          <p:nvPr>
            <p:ph type="title"/>
          </p:nvPr>
        </p:nvSpPr>
        <p:spPr bwMode="auto">
          <a:xfrm>
            <a:off x="481531" y="118048"/>
            <a:ext cx="8179496" cy="3078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title style</a:t>
            </a:r>
          </a:p>
        </p:txBody>
      </p:sp>
    </p:spTree>
    <p:extLst>
      <p:ext uri="{BB962C8B-B14F-4D97-AF65-F5344CB8AC3E}">
        <p14:creationId xmlns:p14="http://schemas.microsoft.com/office/powerpoint/2010/main" val="48868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 • 2-MIX">
    <p:spTree>
      <p:nvGrpSpPr>
        <p:cNvPr id="1" name=""/>
        <p:cNvGrpSpPr/>
        <p:nvPr/>
      </p:nvGrpSpPr>
      <p:grpSpPr>
        <a:xfrm>
          <a:off x="0" y="0"/>
          <a:ext cx="0" cy="0"/>
          <a:chOff x="0" y="0"/>
          <a:chExt cx="0" cy="0"/>
        </a:xfrm>
      </p:grpSpPr>
      <p:sp>
        <p:nvSpPr>
          <p:cNvPr id="8" name="L Sub and bullets"/>
          <p:cNvSpPr>
            <a:spLocks noGrp="1"/>
          </p:cNvSpPr>
          <p:nvPr>
            <p:ph type="body" sz="quarter" idx="10" hasCustomPrompt="1"/>
          </p:nvPr>
        </p:nvSpPr>
        <p:spPr>
          <a:xfrm>
            <a:off x="787978" y="1465805"/>
            <a:ext cx="3532909" cy="1805359"/>
          </a:xfrm>
        </p:spPr>
        <p:txBody>
          <a:bodyPr/>
          <a:lstStyle>
            <a:lvl1pPr marL="0" indent="0">
              <a:lnSpc>
                <a:spcPct val="97000"/>
              </a:lnSpc>
              <a:spcBef>
                <a:spcPts val="1941"/>
              </a:spcBef>
              <a:spcAft>
                <a:spcPts val="0"/>
              </a:spcAft>
              <a:buSzPct val="100000"/>
              <a:buNone/>
              <a:defRPr sz="1897">
                <a:solidFill>
                  <a:srgbClr val="6D7071"/>
                </a:solidFill>
              </a:defRPr>
            </a:lvl1pPr>
            <a:lvl2pPr marL="175102" indent="-175102">
              <a:lnSpc>
                <a:spcPct val="101000"/>
              </a:lnSpc>
              <a:spcBef>
                <a:spcPts val="706"/>
              </a:spcBef>
              <a:spcAft>
                <a:spcPts val="88"/>
              </a:spcAft>
              <a:buSzPct val="95000"/>
              <a:defRPr sz="1632">
                <a:solidFill>
                  <a:srgbClr val="6D7071"/>
                </a:solidFill>
              </a:defRPr>
            </a:lvl2pPr>
            <a:lvl3pPr marL="385223" indent="-175102">
              <a:lnSpc>
                <a:spcPct val="101000"/>
              </a:lnSpc>
              <a:spcBef>
                <a:spcPts val="265"/>
              </a:spcBef>
              <a:buSzPct val="95000"/>
              <a:buFont typeface="Arial" pitchFamily="34" charset="0"/>
              <a:buChar char="–"/>
              <a:defRPr sz="1632">
                <a:solidFill>
                  <a:srgbClr val="6D7071"/>
                </a:solidFill>
              </a:defRPr>
            </a:lvl3pPr>
            <a:lvl4pPr marL="571530" indent="-168097">
              <a:lnSpc>
                <a:spcPct val="101000"/>
              </a:lnSpc>
              <a:spcBef>
                <a:spcPts val="265"/>
              </a:spcBef>
              <a:buSzPct val="95000"/>
              <a:buFont typeface="Arial" pitchFamily="34" charset="0"/>
              <a:buChar char="•"/>
              <a:defRPr sz="1632">
                <a:solidFill>
                  <a:srgbClr val="6D7071"/>
                </a:solidFill>
              </a:defRPr>
            </a:lvl4pPr>
          </a:lstStyle>
          <a:p>
            <a:pPr lvl="0"/>
            <a:r>
              <a:rPr lang="en-US" dirty="0"/>
              <a:t>Type text here</a:t>
            </a:r>
            <a:br>
              <a:rPr lang="en-US" dirty="0"/>
            </a:br>
            <a:r>
              <a:rPr lang="en-US" dirty="0"/>
              <a:t>Turn bullets on/off using Alt + Shift + Left or Right Arrow</a:t>
            </a:r>
          </a:p>
          <a:p>
            <a:pPr lvl="1"/>
            <a:r>
              <a:rPr lang="en-US" dirty="0"/>
              <a:t>Second level</a:t>
            </a:r>
          </a:p>
          <a:p>
            <a:pPr lvl="2"/>
            <a:r>
              <a:rPr lang="en-US" dirty="0"/>
              <a:t>Third level</a:t>
            </a:r>
          </a:p>
          <a:p>
            <a:pPr lvl="3"/>
            <a:r>
              <a:rPr lang="en-US" dirty="0"/>
              <a:t>Fourth level</a:t>
            </a:r>
          </a:p>
        </p:txBody>
      </p:sp>
      <p:sp>
        <p:nvSpPr>
          <p:cNvPr id="4" name="L Sub and bullets"/>
          <p:cNvSpPr>
            <a:spLocks noGrp="1"/>
          </p:cNvSpPr>
          <p:nvPr>
            <p:ph type="body" sz="quarter" idx="11" hasCustomPrompt="1"/>
          </p:nvPr>
        </p:nvSpPr>
        <p:spPr>
          <a:xfrm>
            <a:off x="4817343" y="1489190"/>
            <a:ext cx="3669759" cy="251200"/>
          </a:xfrm>
        </p:spPr>
        <p:txBody>
          <a:bodyPr/>
          <a:lstStyle>
            <a:lvl1pPr marL="0" indent="0">
              <a:lnSpc>
                <a:spcPct val="100000"/>
              </a:lnSpc>
              <a:spcBef>
                <a:spcPts val="0"/>
              </a:spcBef>
              <a:spcAft>
                <a:spcPts val="0"/>
              </a:spcAft>
              <a:buSzPct val="100000"/>
              <a:buNone/>
              <a:defRPr sz="1632">
                <a:solidFill>
                  <a:schemeClr val="tx2"/>
                </a:solidFill>
              </a:defRPr>
            </a:lvl1pPr>
            <a:lvl2pPr marL="175102" indent="-175102">
              <a:lnSpc>
                <a:spcPct val="97000"/>
              </a:lnSpc>
              <a:spcBef>
                <a:spcPts val="882"/>
              </a:spcBef>
              <a:buSzPct val="95000"/>
              <a:defRPr sz="1765"/>
            </a:lvl2pPr>
            <a:lvl3pPr marL="479077" indent="-175102">
              <a:lnSpc>
                <a:spcPct val="90000"/>
              </a:lnSpc>
              <a:spcBef>
                <a:spcPts val="441"/>
              </a:spcBef>
              <a:buSzPct val="95000"/>
              <a:buFont typeface="Arial" pitchFamily="34" charset="0"/>
              <a:buChar char="–"/>
              <a:defRPr sz="1765"/>
            </a:lvl3pPr>
            <a:lvl4pPr marL="759239" indent="-168097">
              <a:lnSpc>
                <a:spcPct val="90000"/>
              </a:lnSpc>
              <a:spcBef>
                <a:spcPts val="441"/>
              </a:spcBef>
              <a:buSzPct val="95000"/>
              <a:buFont typeface="Arial" pitchFamily="34" charset="0"/>
              <a:buChar char="•"/>
              <a:defRPr sz="1765"/>
            </a:lvl4pPr>
          </a:lstStyle>
          <a:p>
            <a:pPr lvl="0"/>
            <a:r>
              <a:rPr lang="en-US" dirty="0"/>
              <a:t>Type chart title here</a:t>
            </a:r>
          </a:p>
        </p:txBody>
      </p:sp>
      <p:sp>
        <p:nvSpPr>
          <p:cNvPr id="5" name="Head"/>
          <p:cNvSpPr>
            <a:spLocks noGrp="1"/>
          </p:cNvSpPr>
          <p:nvPr>
            <p:ph type="title" hasCustomPrompt="1"/>
          </p:nvPr>
        </p:nvSpPr>
        <p:spPr>
          <a:xfrm>
            <a:off x="438758" y="128752"/>
            <a:ext cx="8271488" cy="298543"/>
          </a:xfrm>
          <a:prstGeom prst="rect">
            <a:avLst/>
          </a:prstGeom>
        </p:spPr>
        <p:txBody>
          <a:bodyPr>
            <a:spAutoFit/>
          </a:bodyPr>
          <a:lstStyle>
            <a:lvl1pPr>
              <a:defRPr sz="2000" baseline="0">
                <a:solidFill>
                  <a:srgbClr val="6D7071"/>
                </a:solidFill>
              </a:defRPr>
            </a:lvl1pPr>
          </a:lstStyle>
          <a:p>
            <a:r>
              <a:rPr lang="en-US" dirty="0"/>
              <a:t>Head + subhead layout: Type head here</a:t>
            </a:r>
          </a:p>
        </p:txBody>
      </p:sp>
    </p:spTree>
    <p:extLst>
      <p:ext uri="{BB962C8B-B14F-4D97-AF65-F5344CB8AC3E}">
        <p14:creationId xmlns:p14="http://schemas.microsoft.com/office/powerpoint/2010/main" val="220380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 • AGENDA/KEY POINTS">
    <p:spTree>
      <p:nvGrpSpPr>
        <p:cNvPr id="1" name=""/>
        <p:cNvGrpSpPr/>
        <p:nvPr/>
      </p:nvGrpSpPr>
      <p:grpSpPr>
        <a:xfrm>
          <a:off x="0" y="0"/>
          <a:ext cx="0" cy="0"/>
          <a:chOff x="0" y="0"/>
          <a:chExt cx="0" cy="0"/>
        </a:xfrm>
      </p:grpSpPr>
      <p:sp>
        <p:nvSpPr>
          <p:cNvPr id="10" name="PUTTY"/>
          <p:cNvSpPr/>
          <p:nvPr userDrawn="1"/>
        </p:nvSpPr>
        <p:spPr>
          <a:xfrm>
            <a:off x="2" y="1014132"/>
            <a:ext cx="9142557" cy="58438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3" name="Text Placeholder 3"/>
          <p:cNvSpPr>
            <a:spLocks noGrp="1"/>
          </p:cNvSpPr>
          <p:nvPr>
            <p:ph type="body" sz="quarter" idx="10" hasCustomPrompt="1"/>
          </p:nvPr>
        </p:nvSpPr>
        <p:spPr>
          <a:xfrm>
            <a:off x="787977" y="1525401"/>
            <a:ext cx="2327564" cy="976256"/>
          </a:xfrm>
          <a:solidFill>
            <a:schemeClr val="bg1"/>
          </a:solidFill>
          <a:ln w="19050" cap="sq">
            <a:noFill/>
          </a:ln>
        </p:spPr>
        <p:txBody>
          <a:bodyPr lIns="137160" tIns="137160" rIns="91440" bIns="137160">
            <a:noAutofit/>
          </a:bodyPr>
          <a:lstStyle>
            <a:lvl1pPr marL="0" indent="0">
              <a:buNone/>
              <a:defRPr/>
            </a:lvl1pPr>
          </a:lstStyle>
          <a:p>
            <a:pPr lvl="0"/>
            <a:r>
              <a:rPr lang="en-US" dirty="0"/>
              <a:t>Type agenda items/key points in these boxes</a:t>
            </a:r>
          </a:p>
        </p:txBody>
      </p:sp>
      <p:sp>
        <p:nvSpPr>
          <p:cNvPr id="14" name="Text Placeholder 3"/>
          <p:cNvSpPr>
            <a:spLocks noGrp="1"/>
          </p:cNvSpPr>
          <p:nvPr>
            <p:ph type="body" sz="quarter" idx="11" hasCustomPrompt="1"/>
          </p:nvPr>
        </p:nvSpPr>
        <p:spPr>
          <a:xfrm>
            <a:off x="3407497" y="1525401"/>
            <a:ext cx="2327564" cy="976256"/>
          </a:xfrm>
          <a:solidFill>
            <a:schemeClr val="bg1"/>
          </a:solidFill>
          <a:ln w="19050" cap="sq">
            <a:noFill/>
          </a:ln>
        </p:spPr>
        <p:txBody>
          <a:bodyPr lIns="137160" tIns="137160" rIns="91440" bIns="137160">
            <a:noAutofit/>
          </a:bodyPr>
          <a:lstStyle>
            <a:lvl1pPr marL="0" indent="0">
              <a:buNone/>
              <a:defRPr/>
            </a:lvl1pPr>
          </a:lstStyle>
          <a:p>
            <a:pPr lvl="0"/>
            <a:r>
              <a:rPr lang="en-US" dirty="0"/>
              <a:t>Delete unused boxes</a:t>
            </a:r>
          </a:p>
        </p:txBody>
      </p:sp>
      <p:sp>
        <p:nvSpPr>
          <p:cNvPr id="15" name="Text Placeholder 3"/>
          <p:cNvSpPr>
            <a:spLocks noGrp="1"/>
          </p:cNvSpPr>
          <p:nvPr>
            <p:ph type="body" sz="quarter" idx="12" hasCustomPrompt="1"/>
          </p:nvPr>
        </p:nvSpPr>
        <p:spPr>
          <a:xfrm>
            <a:off x="6027016" y="1525401"/>
            <a:ext cx="2327564" cy="976256"/>
          </a:xfrm>
          <a:solidFill>
            <a:schemeClr val="bg1"/>
          </a:solidFill>
          <a:ln w="19050" cap="sq">
            <a:noFill/>
          </a:ln>
        </p:spPr>
        <p:txBody>
          <a:bodyPr lIns="137160" tIns="137160" rIns="91440" bIns="137160">
            <a:noAutofit/>
          </a:bodyPr>
          <a:lstStyle>
            <a:lvl1pPr marL="0" indent="0">
              <a:buNone/>
              <a:defRPr/>
            </a:lvl1pPr>
          </a:lstStyle>
          <a:p>
            <a:pPr lvl="0"/>
            <a:r>
              <a:rPr lang="en-US" dirty="0"/>
              <a:t>Copy/pasted to add more</a:t>
            </a:r>
          </a:p>
        </p:txBody>
      </p:sp>
      <p:sp>
        <p:nvSpPr>
          <p:cNvPr id="16" name="Text Placeholder 3"/>
          <p:cNvSpPr>
            <a:spLocks noGrp="1"/>
          </p:cNvSpPr>
          <p:nvPr>
            <p:ph type="body" sz="quarter" idx="13" hasCustomPrompt="1"/>
          </p:nvPr>
        </p:nvSpPr>
        <p:spPr>
          <a:xfrm>
            <a:off x="787977" y="2779220"/>
            <a:ext cx="2327564" cy="976256"/>
          </a:xfrm>
          <a:solidFill>
            <a:schemeClr val="bg1"/>
          </a:solidFill>
          <a:ln w="19050" cap="sq">
            <a:noFill/>
          </a:ln>
        </p:spPr>
        <p:txBody>
          <a:bodyPr lIns="137160" tIns="137160" rIns="91440" bIns="137160">
            <a:noAutofit/>
          </a:bodyPr>
          <a:lstStyle>
            <a:lvl1pPr marL="0" indent="0">
              <a:buNone/>
              <a:defRPr/>
            </a:lvl1pPr>
          </a:lstStyle>
          <a:p>
            <a:pPr lvl="0"/>
            <a:r>
              <a:rPr lang="en-US" dirty="0"/>
              <a:t>Do not resize boxes—leave the size and spacing in tact</a:t>
            </a:r>
          </a:p>
        </p:txBody>
      </p:sp>
      <p:sp>
        <p:nvSpPr>
          <p:cNvPr id="17" name="Text Placeholder 3"/>
          <p:cNvSpPr>
            <a:spLocks noGrp="1"/>
          </p:cNvSpPr>
          <p:nvPr>
            <p:ph type="body" sz="quarter" idx="14" hasCustomPrompt="1"/>
          </p:nvPr>
        </p:nvSpPr>
        <p:spPr>
          <a:xfrm>
            <a:off x="3407497" y="2779220"/>
            <a:ext cx="2327564" cy="976256"/>
          </a:xfrm>
          <a:solidFill>
            <a:schemeClr val="bg1"/>
          </a:solidFill>
          <a:ln w="19050" cap="sq">
            <a:noFill/>
          </a:ln>
        </p:spPr>
        <p:txBody>
          <a:bodyPr lIns="137160" tIns="137160" rIns="91440" bIns="137160">
            <a:noAutofit/>
          </a:bodyPr>
          <a:lstStyle>
            <a:lvl1pPr marL="0" indent="0">
              <a:buNone/>
              <a:defRPr/>
            </a:lvl1pPr>
          </a:lstStyle>
          <a:p>
            <a:pPr lvl="0"/>
            <a:r>
              <a:rPr lang="en-US" dirty="0"/>
              <a:t>Do not center your text—leave it left- and top-aligned</a:t>
            </a:r>
          </a:p>
        </p:txBody>
      </p:sp>
      <p:sp>
        <p:nvSpPr>
          <p:cNvPr id="18" name="Text Placeholder 3"/>
          <p:cNvSpPr>
            <a:spLocks noGrp="1"/>
          </p:cNvSpPr>
          <p:nvPr>
            <p:ph type="body" sz="quarter" idx="15" hasCustomPrompt="1"/>
          </p:nvPr>
        </p:nvSpPr>
        <p:spPr>
          <a:xfrm>
            <a:off x="6027016" y="2779220"/>
            <a:ext cx="2327564" cy="976256"/>
          </a:xfrm>
          <a:solidFill>
            <a:schemeClr val="bg1"/>
          </a:solidFill>
          <a:ln w="19050" cap="sq">
            <a:noFill/>
          </a:ln>
        </p:spPr>
        <p:txBody>
          <a:bodyPr lIns="137160" tIns="137160" rIns="91440" bIns="137160">
            <a:noAutofit/>
          </a:bodyPr>
          <a:lstStyle>
            <a:lvl1pPr marL="0" indent="0">
              <a:buNone/>
              <a:defRPr baseline="0"/>
            </a:lvl1pPr>
          </a:lstStyle>
          <a:p>
            <a:pPr lvl="0"/>
            <a:r>
              <a:rPr lang="en-US" dirty="0"/>
              <a:t>For custom-size boxes, do not use this layout—hand draw them instead</a:t>
            </a:r>
          </a:p>
        </p:txBody>
      </p:sp>
      <p:sp>
        <p:nvSpPr>
          <p:cNvPr id="21" name="Text Placeholder 3"/>
          <p:cNvSpPr>
            <a:spLocks noGrp="1"/>
          </p:cNvSpPr>
          <p:nvPr>
            <p:ph type="body" sz="quarter" idx="16"/>
          </p:nvPr>
        </p:nvSpPr>
        <p:spPr>
          <a:xfrm>
            <a:off x="787977" y="4033038"/>
            <a:ext cx="2327564" cy="976256"/>
          </a:xfrm>
          <a:solidFill>
            <a:schemeClr val="bg1"/>
          </a:solidFill>
          <a:ln w="19050" cap="sq">
            <a:noFill/>
          </a:ln>
        </p:spPr>
        <p:txBody>
          <a:bodyPr lIns="137160" tIns="137160" rIns="91440" bIns="137160">
            <a:noAutofit/>
          </a:bodyPr>
          <a:lstStyle>
            <a:lvl1pPr marL="0" indent="0">
              <a:buNone/>
              <a:defRPr/>
            </a:lvl1pPr>
          </a:lstStyle>
          <a:p>
            <a:pPr lvl="0"/>
            <a:r>
              <a:rPr lang="en-US"/>
              <a:t>Click to edit Master text styles</a:t>
            </a:r>
          </a:p>
        </p:txBody>
      </p:sp>
      <p:sp>
        <p:nvSpPr>
          <p:cNvPr id="22" name="Text Placeholder 3"/>
          <p:cNvSpPr>
            <a:spLocks noGrp="1"/>
          </p:cNvSpPr>
          <p:nvPr>
            <p:ph type="body" sz="quarter" idx="17"/>
          </p:nvPr>
        </p:nvSpPr>
        <p:spPr>
          <a:xfrm>
            <a:off x="3407497" y="4033038"/>
            <a:ext cx="2327564" cy="976256"/>
          </a:xfrm>
          <a:solidFill>
            <a:schemeClr val="bg1"/>
          </a:solidFill>
          <a:ln w="19050" cap="sq">
            <a:noFill/>
          </a:ln>
        </p:spPr>
        <p:txBody>
          <a:bodyPr lIns="137160" tIns="137160" rIns="91440" bIns="137160">
            <a:noAutofit/>
          </a:bodyPr>
          <a:lstStyle>
            <a:lvl1pPr marL="0" indent="0">
              <a:buNone/>
              <a:defRPr/>
            </a:lvl1pPr>
          </a:lstStyle>
          <a:p>
            <a:pPr lvl="0"/>
            <a:r>
              <a:rPr lang="en-US"/>
              <a:t>Click to edit Master text styles</a:t>
            </a:r>
          </a:p>
        </p:txBody>
      </p:sp>
      <p:sp>
        <p:nvSpPr>
          <p:cNvPr id="23" name="Text Placeholder 3"/>
          <p:cNvSpPr>
            <a:spLocks noGrp="1"/>
          </p:cNvSpPr>
          <p:nvPr>
            <p:ph type="body" sz="quarter" idx="18"/>
          </p:nvPr>
        </p:nvSpPr>
        <p:spPr>
          <a:xfrm>
            <a:off x="6027016" y="4033038"/>
            <a:ext cx="2327564" cy="976256"/>
          </a:xfrm>
          <a:solidFill>
            <a:schemeClr val="bg1"/>
          </a:solidFill>
          <a:ln w="19050" cap="sq">
            <a:noFill/>
          </a:ln>
        </p:spPr>
        <p:txBody>
          <a:bodyPr lIns="137160" tIns="137160" rIns="91440" bIns="137160">
            <a:noAutofit/>
          </a:bodyPr>
          <a:lstStyle>
            <a:lvl1pPr marL="0" indent="0">
              <a:buNone/>
              <a:defRPr baseline="0"/>
            </a:lvl1pPr>
          </a:lstStyle>
          <a:p>
            <a:pPr lvl="0"/>
            <a:r>
              <a:rPr lang="en-US"/>
              <a:t>Click to edit Master text styles</a:t>
            </a:r>
          </a:p>
        </p:txBody>
      </p:sp>
      <p:sp>
        <p:nvSpPr>
          <p:cNvPr id="19" name="Head"/>
          <p:cNvSpPr>
            <a:spLocks noGrp="1"/>
          </p:cNvSpPr>
          <p:nvPr>
            <p:ph type="title" hasCustomPrompt="1"/>
          </p:nvPr>
        </p:nvSpPr>
        <p:spPr>
          <a:xfrm>
            <a:off x="438758" y="128752"/>
            <a:ext cx="8271488" cy="298543"/>
          </a:xfrm>
          <a:prstGeom prst="rect">
            <a:avLst/>
          </a:prstGeom>
        </p:spPr>
        <p:txBody>
          <a:bodyPr>
            <a:spAutoFit/>
          </a:bodyPr>
          <a:lstStyle>
            <a:lvl1pPr>
              <a:defRPr sz="2000" baseline="0">
                <a:solidFill>
                  <a:srgbClr val="6D7071"/>
                </a:solidFill>
              </a:defRPr>
            </a:lvl1pPr>
          </a:lstStyle>
          <a:p>
            <a:r>
              <a:rPr lang="en-US" dirty="0"/>
              <a:t>Head + subhead layout: Type head here</a:t>
            </a:r>
          </a:p>
        </p:txBody>
      </p:sp>
    </p:spTree>
    <p:extLst>
      <p:ext uri="{BB962C8B-B14F-4D97-AF65-F5344CB8AC3E}">
        <p14:creationId xmlns:p14="http://schemas.microsoft.com/office/powerpoint/2010/main" val="155504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 • HEAD ONLY">
    <p:spTree>
      <p:nvGrpSpPr>
        <p:cNvPr id="1" name=""/>
        <p:cNvGrpSpPr/>
        <p:nvPr/>
      </p:nvGrpSpPr>
      <p:grpSpPr>
        <a:xfrm>
          <a:off x="0" y="0"/>
          <a:ext cx="0" cy="0"/>
          <a:chOff x="0" y="0"/>
          <a:chExt cx="0" cy="0"/>
        </a:xfrm>
      </p:grpSpPr>
      <p:sp>
        <p:nvSpPr>
          <p:cNvPr id="5" name="Head"/>
          <p:cNvSpPr>
            <a:spLocks noGrp="1"/>
          </p:cNvSpPr>
          <p:nvPr>
            <p:ph type="title" hasCustomPrompt="1"/>
          </p:nvPr>
        </p:nvSpPr>
        <p:spPr>
          <a:xfrm>
            <a:off x="438758" y="128752"/>
            <a:ext cx="8271488" cy="298543"/>
          </a:xfrm>
          <a:prstGeom prst="rect">
            <a:avLst/>
          </a:prstGeom>
        </p:spPr>
        <p:txBody>
          <a:bodyPr>
            <a:spAutoFit/>
          </a:bodyPr>
          <a:lstStyle>
            <a:lvl1pPr>
              <a:defRPr sz="2000" baseline="0">
                <a:solidFill>
                  <a:srgbClr val="6D7071"/>
                </a:solidFill>
              </a:defRPr>
            </a:lvl1pPr>
          </a:lstStyle>
          <a:p>
            <a:r>
              <a:rPr lang="en-US" dirty="0"/>
              <a:t>Head + subhead layout: Type head here</a:t>
            </a:r>
          </a:p>
        </p:txBody>
      </p:sp>
    </p:spTree>
    <p:extLst>
      <p:ext uri="{BB962C8B-B14F-4D97-AF65-F5344CB8AC3E}">
        <p14:creationId xmlns:p14="http://schemas.microsoft.com/office/powerpoint/2010/main" val="2491453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 • SUBHEAD ONLY">
    <p:spTree>
      <p:nvGrpSpPr>
        <p:cNvPr id="1" name=""/>
        <p:cNvGrpSpPr/>
        <p:nvPr/>
      </p:nvGrpSpPr>
      <p:grpSpPr>
        <a:xfrm>
          <a:off x="0" y="0"/>
          <a:ext cx="0" cy="0"/>
          <a:chOff x="0" y="0"/>
          <a:chExt cx="0" cy="0"/>
        </a:xfrm>
      </p:grpSpPr>
      <p:sp>
        <p:nvSpPr>
          <p:cNvPr id="8" name="Sub"/>
          <p:cNvSpPr>
            <a:spLocks noGrp="1"/>
          </p:cNvSpPr>
          <p:nvPr>
            <p:ph type="body" sz="quarter" idx="10" hasCustomPrompt="1"/>
          </p:nvPr>
        </p:nvSpPr>
        <p:spPr>
          <a:xfrm>
            <a:off x="787977" y="1466998"/>
            <a:ext cx="8037080" cy="291935"/>
          </a:xfrm>
        </p:spPr>
        <p:txBody>
          <a:bodyPr/>
          <a:lstStyle>
            <a:lvl1pPr marL="0" indent="0">
              <a:lnSpc>
                <a:spcPct val="100000"/>
              </a:lnSpc>
              <a:spcBef>
                <a:spcPts val="0"/>
              </a:spcBef>
              <a:spcAft>
                <a:spcPts val="0"/>
              </a:spcAft>
              <a:buSzPct val="100000"/>
              <a:buNone/>
              <a:defRPr sz="1897"/>
            </a:lvl1pPr>
            <a:lvl2pPr marL="152689" indent="-152689">
              <a:buSzPct val="100000"/>
              <a:defRPr sz="1765"/>
            </a:lvl2pPr>
            <a:lvl3pPr marL="456664" indent="-152689">
              <a:buSzPct val="100000"/>
              <a:buFont typeface="Arial" pitchFamily="34" charset="0"/>
              <a:buChar char="–"/>
              <a:defRPr sz="1588"/>
            </a:lvl3pPr>
            <a:lvl4pPr marL="701806" indent="-147085">
              <a:buFont typeface="Arial" pitchFamily="34" charset="0"/>
              <a:buChar char="•"/>
              <a:defRPr sz="1588"/>
            </a:lvl4pPr>
          </a:lstStyle>
          <a:p>
            <a:pPr lvl="0"/>
            <a:r>
              <a:rPr lang="en-US" dirty="0"/>
              <a:t>Type subhead here</a:t>
            </a:r>
          </a:p>
        </p:txBody>
      </p:sp>
      <p:sp>
        <p:nvSpPr>
          <p:cNvPr id="6" name="Head"/>
          <p:cNvSpPr>
            <a:spLocks noGrp="1"/>
          </p:cNvSpPr>
          <p:nvPr>
            <p:ph type="title" hasCustomPrompt="1"/>
          </p:nvPr>
        </p:nvSpPr>
        <p:spPr>
          <a:xfrm>
            <a:off x="438758" y="128752"/>
            <a:ext cx="8271488" cy="298543"/>
          </a:xfrm>
          <a:prstGeom prst="rect">
            <a:avLst/>
          </a:prstGeom>
        </p:spPr>
        <p:txBody>
          <a:bodyPr>
            <a:spAutoFit/>
          </a:bodyPr>
          <a:lstStyle>
            <a:lvl1pPr>
              <a:defRPr sz="2000" baseline="0">
                <a:solidFill>
                  <a:srgbClr val="6D7071"/>
                </a:solidFill>
              </a:defRPr>
            </a:lvl1pPr>
          </a:lstStyle>
          <a:p>
            <a:r>
              <a:rPr lang="en-US" dirty="0"/>
              <a:t>Head + subhead layout: Type head here</a:t>
            </a:r>
          </a:p>
        </p:txBody>
      </p:sp>
    </p:spTree>
    <p:extLst>
      <p:ext uri="{BB962C8B-B14F-4D97-AF65-F5344CB8AC3E}">
        <p14:creationId xmlns:p14="http://schemas.microsoft.com/office/powerpoint/2010/main" val="1399522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 • TEXT">
    <p:spTree>
      <p:nvGrpSpPr>
        <p:cNvPr id="1" name=""/>
        <p:cNvGrpSpPr/>
        <p:nvPr/>
      </p:nvGrpSpPr>
      <p:grpSpPr>
        <a:xfrm>
          <a:off x="0" y="0"/>
          <a:ext cx="0" cy="0"/>
          <a:chOff x="0" y="0"/>
          <a:chExt cx="0" cy="0"/>
        </a:xfrm>
      </p:grpSpPr>
      <p:sp>
        <p:nvSpPr>
          <p:cNvPr id="8" name="Sub and bullets"/>
          <p:cNvSpPr>
            <a:spLocks noGrp="1"/>
          </p:cNvSpPr>
          <p:nvPr>
            <p:ph type="body" sz="quarter" idx="10" hasCustomPrompt="1"/>
          </p:nvPr>
        </p:nvSpPr>
        <p:spPr>
          <a:xfrm>
            <a:off x="787979" y="1463003"/>
            <a:ext cx="7566603" cy="1556195"/>
          </a:xfrm>
        </p:spPr>
        <p:txBody>
          <a:bodyPr/>
          <a:lstStyle>
            <a:lvl1pPr marL="0" indent="0">
              <a:lnSpc>
                <a:spcPct val="100000"/>
              </a:lnSpc>
              <a:spcBef>
                <a:spcPts val="1941"/>
              </a:spcBef>
              <a:spcAft>
                <a:spcPts val="0"/>
              </a:spcAft>
              <a:buSzPct val="100000"/>
              <a:buNone/>
              <a:defRPr sz="1897">
                <a:solidFill>
                  <a:srgbClr val="6D7071"/>
                </a:solidFill>
              </a:defRPr>
            </a:lvl1pPr>
            <a:lvl2pPr marL="175102" indent="-175102">
              <a:lnSpc>
                <a:spcPct val="101000"/>
              </a:lnSpc>
              <a:spcBef>
                <a:spcPts val="706"/>
              </a:spcBef>
              <a:spcAft>
                <a:spcPts val="88"/>
              </a:spcAft>
              <a:buSzPct val="95000"/>
              <a:defRPr sz="1632">
                <a:solidFill>
                  <a:srgbClr val="6D7071"/>
                </a:solidFill>
              </a:defRPr>
            </a:lvl2pPr>
            <a:lvl3pPr marL="385223" indent="-175102">
              <a:lnSpc>
                <a:spcPct val="101000"/>
              </a:lnSpc>
              <a:spcBef>
                <a:spcPts val="265"/>
              </a:spcBef>
              <a:buSzPct val="95000"/>
              <a:buFont typeface="Arial" pitchFamily="34" charset="0"/>
              <a:buChar char="–"/>
              <a:defRPr sz="1632">
                <a:solidFill>
                  <a:srgbClr val="6D7071"/>
                </a:solidFill>
              </a:defRPr>
            </a:lvl3pPr>
            <a:lvl4pPr marL="572932" indent="-158292">
              <a:lnSpc>
                <a:spcPct val="101000"/>
              </a:lnSpc>
              <a:spcBef>
                <a:spcPts val="265"/>
              </a:spcBef>
              <a:buSzPct val="95000"/>
              <a:buFont typeface="Arial" pitchFamily="34" charset="0"/>
              <a:buChar char="•"/>
              <a:defRPr sz="1632">
                <a:solidFill>
                  <a:srgbClr val="6D7071"/>
                </a:solidFill>
              </a:defRPr>
            </a:lvl4pPr>
          </a:lstStyle>
          <a:p>
            <a:pPr lvl="0"/>
            <a:r>
              <a:rPr lang="en-US" dirty="0"/>
              <a:t>Type text here</a:t>
            </a:r>
            <a:br>
              <a:rPr lang="en-US" dirty="0"/>
            </a:br>
            <a:r>
              <a:rPr lang="en-US" dirty="0"/>
              <a:t>Turn bullets on/off using Alt + Shift + Left or Right Arrow</a:t>
            </a:r>
          </a:p>
          <a:p>
            <a:pPr lvl="1"/>
            <a:r>
              <a:rPr lang="en-US" dirty="0"/>
              <a:t>Second level</a:t>
            </a:r>
          </a:p>
          <a:p>
            <a:pPr lvl="2"/>
            <a:r>
              <a:rPr lang="en-US" dirty="0"/>
              <a:t>Third level</a:t>
            </a:r>
          </a:p>
          <a:p>
            <a:pPr lvl="3"/>
            <a:r>
              <a:rPr lang="en-US" dirty="0"/>
              <a:t>Fourth level</a:t>
            </a:r>
          </a:p>
        </p:txBody>
      </p:sp>
      <p:sp>
        <p:nvSpPr>
          <p:cNvPr id="13" name="Text Box 25"/>
          <p:cNvSpPr txBox="1">
            <a:spLocks noChangeArrowheads="1"/>
          </p:cNvSpPr>
          <p:nvPr userDrawn="1"/>
        </p:nvSpPr>
        <p:spPr bwMode="auto">
          <a:xfrm>
            <a:off x="8231148" y="6472653"/>
            <a:ext cx="123432" cy="122213"/>
          </a:xfrm>
          <a:prstGeom prst="rect">
            <a:avLst/>
          </a:prstGeom>
          <a:noFill/>
          <a:ln w="12700">
            <a:noFill/>
            <a:miter lim="800000"/>
            <a:headEnd type="none" w="sm" len="sm"/>
            <a:tailEnd/>
          </a:ln>
          <a:effectLst/>
        </p:spPr>
        <p:txBody>
          <a:bodyPr wrap="none" lIns="0" tIns="0" rIns="0" bIns="0">
            <a:spAutoFit/>
          </a:bodyPr>
          <a:lstStyle/>
          <a:p>
            <a:pPr algn="r" defTabSz="899320" fontAlgn="auto">
              <a:spcBef>
                <a:spcPts val="0"/>
              </a:spcBef>
              <a:spcAft>
                <a:spcPts val="0"/>
              </a:spcAft>
              <a:defRPr/>
            </a:pPr>
            <a:fld id="{9BFCD2CE-20EA-43D1-9BAD-F0132BDB9C4B}" type="slidenum">
              <a:rPr lang="en-US" sz="794">
                <a:solidFill>
                  <a:srgbClr val="808080"/>
                </a:solidFill>
                <a:latin typeface="+mn-lt"/>
              </a:rPr>
              <a:pPr algn="r" defTabSz="899320" fontAlgn="auto">
                <a:spcBef>
                  <a:spcPts val="0"/>
                </a:spcBef>
                <a:spcAft>
                  <a:spcPts val="0"/>
                </a:spcAft>
                <a:defRPr/>
              </a:pPr>
              <a:t>‹#›</a:t>
            </a:fld>
            <a:endParaRPr lang="en-US" sz="794" dirty="0">
              <a:solidFill>
                <a:srgbClr val="808080"/>
              </a:solidFill>
              <a:latin typeface="+mn-lt"/>
            </a:endParaRPr>
          </a:p>
        </p:txBody>
      </p:sp>
      <p:pic>
        <p:nvPicPr>
          <p:cNvPr id="9" name="disclaimer 2 EMF" descr="Disclaimer2.emf"/>
          <p:cNvPicPr>
            <a:picLocks noChangeAspect="1"/>
          </p:cNvPicPr>
          <p:nvPr userDrawn="1"/>
        </p:nvPicPr>
        <p:blipFill>
          <a:blip r:embed="rId2" cstate="print"/>
          <a:stretch>
            <a:fillRect/>
          </a:stretch>
        </p:blipFill>
        <p:spPr>
          <a:xfrm>
            <a:off x="708168" y="6447984"/>
            <a:ext cx="3100364" cy="172165"/>
          </a:xfrm>
          <a:prstGeom prst="rect">
            <a:avLst/>
          </a:prstGeom>
        </p:spPr>
      </p:pic>
      <p:sp>
        <p:nvSpPr>
          <p:cNvPr id="6" name="Head"/>
          <p:cNvSpPr>
            <a:spLocks noGrp="1"/>
          </p:cNvSpPr>
          <p:nvPr>
            <p:ph type="title" hasCustomPrompt="1"/>
          </p:nvPr>
        </p:nvSpPr>
        <p:spPr>
          <a:xfrm>
            <a:off x="438758" y="128752"/>
            <a:ext cx="8271488" cy="298543"/>
          </a:xfrm>
          <a:prstGeom prst="rect">
            <a:avLst/>
          </a:prstGeom>
        </p:spPr>
        <p:txBody>
          <a:bodyPr>
            <a:spAutoFit/>
          </a:bodyPr>
          <a:lstStyle>
            <a:lvl1pPr>
              <a:defRPr sz="2000" baseline="0">
                <a:solidFill>
                  <a:srgbClr val="6D7071"/>
                </a:solidFill>
              </a:defRPr>
            </a:lvl1pPr>
          </a:lstStyle>
          <a:p>
            <a:r>
              <a:rPr lang="en-US" dirty="0"/>
              <a:t>Head + subhead layout: Type head here</a:t>
            </a:r>
          </a:p>
        </p:txBody>
      </p:sp>
    </p:spTree>
    <p:extLst>
      <p:ext uri="{BB962C8B-B14F-4D97-AF65-F5344CB8AC3E}">
        <p14:creationId xmlns:p14="http://schemas.microsoft.com/office/powerpoint/2010/main" val="3417429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 • DOUBLE TEXT">
    <p:spTree>
      <p:nvGrpSpPr>
        <p:cNvPr id="1" name=""/>
        <p:cNvGrpSpPr/>
        <p:nvPr/>
      </p:nvGrpSpPr>
      <p:grpSpPr>
        <a:xfrm>
          <a:off x="0" y="0"/>
          <a:ext cx="0" cy="0"/>
          <a:chOff x="0" y="0"/>
          <a:chExt cx="0" cy="0"/>
        </a:xfrm>
      </p:grpSpPr>
      <p:sp>
        <p:nvSpPr>
          <p:cNvPr id="8" name="L Sub and bullets"/>
          <p:cNvSpPr>
            <a:spLocks noGrp="1"/>
          </p:cNvSpPr>
          <p:nvPr>
            <p:ph type="body" sz="quarter" idx="10" hasCustomPrompt="1"/>
          </p:nvPr>
        </p:nvSpPr>
        <p:spPr>
          <a:xfrm>
            <a:off x="787978" y="1463003"/>
            <a:ext cx="3532909" cy="1848131"/>
          </a:xfrm>
        </p:spPr>
        <p:txBody>
          <a:bodyPr/>
          <a:lstStyle>
            <a:lvl1pPr marL="0" indent="0">
              <a:lnSpc>
                <a:spcPct val="100000"/>
              </a:lnSpc>
              <a:spcBef>
                <a:spcPts val="1941"/>
              </a:spcBef>
              <a:spcAft>
                <a:spcPts val="0"/>
              </a:spcAft>
              <a:buSzPct val="100000"/>
              <a:buNone/>
              <a:defRPr sz="1897">
                <a:solidFill>
                  <a:srgbClr val="6D7071"/>
                </a:solidFill>
              </a:defRPr>
            </a:lvl1pPr>
            <a:lvl2pPr marL="175102" indent="-175102">
              <a:lnSpc>
                <a:spcPct val="101000"/>
              </a:lnSpc>
              <a:spcBef>
                <a:spcPts val="706"/>
              </a:spcBef>
              <a:spcAft>
                <a:spcPts val="88"/>
              </a:spcAft>
              <a:buSzPct val="95000"/>
              <a:defRPr sz="1632">
                <a:solidFill>
                  <a:srgbClr val="6D7071"/>
                </a:solidFill>
              </a:defRPr>
            </a:lvl2pPr>
            <a:lvl3pPr marL="385223" indent="-175102">
              <a:lnSpc>
                <a:spcPct val="101000"/>
              </a:lnSpc>
              <a:spcBef>
                <a:spcPts val="265"/>
              </a:spcBef>
              <a:buSzPct val="95000"/>
              <a:buFont typeface="Arial" pitchFamily="34" charset="0"/>
              <a:buChar char="–"/>
              <a:defRPr sz="1632">
                <a:solidFill>
                  <a:srgbClr val="6D7071"/>
                </a:solidFill>
              </a:defRPr>
            </a:lvl3pPr>
            <a:lvl4pPr marL="572932" indent="-169498">
              <a:lnSpc>
                <a:spcPct val="101000"/>
              </a:lnSpc>
              <a:spcBef>
                <a:spcPts val="265"/>
              </a:spcBef>
              <a:buSzPct val="95000"/>
              <a:buFont typeface="Arial" pitchFamily="34" charset="0"/>
              <a:buChar char="•"/>
              <a:defRPr sz="1632">
                <a:solidFill>
                  <a:srgbClr val="6D7071"/>
                </a:solidFill>
              </a:defRPr>
            </a:lvl4pPr>
          </a:lstStyle>
          <a:p>
            <a:pPr lvl="0"/>
            <a:r>
              <a:rPr lang="en-US" dirty="0"/>
              <a:t>Type text here</a:t>
            </a:r>
            <a:br>
              <a:rPr lang="en-US" dirty="0"/>
            </a:br>
            <a:r>
              <a:rPr lang="en-US" dirty="0"/>
              <a:t>Turn bullets on/off using Alt + Shift + Left or Right Arrow</a:t>
            </a:r>
          </a:p>
          <a:p>
            <a:pPr lvl="1"/>
            <a:r>
              <a:rPr lang="en-US" dirty="0"/>
              <a:t>Second level</a:t>
            </a:r>
          </a:p>
          <a:p>
            <a:pPr lvl="2"/>
            <a:r>
              <a:rPr lang="en-US" dirty="0"/>
              <a:t>Third level</a:t>
            </a:r>
          </a:p>
          <a:p>
            <a:pPr lvl="3"/>
            <a:r>
              <a:rPr lang="en-US" dirty="0"/>
              <a:t>Fourth level</a:t>
            </a:r>
          </a:p>
        </p:txBody>
      </p:sp>
      <p:sp>
        <p:nvSpPr>
          <p:cNvPr id="9" name="L Sub and bullets"/>
          <p:cNvSpPr>
            <a:spLocks noGrp="1"/>
          </p:cNvSpPr>
          <p:nvPr>
            <p:ph type="body" sz="quarter" idx="11" hasCustomPrompt="1"/>
          </p:nvPr>
        </p:nvSpPr>
        <p:spPr>
          <a:xfrm>
            <a:off x="4817343" y="1463003"/>
            <a:ext cx="3537239" cy="1848131"/>
          </a:xfrm>
        </p:spPr>
        <p:txBody>
          <a:bodyPr/>
          <a:lstStyle>
            <a:lvl1pPr marL="0" indent="0">
              <a:lnSpc>
                <a:spcPct val="100000"/>
              </a:lnSpc>
              <a:spcBef>
                <a:spcPts val="1941"/>
              </a:spcBef>
              <a:spcAft>
                <a:spcPts val="0"/>
              </a:spcAft>
              <a:buSzPct val="100000"/>
              <a:buNone/>
              <a:defRPr sz="1897">
                <a:solidFill>
                  <a:srgbClr val="6D7071"/>
                </a:solidFill>
              </a:defRPr>
            </a:lvl1pPr>
            <a:lvl2pPr marL="175102" indent="-175102">
              <a:lnSpc>
                <a:spcPct val="101000"/>
              </a:lnSpc>
              <a:spcBef>
                <a:spcPts val="706"/>
              </a:spcBef>
              <a:spcAft>
                <a:spcPts val="88"/>
              </a:spcAft>
              <a:buSzPct val="95000"/>
              <a:defRPr sz="1632">
                <a:solidFill>
                  <a:srgbClr val="6D7071"/>
                </a:solidFill>
              </a:defRPr>
            </a:lvl2pPr>
            <a:lvl3pPr marL="385223" indent="-175102">
              <a:lnSpc>
                <a:spcPct val="101000"/>
              </a:lnSpc>
              <a:spcBef>
                <a:spcPts val="265"/>
              </a:spcBef>
              <a:buSzPct val="95000"/>
              <a:buFont typeface="Arial" pitchFamily="34" charset="0"/>
              <a:buChar char="–"/>
              <a:defRPr sz="1632">
                <a:solidFill>
                  <a:srgbClr val="6D7071"/>
                </a:solidFill>
              </a:defRPr>
            </a:lvl3pPr>
            <a:lvl4pPr marL="571530" indent="-168097">
              <a:lnSpc>
                <a:spcPct val="101000"/>
              </a:lnSpc>
              <a:spcBef>
                <a:spcPts val="265"/>
              </a:spcBef>
              <a:buSzPct val="95000"/>
              <a:buFont typeface="Arial" pitchFamily="34" charset="0"/>
              <a:buChar char="•"/>
              <a:defRPr sz="1632">
                <a:solidFill>
                  <a:srgbClr val="6D7071"/>
                </a:solidFill>
              </a:defRPr>
            </a:lvl4pPr>
          </a:lstStyle>
          <a:p>
            <a:pPr lvl="0"/>
            <a:r>
              <a:rPr lang="en-US" dirty="0"/>
              <a:t>Type text here</a:t>
            </a:r>
            <a:br>
              <a:rPr lang="en-US" dirty="0"/>
            </a:br>
            <a:r>
              <a:rPr lang="en-US" dirty="0"/>
              <a:t>Turn bullets on/off using Alt + Shift + Left or Right Arrow</a:t>
            </a:r>
          </a:p>
          <a:p>
            <a:pPr lvl="1"/>
            <a:r>
              <a:rPr lang="en-US" dirty="0"/>
              <a:t>Second level</a:t>
            </a:r>
          </a:p>
          <a:p>
            <a:pPr lvl="2"/>
            <a:r>
              <a:rPr lang="en-US" dirty="0"/>
              <a:t>Third level</a:t>
            </a:r>
          </a:p>
          <a:p>
            <a:pPr lvl="3"/>
            <a:r>
              <a:rPr lang="en-US" dirty="0"/>
              <a:t>Fourth level</a:t>
            </a:r>
          </a:p>
        </p:txBody>
      </p:sp>
      <p:sp>
        <p:nvSpPr>
          <p:cNvPr id="13" name="Text Box 25"/>
          <p:cNvSpPr txBox="1">
            <a:spLocks noChangeArrowheads="1"/>
          </p:cNvSpPr>
          <p:nvPr userDrawn="1"/>
        </p:nvSpPr>
        <p:spPr bwMode="auto">
          <a:xfrm>
            <a:off x="8231148" y="6472653"/>
            <a:ext cx="123432" cy="122213"/>
          </a:xfrm>
          <a:prstGeom prst="rect">
            <a:avLst/>
          </a:prstGeom>
          <a:noFill/>
          <a:ln w="12700">
            <a:noFill/>
            <a:miter lim="800000"/>
            <a:headEnd type="none" w="sm" len="sm"/>
            <a:tailEnd/>
          </a:ln>
          <a:effectLst/>
        </p:spPr>
        <p:txBody>
          <a:bodyPr wrap="none" lIns="0" tIns="0" rIns="0" bIns="0">
            <a:spAutoFit/>
          </a:bodyPr>
          <a:lstStyle/>
          <a:p>
            <a:pPr algn="r" defTabSz="899320" fontAlgn="auto">
              <a:spcBef>
                <a:spcPts val="0"/>
              </a:spcBef>
              <a:spcAft>
                <a:spcPts val="0"/>
              </a:spcAft>
              <a:defRPr/>
            </a:pPr>
            <a:fld id="{9BFCD2CE-20EA-43D1-9BAD-F0132BDB9C4B}" type="slidenum">
              <a:rPr lang="en-US" sz="794">
                <a:solidFill>
                  <a:srgbClr val="808080"/>
                </a:solidFill>
                <a:latin typeface="+mn-lt"/>
              </a:rPr>
              <a:pPr algn="r" defTabSz="899320" fontAlgn="auto">
                <a:spcBef>
                  <a:spcPts val="0"/>
                </a:spcBef>
                <a:spcAft>
                  <a:spcPts val="0"/>
                </a:spcAft>
                <a:defRPr/>
              </a:pPr>
              <a:t>‹#›</a:t>
            </a:fld>
            <a:endParaRPr lang="en-US" sz="794" dirty="0">
              <a:solidFill>
                <a:srgbClr val="808080"/>
              </a:solidFill>
              <a:latin typeface="+mn-lt"/>
            </a:endParaRPr>
          </a:p>
        </p:txBody>
      </p:sp>
      <p:pic>
        <p:nvPicPr>
          <p:cNvPr id="10" name="disclaimer 2 EMF" descr="Disclaimer2.emf"/>
          <p:cNvPicPr>
            <a:picLocks noChangeAspect="1"/>
          </p:cNvPicPr>
          <p:nvPr userDrawn="1"/>
        </p:nvPicPr>
        <p:blipFill>
          <a:blip r:embed="rId2" cstate="print"/>
          <a:stretch>
            <a:fillRect/>
          </a:stretch>
        </p:blipFill>
        <p:spPr>
          <a:xfrm>
            <a:off x="708168" y="6447984"/>
            <a:ext cx="3100364" cy="172165"/>
          </a:xfrm>
          <a:prstGeom prst="rect">
            <a:avLst/>
          </a:prstGeom>
        </p:spPr>
      </p:pic>
      <p:sp>
        <p:nvSpPr>
          <p:cNvPr id="7" name="Head"/>
          <p:cNvSpPr>
            <a:spLocks noGrp="1"/>
          </p:cNvSpPr>
          <p:nvPr>
            <p:ph type="title" hasCustomPrompt="1"/>
          </p:nvPr>
        </p:nvSpPr>
        <p:spPr>
          <a:xfrm>
            <a:off x="438758" y="128752"/>
            <a:ext cx="8271488" cy="298543"/>
          </a:xfrm>
          <a:prstGeom prst="rect">
            <a:avLst/>
          </a:prstGeom>
        </p:spPr>
        <p:txBody>
          <a:bodyPr>
            <a:spAutoFit/>
          </a:bodyPr>
          <a:lstStyle>
            <a:lvl1pPr>
              <a:defRPr sz="2000" baseline="0">
                <a:solidFill>
                  <a:srgbClr val="6D7071"/>
                </a:solidFill>
              </a:defRPr>
            </a:lvl1pPr>
          </a:lstStyle>
          <a:p>
            <a:r>
              <a:rPr lang="en-US" dirty="0"/>
              <a:t>Head + subhead layout: Type head here</a:t>
            </a:r>
          </a:p>
        </p:txBody>
      </p:sp>
    </p:spTree>
    <p:extLst>
      <p:ext uri="{BB962C8B-B14F-4D97-AF65-F5344CB8AC3E}">
        <p14:creationId xmlns:p14="http://schemas.microsoft.com/office/powerpoint/2010/main" val="3580019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 • TEXT ALTERNATIVE">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787977" y="1525401"/>
            <a:ext cx="2327564" cy="2501153"/>
          </a:xfrm>
          <a:solidFill>
            <a:schemeClr val="bg1"/>
          </a:solidFill>
          <a:ln w="19050" cap="sq">
            <a:noFill/>
          </a:ln>
        </p:spPr>
        <p:txBody>
          <a:bodyPr lIns="182880" tIns="182880" rIns="137160" bIns="137160">
            <a:noAutofit/>
          </a:bodyPr>
          <a:lstStyle>
            <a:lvl1pPr marL="0" indent="0">
              <a:lnSpc>
                <a:spcPct val="99000"/>
              </a:lnSpc>
              <a:spcBef>
                <a:spcPts val="1059"/>
              </a:spcBef>
              <a:spcAft>
                <a:spcPts val="0"/>
              </a:spcAft>
              <a:buNone/>
              <a:defRPr sz="1632" baseline="0">
                <a:solidFill>
                  <a:srgbClr val="6D7071"/>
                </a:solidFill>
              </a:defRPr>
            </a:lvl1pPr>
            <a:lvl2pPr>
              <a:lnSpc>
                <a:spcPct val="100000"/>
              </a:lnSpc>
              <a:spcBef>
                <a:spcPts val="706"/>
              </a:spcBef>
              <a:spcAft>
                <a:spcPts val="265"/>
              </a:spcAft>
              <a:defRPr sz="1368">
                <a:solidFill>
                  <a:srgbClr val="6D7071"/>
                </a:solidFill>
              </a:defRPr>
            </a:lvl2pPr>
            <a:lvl3pPr marL="331992" indent="-154089">
              <a:lnSpc>
                <a:spcPct val="100000"/>
              </a:lnSpc>
              <a:spcBef>
                <a:spcPts val="88"/>
              </a:spcBef>
              <a:spcAft>
                <a:spcPts val="265"/>
              </a:spcAft>
              <a:defRPr sz="1368">
                <a:solidFill>
                  <a:srgbClr val="6D7071"/>
                </a:solidFill>
              </a:defRPr>
            </a:lvl3pPr>
            <a:lvl4pPr marL="486082" indent="-117668">
              <a:lnSpc>
                <a:spcPct val="100000"/>
              </a:lnSpc>
              <a:spcBef>
                <a:spcPts val="88"/>
              </a:spcBef>
              <a:spcAft>
                <a:spcPts val="265"/>
              </a:spcAft>
              <a:defRPr sz="1368">
                <a:solidFill>
                  <a:srgbClr val="6D7071"/>
                </a:solidFill>
              </a:defRPr>
            </a:lvl4pPr>
          </a:lstStyle>
          <a:p>
            <a:pPr lvl="0"/>
            <a:r>
              <a:rPr lang="en-US" dirty="0"/>
              <a:t>Type text here. Turn bullets on/off using Alt + Shift + Left or Right Arrow. Don’t center your text—leave it left- and top-aligned</a:t>
            </a:r>
          </a:p>
          <a:p>
            <a:pPr lvl="1"/>
            <a:r>
              <a:rPr lang="en-US" dirty="0"/>
              <a:t>Second level</a:t>
            </a:r>
          </a:p>
          <a:p>
            <a:pPr lvl="2"/>
            <a:r>
              <a:rPr lang="en-US" dirty="0"/>
              <a:t>Third level</a:t>
            </a:r>
          </a:p>
          <a:p>
            <a:pPr lvl="3"/>
            <a:r>
              <a:rPr lang="en-US" dirty="0"/>
              <a:t>Fourth level</a:t>
            </a:r>
          </a:p>
        </p:txBody>
      </p:sp>
      <p:sp>
        <p:nvSpPr>
          <p:cNvPr id="13" name="Text Placeholder 3"/>
          <p:cNvSpPr>
            <a:spLocks noGrp="1"/>
          </p:cNvSpPr>
          <p:nvPr>
            <p:ph type="body" sz="quarter" idx="13" hasCustomPrompt="1"/>
          </p:nvPr>
        </p:nvSpPr>
        <p:spPr>
          <a:xfrm>
            <a:off x="3416012" y="1525401"/>
            <a:ext cx="2327564" cy="2501153"/>
          </a:xfrm>
          <a:solidFill>
            <a:schemeClr val="bg1"/>
          </a:solidFill>
          <a:ln w="19050" cap="sq">
            <a:noFill/>
          </a:ln>
        </p:spPr>
        <p:txBody>
          <a:bodyPr lIns="182880" tIns="182880" rIns="137160" bIns="137160">
            <a:noAutofit/>
          </a:bodyPr>
          <a:lstStyle>
            <a:lvl1pPr marL="0" indent="0">
              <a:lnSpc>
                <a:spcPct val="99000"/>
              </a:lnSpc>
              <a:spcBef>
                <a:spcPts val="1059"/>
              </a:spcBef>
              <a:spcAft>
                <a:spcPts val="0"/>
              </a:spcAft>
              <a:buNone/>
              <a:defRPr sz="1632" baseline="0">
                <a:solidFill>
                  <a:srgbClr val="6D7071"/>
                </a:solidFill>
              </a:defRPr>
            </a:lvl1pPr>
            <a:lvl2pPr>
              <a:lnSpc>
                <a:spcPct val="100000"/>
              </a:lnSpc>
              <a:spcBef>
                <a:spcPts val="706"/>
              </a:spcBef>
              <a:spcAft>
                <a:spcPts val="265"/>
              </a:spcAft>
              <a:defRPr sz="1368">
                <a:solidFill>
                  <a:srgbClr val="6D7071"/>
                </a:solidFill>
              </a:defRPr>
            </a:lvl2pPr>
            <a:lvl3pPr marL="331992" indent="-154089">
              <a:lnSpc>
                <a:spcPct val="100000"/>
              </a:lnSpc>
              <a:spcBef>
                <a:spcPts val="88"/>
              </a:spcBef>
              <a:spcAft>
                <a:spcPts val="265"/>
              </a:spcAft>
              <a:defRPr sz="1368">
                <a:solidFill>
                  <a:srgbClr val="6D7071"/>
                </a:solidFill>
              </a:defRPr>
            </a:lvl3pPr>
            <a:lvl4pPr marL="486082" indent="-117668">
              <a:lnSpc>
                <a:spcPct val="100000"/>
              </a:lnSpc>
              <a:spcBef>
                <a:spcPts val="88"/>
              </a:spcBef>
              <a:spcAft>
                <a:spcPts val="265"/>
              </a:spcAft>
              <a:defRPr sz="1368">
                <a:solidFill>
                  <a:srgbClr val="6D7071"/>
                </a:solidFill>
              </a:defRPr>
            </a:lvl4pPr>
          </a:lstStyle>
          <a:p>
            <a:pPr lvl="0"/>
            <a:r>
              <a:rPr lang="en-US" dirty="0"/>
              <a:t>Leave box widths and spacing as-is. For custom-size boxes do not use this layout—use the “Head Only” layout and create custom boxes</a:t>
            </a:r>
          </a:p>
          <a:p>
            <a:pPr lvl="1"/>
            <a:r>
              <a:rPr lang="en-US" dirty="0"/>
              <a:t>Second level</a:t>
            </a:r>
          </a:p>
          <a:p>
            <a:pPr lvl="2"/>
            <a:r>
              <a:rPr lang="en-US" dirty="0"/>
              <a:t>Third level</a:t>
            </a:r>
          </a:p>
          <a:p>
            <a:pPr lvl="3"/>
            <a:r>
              <a:rPr lang="en-US" dirty="0"/>
              <a:t>Fourth level</a:t>
            </a:r>
          </a:p>
        </p:txBody>
      </p:sp>
      <p:sp>
        <p:nvSpPr>
          <p:cNvPr id="14" name="Text Placeholder 3"/>
          <p:cNvSpPr>
            <a:spLocks noGrp="1"/>
          </p:cNvSpPr>
          <p:nvPr>
            <p:ph type="body" sz="quarter" idx="14" hasCustomPrompt="1"/>
          </p:nvPr>
        </p:nvSpPr>
        <p:spPr>
          <a:xfrm>
            <a:off x="6020954" y="1525401"/>
            <a:ext cx="2327564" cy="2501153"/>
          </a:xfrm>
          <a:solidFill>
            <a:schemeClr val="bg1"/>
          </a:solidFill>
          <a:ln w="19050" cap="sq">
            <a:noFill/>
          </a:ln>
        </p:spPr>
        <p:txBody>
          <a:bodyPr lIns="182880" tIns="182880" rIns="137160" bIns="137160">
            <a:noAutofit/>
          </a:bodyPr>
          <a:lstStyle>
            <a:lvl1pPr marL="0" indent="0">
              <a:lnSpc>
                <a:spcPct val="99000"/>
              </a:lnSpc>
              <a:spcBef>
                <a:spcPts val="1059"/>
              </a:spcBef>
              <a:spcAft>
                <a:spcPts val="0"/>
              </a:spcAft>
              <a:buNone/>
              <a:defRPr sz="1632" baseline="0">
                <a:solidFill>
                  <a:srgbClr val="6D7071"/>
                </a:solidFill>
              </a:defRPr>
            </a:lvl1pPr>
            <a:lvl2pPr>
              <a:lnSpc>
                <a:spcPct val="100000"/>
              </a:lnSpc>
              <a:spcBef>
                <a:spcPts val="706"/>
              </a:spcBef>
              <a:spcAft>
                <a:spcPts val="265"/>
              </a:spcAft>
              <a:defRPr sz="1368">
                <a:solidFill>
                  <a:srgbClr val="6D7071"/>
                </a:solidFill>
              </a:defRPr>
            </a:lvl2pPr>
            <a:lvl3pPr marL="331992" indent="-154089">
              <a:lnSpc>
                <a:spcPct val="100000"/>
              </a:lnSpc>
              <a:spcBef>
                <a:spcPts val="88"/>
              </a:spcBef>
              <a:spcAft>
                <a:spcPts val="265"/>
              </a:spcAft>
              <a:defRPr sz="1368">
                <a:solidFill>
                  <a:srgbClr val="6D7071"/>
                </a:solidFill>
              </a:defRPr>
            </a:lvl3pPr>
            <a:lvl4pPr marL="486082" indent="-117668">
              <a:lnSpc>
                <a:spcPct val="100000"/>
              </a:lnSpc>
              <a:spcBef>
                <a:spcPts val="88"/>
              </a:spcBef>
              <a:spcAft>
                <a:spcPts val="265"/>
              </a:spcAft>
              <a:defRPr sz="1368">
                <a:solidFill>
                  <a:srgbClr val="6D7071"/>
                </a:solidFill>
              </a:defRPr>
            </a:lvl4pPr>
          </a:lstStyle>
          <a:p>
            <a:pPr lvl="0"/>
            <a:r>
              <a:rPr lang="en-US" dirty="0"/>
              <a:t>Delete unused boxes or copy/paste to add more</a:t>
            </a:r>
          </a:p>
          <a:p>
            <a:pPr lvl="1"/>
            <a:r>
              <a:rPr lang="en-US" dirty="0"/>
              <a:t>Second level</a:t>
            </a:r>
          </a:p>
          <a:p>
            <a:pPr lvl="2"/>
            <a:r>
              <a:rPr lang="en-US" dirty="0"/>
              <a:t>Third level</a:t>
            </a:r>
          </a:p>
          <a:p>
            <a:pPr lvl="3"/>
            <a:r>
              <a:rPr lang="en-US" dirty="0"/>
              <a:t>Fourth level</a:t>
            </a:r>
          </a:p>
        </p:txBody>
      </p:sp>
      <p:sp>
        <p:nvSpPr>
          <p:cNvPr id="8" name="Text Box 25"/>
          <p:cNvSpPr txBox="1">
            <a:spLocks noChangeArrowheads="1"/>
          </p:cNvSpPr>
          <p:nvPr userDrawn="1"/>
        </p:nvSpPr>
        <p:spPr bwMode="auto">
          <a:xfrm>
            <a:off x="8231148" y="6472652"/>
            <a:ext cx="123432" cy="122213"/>
          </a:xfrm>
          <a:prstGeom prst="rect">
            <a:avLst/>
          </a:prstGeom>
          <a:noFill/>
          <a:ln w="12700">
            <a:noFill/>
            <a:miter lim="800000"/>
            <a:headEnd type="none" w="sm" len="sm"/>
            <a:tailEnd/>
          </a:ln>
          <a:effectLst/>
        </p:spPr>
        <p:txBody>
          <a:bodyPr wrap="none" lIns="0" tIns="0" rIns="0" bIns="0">
            <a:spAutoFit/>
          </a:bodyPr>
          <a:lstStyle/>
          <a:p>
            <a:pPr algn="r" defTabSz="899320" fontAlgn="auto">
              <a:spcBef>
                <a:spcPts val="0"/>
              </a:spcBef>
              <a:spcAft>
                <a:spcPts val="0"/>
              </a:spcAft>
              <a:defRPr/>
            </a:pPr>
            <a:fld id="{9BFCD2CE-20EA-43D1-9BAD-F0132BDB9C4B}" type="slidenum">
              <a:rPr lang="en-US" sz="794">
                <a:solidFill>
                  <a:srgbClr val="808080"/>
                </a:solidFill>
                <a:latin typeface="+mn-lt"/>
              </a:rPr>
              <a:pPr algn="r" defTabSz="899320" fontAlgn="auto">
                <a:spcBef>
                  <a:spcPts val="0"/>
                </a:spcBef>
                <a:spcAft>
                  <a:spcPts val="0"/>
                </a:spcAft>
                <a:defRPr/>
              </a:pPr>
              <a:t>‹#›</a:t>
            </a:fld>
            <a:endParaRPr lang="en-US" sz="794" dirty="0">
              <a:solidFill>
                <a:srgbClr val="808080"/>
              </a:solidFill>
              <a:latin typeface="+mn-lt"/>
            </a:endParaRPr>
          </a:p>
        </p:txBody>
      </p:sp>
      <p:sp>
        <p:nvSpPr>
          <p:cNvPr id="9" name="Head"/>
          <p:cNvSpPr>
            <a:spLocks noGrp="1"/>
          </p:cNvSpPr>
          <p:nvPr>
            <p:ph type="title" hasCustomPrompt="1"/>
          </p:nvPr>
        </p:nvSpPr>
        <p:spPr>
          <a:xfrm>
            <a:off x="438758" y="128752"/>
            <a:ext cx="8271488" cy="298543"/>
          </a:xfrm>
          <a:prstGeom prst="rect">
            <a:avLst/>
          </a:prstGeom>
        </p:spPr>
        <p:txBody>
          <a:bodyPr>
            <a:spAutoFit/>
          </a:bodyPr>
          <a:lstStyle>
            <a:lvl1pPr>
              <a:defRPr sz="2000" baseline="0">
                <a:solidFill>
                  <a:srgbClr val="6D7071"/>
                </a:solidFill>
              </a:defRPr>
            </a:lvl1pPr>
          </a:lstStyle>
          <a:p>
            <a:r>
              <a:rPr lang="en-US" dirty="0"/>
              <a:t>Head + subhead layout: Type head here</a:t>
            </a:r>
          </a:p>
        </p:txBody>
      </p:sp>
    </p:spTree>
    <p:extLst>
      <p:ext uri="{BB962C8B-B14F-4D97-AF65-F5344CB8AC3E}">
        <p14:creationId xmlns:p14="http://schemas.microsoft.com/office/powerpoint/2010/main" val="3183014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 / QUOTE">
    <p:spTree>
      <p:nvGrpSpPr>
        <p:cNvPr id="1" name=""/>
        <p:cNvGrpSpPr/>
        <p:nvPr/>
      </p:nvGrpSpPr>
      <p:grpSpPr>
        <a:xfrm>
          <a:off x="0" y="0"/>
          <a:ext cx="0" cy="0"/>
          <a:chOff x="0" y="0"/>
          <a:chExt cx="0" cy="0"/>
        </a:xfrm>
      </p:grpSpPr>
      <p:sp>
        <p:nvSpPr>
          <p:cNvPr id="2" name="Head"/>
          <p:cNvSpPr>
            <a:spLocks noGrp="1"/>
          </p:cNvSpPr>
          <p:nvPr>
            <p:ph type="title" hasCustomPrompt="1"/>
          </p:nvPr>
        </p:nvSpPr>
        <p:spPr>
          <a:xfrm>
            <a:off x="787977" y="534050"/>
            <a:ext cx="8018696" cy="349022"/>
          </a:xfrm>
        </p:spPr>
        <p:txBody>
          <a:bodyPr/>
          <a:lstStyle>
            <a:lvl1pPr>
              <a:defRPr sz="2338" baseline="0">
                <a:solidFill>
                  <a:schemeClr val="tx2"/>
                </a:solidFill>
              </a:defRPr>
            </a:lvl1pPr>
          </a:lstStyle>
          <a:p>
            <a:r>
              <a:rPr lang="en-US" dirty="0"/>
              <a:t>Statement/quote layout: Type head here</a:t>
            </a:r>
          </a:p>
        </p:txBody>
      </p:sp>
      <p:sp>
        <p:nvSpPr>
          <p:cNvPr id="5" name="Large text"/>
          <p:cNvSpPr>
            <a:spLocks noGrp="1"/>
          </p:cNvSpPr>
          <p:nvPr>
            <p:ph type="body" sz="quarter" idx="10" hasCustomPrompt="1"/>
          </p:nvPr>
        </p:nvSpPr>
        <p:spPr>
          <a:xfrm>
            <a:off x="787977" y="2158731"/>
            <a:ext cx="8025033" cy="559429"/>
          </a:xfrm>
        </p:spPr>
        <p:txBody>
          <a:bodyPr lIns="0" tIns="0" rIns="0" bIns="0"/>
          <a:lstStyle>
            <a:lvl1pPr marL="0" indent="0">
              <a:lnSpc>
                <a:spcPct val="103000"/>
              </a:lnSpc>
              <a:spcBef>
                <a:spcPts val="0"/>
              </a:spcBef>
              <a:spcAft>
                <a:spcPts val="0"/>
              </a:spcAft>
              <a:buNone/>
              <a:defRPr sz="3530">
                <a:solidFill>
                  <a:schemeClr val="tx1">
                    <a:lumMod val="65000"/>
                    <a:lumOff val="35000"/>
                  </a:schemeClr>
                </a:solidFill>
              </a:defRPr>
            </a:lvl1pPr>
            <a:lvl2pPr>
              <a:buNone/>
              <a:defRPr sz="3530"/>
            </a:lvl2pPr>
            <a:lvl3pPr>
              <a:buNone/>
              <a:defRPr sz="3530"/>
            </a:lvl3pPr>
            <a:lvl4pPr>
              <a:buNone/>
              <a:defRPr sz="3530"/>
            </a:lvl4pPr>
            <a:lvl5pPr>
              <a:buNone/>
              <a:defRPr sz="3530"/>
            </a:lvl5pPr>
          </a:lstStyle>
          <a:p>
            <a:pPr lvl="0"/>
            <a:r>
              <a:rPr lang="en-US" dirty="0"/>
              <a:t>Type statement/quote here</a:t>
            </a:r>
          </a:p>
        </p:txBody>
      </p:sp>
      <p:sp>
        <p:nvSpPr>
          <p:cNvPr id="12" name="Text Box 25"/>
          <p:cNvSpPr txBox="1">
            <a:spLocks noChangeArrowheads="1"/>
          </p:cNvSpPr>
          <p:nvPr userDrawn="1"/>
        </p:nvSpPr>
        <p:spPr bwMode="auto">
          <a:xfrm>
            <a:off x="8231148" y="6472653"/>
            <a:ext cx="123432" cy="122213"/>
          </a:xfrm>
          <a:prstGeom prst="rect">
            <a:avLst/>
          </a:prstGeom>
          <a:noFill/>
          <a:ln w="12700">
            <a:noFill/>
            <a:miter lim="800000"/>
            <a:headEnd type="none" w="sm" len="sm"/>
            <a:tailEnd/>
          </a:ln>
          <a:effectLst/>
        </p:spPr>
        <p:txBody>
          <a:bodyPr wrap="none" lIns="0" tIns="0" rIns="0" bIns="0">
            <a:spAutoFit/>
          </a:bodyPr>
          <a:lstStyle/>
          <a:p>
            <a:pPr algn="r" defTabSz="899320" fontAlgn="auto">
              <a:spcBef>
                <a:spcPts val="0"/>
              </a:spcBef>
              <a:spcAft>
                <a:spcPts val="0"/>
              </a:spcAft>
              <a:defRPr/>
            </a:pPr>
            <a:fld id="{9BFCD2CE-20EA-43D1-9BAD-F0132BDB9C4B}" type="slidenum">
              <a:rPr lang="en-US" sz="794">
                <a:solidFill>
                  <a:srgbClr val="808080"/>
                </a:solidFill>
                <a:latin typeface="+mn-lt"/>
              </a:rPr>
              <a:pPr algn="r" defTabSz="899320" fontAlgn="auto">
                <a:spcBef>
                  <a:spcPts val="0"/>
                </a:spcBef>
                <a:spcAft>
                  <a:spcPts val="0"/>
                </a:spcAft>
                <a:defRPr/>
              </a:pPr>
              <a:t>‹#›</a:t>
            </a:fld>
            <a:endParaRPr lang="en-US" sz="794" dirty="0">
              <a:solidFill>
                <a:srgbClr val="808080"/>
              </a:solidFill>
              <a:latin typeface="+mn-lt"/>
            </a:endParaRPr>
          </a:p>
        </p:txBody>
      </p:sp>
      <p:pic>
        <p:nvPicPr>
          <p:cNvPr id="8" name="disclaimer 2 EMF" descr="Disclaimer2.emf"/>
          <p:cNvPicPr>
            <a:picLocks noChangeAspect="1"/>
          </p:cNvPicPr>
          <p:nvPr userDrawn="1"/>
        </p:nvPicPr>
        <p:blipFill>
          <a:blip r:embed="rId2" cstate="print"/>
          <a:stretch>
            <a:fillRect/>
          </a:stretch>
        </p:blipFill>
        <p:spPr>
          <a:xfrm>
            <a:off x="708168" y="6447984"/>
            <a:ext cx="3100364" cy="172165"/>
          </a:xfrm>
          <a:prstGeom prst="rect">
            <a:avLst/>
          </a:prstGeom>
        </p:spPr>
      </p:pic>
    </p:spTree>
    <p:extLst>
      <p:ext uri="{BB962C8B-B14F-4D97-AF65-F5344CB8AC3E}">
        <p14:creationId xmlns:p14="http://schemas.microsoft.com/office/powerpoint/2010/main" val="3109927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5" name="Large text"/>
          <p:cNvSpPr>
            <a:spLocks noGrp="1"/>
          </p:cNvSpPr>
          <p:nvPr>
            <p:ph type="body" sz="quarter" idx="10" hasCustomPrompt="1"/>
          </p:nvPr>
        </p:nvSpPr>
        <p:spPr>
          <a:xfrm>
            <a:off x="787977" y="2155542"/>
            <a:ext cx="8037080" cy="712864"/>
          </a:xfrm>
        </p:spPr>
        <p:txBody>
          <a:bodyPr lIns="0" tIns="0" rIns="0" bIns="0"/>
          <a:lstStyle>
            <a:lvl1pPr marL="0" indent="0">
              <a:lnSpc>
                <a:spcPct val="105000"/>
              </a:lnSpc>
              <a:spcBef>
                <a:spcPts val="0"/>
              </a:spcBef>
              <a:spcAft>
                <a:spcPts val="0"/>
              </a:spcAft>
              <a:buNone/>
              <a:defRPr sz="4412" baseline="0">
                <a:solidFill>
                  <a:schemeClr val="tx1">
                    <a:lumMod val="65000"/>
                    <a:lumOff val="35000"/>
                  </a:schemeClr>
                </a:solidFill>
              </a:defRPr>
            </a:lvl1pPr>
            <a:lvl2pPr>
              <a:buNone/>
              <a:defRPr sz="3530"/>
            </a:lvl2pPr>
            <a:lvl3pPr>
              <a:buNone/>
              <a:defRPr sz="3530"/>
            </a:lvl3pPr>
            <a:lvl4pPr>
              <a:buNone/>
              <a:defRPr sz="3530"/>
            </a:lvl4pPr>
            <a:lvl5pPr>
              <a:buNone/>
              <a:defRPr sz="3530"/>
            </a:lvl5pPr>
          </a:lstStyle>
          <a:p>
            <a:pPr lvl="0"/>
            <a:r>
              <a:rPr lang="en-US" dirty="0"/>
              <a:t>Divider layout: Type text here</a:t>
            </a:r>
          </a:p>
        </p:txBody>
      </p:sp>
      <p:sp>
        <p:nvSpPr>
          <p:cNvPr id="11" name="Text Box 25"/>
          <p:cNvSpPr txBox="1">
            <a:spLocks noChangeArrowheads="1"/>
          </p:cNvSpPr>
          <p:nvPr userDrawn="1"/>
        </p:nvSpPr>
        <p:spPr bwMode="auto">
          <a:xfrm>
            <a:off x="8231148" y="6472653"/>
            <a:ext cx="123432" cy="122213"/>
          </a:xfrm>
          <a:prstGeom prst="rect">
            <a:avLst/>
          </a:prstGeom>
          <a:noFill/>
          <a:ln w="12700">
            <a:noFill/>
            <a:miter lim="800000"/>
            <a:headEnd type="none" w="sm" len="sm"/>
            <a:tailEnd/>
          </a:ln>
          <a:effectLst/>
        </p:spPr>
        <p:txBody>
          <a:bodyPr wrap="none" lIns="0" tIns="0" rIns="0" bIns="0">
            <a:spAutoFit/>
          </a:bodyPr>
          <a:lstStyle/>
          <a:p>
            <a:pPr algn="r" defTabSz="899320" fontAlgn="auto">
              <a:spcBef>
                <a:spcPts val="0"/>
              </a:spcBef>
              <a:spcAft>
                <a:spcPts val="0"/>
              </a:spcAft>
              <a:defRPr/>
            </a:pPr>
            <a:fld id="{9BFCD2CE-20EA-43D1-9BAD-F0132BDB9C4B}" type="slidenum">
              <a:rPr lang="en-US" sz="794">
                <a:solidFill>
                  <a:srgbClr val="808080"/>
                </a:solidFill>
                <a:latin typeface="+mn-lt"/>
              </a:rPr>
              <a:pPr algn="r" defTabSz="899320" fontAlgn="auto">
                <a:spcBef>
                  <a:spcPts val="0"/>
                </a:spcBef>
                <a:spcAft>
                  <a:spcPts val="0"/>
                </a:spcAft>
                <a:defRPr/>
              </a:pPr>
              <a:t>‹#›</a:t>
            </a:fld>
            <a:endParaRPr lang="en-US" sz="794" dirty="0">
              <a:solidFill>
                <a:srgbClr val="808080"/>
              </a:solidFill>
              <a:latin typeface="+mn-lt"/>
            </a:endParaRPr>
          </a:p>
        </p:txBody>
      </p:sp>
      <p:pic>
        <p:nvPicPr>
          <p:cNvPr id="7" name="disclaimer 2 EMF" descr="Disclaimer2.emf"/>
          <p:cNvPicPr>
            <a:picLocks noChangeAspect="1"/>
          </p:cNvPicPr>
          <p:nvPr userDrawn="1"/>
        </p:nvPicPr>
        <p:blipFill>
          <a:blip r:embed="rId2" cstate="print"/>
          <a:stretch>
            <a:fillRect/>
          </a:stretch>
        </p:blipFill>
        <p:spPr>
          <a:xfrm>
            <a:off x="708168" y="6447984"/>
            <a:ext cx="3100364" cy="172165"/>
          </a:xfrm>
          <a:prstGeom prst="rect">
            <a:avLst/>
          </a:prstGeom>
        </p:spPr>
      </p:pic>
    </p:spTree>
    <p:extLst>
      <p:ext uri="{BB962C8B-B14F-4D97-AF65-F5344CB8AC3E}">
        <p14:creationId xmlns:p14="http://schemas.microsoft.com/office/powerpoint/2010/main" val="3047284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PORTANT INFORMA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787978" y="1491935"/>
            <a:ext cx="7566602" cy="154794"/>
          </a:xfrm>
        </p:spPr>
        <p:txBody>
          <a:bodyPr/>
          <a:lstStyle>
            <a:lvl1pPr marL="0" indent="0">
              <a:lnSpc>
                <a:spcPct val="95000"/>
              </a:lnSpc>
              <a:spcBef>
                <a:spcPts val="882"/>
              </a:spcBef>
              <a:spcAft>
                <a:spcPts val="0"/>
              </a:spcAft>
              <a:buSzPct val="100000"/>
              <a:buNone/>
              <a:defRPr sz="1059" baseline="0"/>
            </a:lvl1pPr>
            <a:lvl2pPr marL="152689" indent="-152689">
              <a:buSzPct val="100000"/>
              <a:defRPr sz="1765"/>
            </a:lvl2pPr>
            <a:lvl3pPr marL="456664" indent="-152689">
              <a:buSzPct val="100000"/>
              <a:buFont typeface="Arial" pitchFamily="34" charset="0"/>
              <a:buChar char="–"/>
              <a:defRPr sz="1588"/>
            </a:lvl3pPr>
            <a:lvl4pPr marL="701806" indent="-147085">
              <a:buFont typeface="Arial" pitchFamily="34" charset="0"/>
              <a:buChar char="•"/>
              <a:defRPr sz="1588"/>
            </a:lvl4pPr>
          </a:lstStyle>
          <a:p>
            <a:pPr lvl="0"/>
            <a:r>
              <a:rPr lang="en-US" dirty="0"/>
              <a:t>Type legal disclosures here</a:t>
            </a:r>
          </a:p>
        </p:txBody>
      </p:sp>
      <p:sp>
        <p:nvSpPr>
          <p:cNvPr id="4" name="Oval 3" hidden="1"/>
          <p:cNvSpPr/>
          <p:nvPr userDrawn="1"/>
        </p:nvSpPr>
        <p:spPr>
          <a:xfrm>
            <a:off x="7577836" y="1573026"/>
            <a:ext cx="1225575" cy="14671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5" name="Head"/>
          <p:cNvSpPr>
            <a:spLocks noGrp="1"/>
          </p:cNvSpPr>
          <p:nvPr>
            <p:ph type="title" hasCustomPrompt="1"/>
          </p:nvPr>
        </p:nvSpPr>
        <p:spPr>
          <a:xfrm>
            <a:off x="438758" y="128752"/>
            <a:ext cx="8271488" cy="298543"/>
          </a:xfrm>
          <a:prstGeom prst="rect">
            <a:avLst/>
          </a:prstGeom>
        </p:spPr>
        <p:txBody>
          <a:bodyPr>
            <a:spAutoFit/>
          </a:bodyPr>
          <a:lstStyle>
            <a:lvl1pPr>
              <a:defRPr sz="2000" baseline="0">
                <a:solidFill>
                  <a:srgbClr val="6D7071"/>
                </a:solidFill>
              </a:defRPr>
            </a:lvl1pPr>
          </a:lstStyle>
          <a:p>
            <a:r>
              <a:rPr lang="en-US" dirty="0"/>
              <a:t>Head + subhead layout: Type head here</a:t>
            </a:r>
          </a:p>
        </p:txBody>
      </p:sp>
    </p:spTree>
    <p:extLst>
      <p:ext uri="{BB962C8B-B14F-4D97-AF65-F5344CB8AC3E}">
        <p14:creationId xmlns:p14="http://schemas.microsoft.com/office/powerpoint/2010/main" val="259507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 HEAD ONLY">
    <p:spTree>
      <p:nvGrpSpPr>
        <p:cNvPr id="1" name=""/>
        <p:cNvGrpSpPr/>
        <p:nvPr/>
      </p:nvGrpSpPr>
      <p:grpSpPr>
        <a:xfrm>
          <a:off x="0" y="0"/>
          <a:ext cx="0" cy="0"/>
          <a:chOff x="0" y="0"/>
          <a:chExt cx="0" cy="0"/>
        </a:xfrm>
      </p:grpSpPr>
      <p:sp>
        <p:nvSpPr>
          <p:cNvPr id="3" name="Head"/>
          <p:cNvSpPr>
            <a:spLocks noGrp="1"/>
          </p:cNvSpPr>
          <p:nvPr>
            <p:ph type="title" hasCustomPrompt="1"/>
          </p:nvPr>
        </p:nvSpPr>
        <p:spPr>
          <a:xfrm>
            <a:off x="463810" y="137786"/>
            <a:ext cx="8271488" cy="298543"/>
          </a:xfrm>
          <a:prstGeom prst="rect">
            <a:avLst/>
          </a:prstGeom>
        </p:spPr>
        <p:txBody>
          <a:bodyPr anchor="t" anchorCtr="0">
            <a:spAutoFit/>
          </a:bodyPr>
          <a:lstStyle>
            <a:lvl1pPr>
              <a:defRPr lang="en-US" sz="2000" kern="1200" dirty="0">
                <a:solidFill>
                  <a:srgbClr val="6D7071"/>
                </a:solidFill>
                <a:latin typeface="Arial" pitchFamily="34" charset="0"/>
                <a:ea typeface="+mj-ea"/>
                <a:cs typeface="Arial" pitchFamily="34" charset="0"/>
              </a:defRPr>
            </a:lvl1pPr>
          </a:lstStyle>
          <a:p>
            <a:pPr lvl="0" algn="l" defTabSz="897920" rtl="0" eaLnBrk="1" fontAlgn="base" hangingPunct="1">
              <a:lnSpc>
                <a:spcPct val="97000"/>
              </a:lnSpc>
              <a:spcBef>
                <a:spcPct val="0"/>
              </a:spcBef>
              <a:spcAft>
                <a:spcPct val="0"/>
              </a:spcAft>
            </a:pPr>
            <a:r>
              <a:rPr lang="en-US" dirty="0"/>
              <a:t>Head + subhead layout: Type head here</a:t>
            </a:r>
          </a:p>
        </p:txBody>
      </p:sp>
    </p:spTree>
    <p:extLst>
      <p:ext uri="{BB962C8B-B14F-4D97-AF65-F5344CB8AC3E}">
        <p14:creationId xmlns:p14="http://schemas.microsoft.com/office/powerpoint/2010/main" val="476988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Fund2Vec: Dhagash Mehta</a:t>
            </a:r>
          </a:p>
        </p:txBody>
      </p:sp>
      <p:sp>
        <p:nvSpPr>
          <p:cNvPr id="5" name="Footer Placeholder 4"/>
          <p:cNvSpPr>
            <a:spLocks noGrp="1"/>
          </p:cNvSpPr>
          <p:nvPr>
            <p:ph type="ftr" sz="quarter" idx="11"/>
          </p:nvPr>
        </p:nvSpPr>
        <p:spPr/>
        <p:txBody>
          <a:bodyPr/>
          <a:lstStyle/>
          <a:p>
            <a:r>
              <a:rPr lang="en-US"/>
              <a:t>Dhagash Mehta (The Vanguard Group)</a:t>
            </a:r>
          </a:p>
        </p:txBody>
      </p:sp>
      <p:sp>
        <p:nvSpPr>
          <p:cNvPr id="6" name="Slide Number Placeholder 5"/>
          <p:cNvSpPr>
            <a:spLocks noGrp="1"/>
          </p:cNvSpPr>
          <p:nvPr>
            <p:ph type="sldNum" sz="quarter" idx="12"/>
          </p:nvPr>
        </p:nvSpPr>
        <p:spPr/>
        <p:txBody>
          <a:bodyPr/>
          <a:lstStyle/>
          <a:p>
            <a:fld id="{1D64BFD8-EA61-4CD8-B1AD-EA13BE8D1B81}" type="slidenum">
              <a:rPr lang="en-US" smtClean="0"/>
              <a:t>‹#›</a:t>
            </a:fld>
            <a:endParaRPr lang="en-US"/>
          </a:p>
        </p:txBody>
      </p:sp>
    </p:spTree>
    <p:extLst>
      <p:ext uri="{BB962C8B-B14F-4D97-AF65-F5344CB8AC3E}">
        <p14:creationId xmlns:p14="http://schemas.microsoft.com/office/powerpoint/2010/main" val="715011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Fund2Vec: Dhagash Mehta</a:t>
            </a:r>
          </a:p>
        </p:txBody>
      </p:sp>
      <p:sp>
        <p:nvSpPr>
          <p:cNvPr id="5" name="Footer Placeholder 4"/>
          <p:cNvSpPr>
            <a:spLocks noGrp="1"/>
          </p:cNvSpPr>
          <p:nvPr>
            <p:ph type="ftr" sz="quarter" idx="11"/>
          </p:nvPr>
        </p:nvSpPr>
        <p:spPr/>
        <p:txBody>
          <a:bodyPr/>
          <a:lstStyle/>
          <a:p>
            <a:r>
              <a:rPr lang="en-US"/>
              <a:t>Dhagash Mehta (The Vanguard Group)</a:t>
            </a:r>
          </a:p>
        </p:txBody>
      </p:sp>
      <p:sp>
        <p:nvSpPr>
          <p:cNvPr id="6" name="Slide Number Placeholder 5"/>
          <p:cNvSpPr>
            <a:spLocks noGrp="1"/>
          </p:cNvSpPr>
          <p:nvPr>
            <p:ph type="sldNum" sz="quarter" idx="12"/>
          </p:nvPr>
        </p:nvSpPr>
        <p:spPr/>
        <p:txBody>
          <a:bodyPr/>
          <a:lstStyle/>
          <a:p>
            <a:fld id="{1D64BFD8-EA61-4CD8-B1AD-EA13BE8D1B81}" type="slidenum">
              <a:rPr lang="en-US" smtClean="0"/>
              <a:t>‹#›</a:t>
            </a:fld>
            <a:endParaRPr lang="en-US"/>
          </a:p>
        </p:txBody>
      </p:sp>
    </p:spTree>
    <p:extLst>
      <p:ext uri="{BB962C8B-B14F-4D97-AF65-F5344CB8AC3E}">
        <p14:creationId xmlns:p14="http://schemas.microsoft.com/office/powerpoint/2010/main" val="393093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Fund2Vec: Dhagash Mehta</a:t>
            </a:r>
          </a:p>
        </p:txBody>
      </p:sp>
      <p:sp>
        <p:nvSpPr>
          <p:cNvPr id="5" name="Footer Placeholder 4"/>
          <p:cNvSpPr>
            <a:spLocks noGrp="1"/>
          </p:cNvSpPr>
          <p:nvPr>
            <p:ph type="ftr" sz="quarter" idx="11"/>
          </p:nvPr>
        </p:nvSpPr>
        <p:spPr/>
        <p:txBody>
          <a:bodyPr/>
          <a:lstStyle/>
          <a:p>
            <a:r>
              <a:rPr lang="en-US"/>
              <a:t>Dhagash Mehta (The Vanguard Group)</a:t>
            </a:r>
          </a:p>
        </p:txBody>
      </p:sp>
      <p:sp>
        <p:nvSpPr>
          <p:cNvPr id="6" name="Slide Number Placeholder 5"/>
          <p:cNvSpPr>
            <a:spLocks noGrp="1"/>
          </p:cNvSpPr>
          <p:nvPr>
            <p:ph type="sldNum" sz="quarter" idx="12"/>
          </p:nvPr>
        </p:nvSpPr>
        <p:spPr/>
        <p:txBody>
          <a:bodyPr/>
          <a:lstStyle/>
          <a:p>
            <a:fld id="{1D64BFD8-EA61-4CD8-B1AD-EA13BE8D1B81}" type="slidenum">
              <a:rPr lang="en-US" smtClean="0"/>
              <a:t>‹#›</a:t>
            </a:fld>
            <a:endParaRPr lang="en-US"/>
          </a:p>
        </p:txBody>
      </p:sp>
    </p:spTree>
    <p:extLst>
      <p:ext uri="{BB962C8B-B14F-4D97-AF65-F5344CB8AC3E}">
        <p14:creationId xmlns:p14="http://schemas.microsoft.com/office/powerpoint/2010/main" val="230006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Fund2Vec: Dhagash Mehta</a:t>
            </a:r>
          </a:p>
        </p:txBody>
      </p:sp>
      <p:sp>
        <p:nvSpPr>
          <p:cNvPr id="6" name="Footer Placeholder 5"/>
          <p:cNvSpPr>
            <a:spLocks noGrp="1"/>
          </p:cNvSpPr>
          <p:nvPr>
            <p:ph type="ftr" sz="quarter" idx="11"/>
          </p:nvPr>
        </p:nvSpPr>
        <p:spPr/>
        <p:txBody>
          <a:bodyPr/>
          <a:lstStyle/>
          <a:p>
            <a:r>
              <a:rPr lang="en-US"/>
              <a:t>Dhagash Mehta (The Vanguard Group)</a:t>
            </a:r>
          </a:p>
        </p:txBody>
      </p:sp>
      <p:sp>
        <p:nvSpPr>
          <p:cNvPr id="7" name="Slide Number Placeholder 6"/>
          <p:cNvSpPr>
            <a:spLocks noGrp="1"/>
          </p:cNvSpPr>
          <p:nvPr>
            <p:ph type="sldNum" sz="quarter" idx="12"/>
          </p:nvPr>
        </p:nvSpPr>
        <p:spPr/>
        <p:txBody>
          <a:bodyPr/>
          <a:lstStyle/>
          <a:p>
            <a:fld id="{1D64BFD8-EA61-4CD8-B1AD-EA13BE8D1B81}" type="slidenum">
              <a:rPr lang="en-US" smtClean="0"/>
              <a:t>‹#›</a:t>
            </a:fld>
            <a:endParaRPr lang="en-US"/>
          </a:p>
        </p:txBody>
      </p:sp>
    </p:spTree>
    <p:extLst>
      <p:ext uri="{BB962C8B-B14F-4D97-AF65-F5344CB8AC3E}">
        <p14:creationId xmlns:p14="http://schemas.microsoft.com/office/powerpoint/2010/main" val="2573614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Fund2Vec: Dhagash Mehta</a:t>
            </a:r>
          </a:p>
        </p:txBody>
      </p:sp>
      <p:sp>
        <p:nvSpPr>
          <p:cNvPr id="8" name="Footer Placeholder 7"/>
          <p:cNvSpPr>
            <a:spLocks noGrp="1"/>
          </p:cNvSpPr>
          <p:nvPr>
            <p:ph type="ftr" sz="quarter" idx="11"/>
          </p:nvPr>
        </p:nvSpPr>
        <p:spPr/>
        <p:txBody>
          <a:bodyPr/>
          <a:lstStyle/>
          <a:p>
            <a:r>
              <a:rPr lang="en-US"/>
              <a:t>Dhagash Mehta (The Vanguard Group)</a:t>
            </a:r>
          </a:p>
        </p:txBody>
      </p:sp>
      <p:sp>
        <p:nvSpPr>
          <p:cNvPr id="9" name="Slide Number Placeholder 8"/>
          <p:cNvSpPr>
            <a:spLocks noGrp="1"/>
          </p:cNvSpPr>
          <p:nvPr>
            <p:ph type="sldNum" sz="quarter" idx="12"/>
          </p:nvPr>
        </p:nvSpPr>
        <p:spPr/>
        <p:txBody>
          <a:bodyPr/>
          <a:lstStyle/>
          <a:p>
            <a:fld id="{1D64BFD8-EA61-4CD8-B1AD-EA13BE8D1B81}" type="slidenum">
              <a:rPr lang="en-US" smtClean="0"/>
              <a:t>‹#›</a:t>
            </a:fld>
            <a:endParaRPr lang="en-US"/>
          </a:p>
        </p:txBody>
      </p:sp>
    </p:spTree>
    <p:extLst>
      <p:ext uri="{BB962C8B-B14F-4D97-AF65-F5344CB8AC3E}">
        <p14:creationId xmlns:p14="http://schemas.microsoft.com/office/powerpoint/2010/main" val="1215741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Fund2Vec: Dhagash Mehta</a:t>
            </a:r>
          </a:p>
        </p:txBody>
      </p:sp>
      <p:sp>
        <p:nvSpPr>
          <p:cNvPr id="4" name="Footer Placeholder 3"/>
          <p:cNvSpPr>
            <a:spLocks noGrp="1"/>
          </p:cNvSpPr>
          <p:nvPr>
            <p:ph type="ftr" sz="quarter" idx="11"/>
          </p:nvPr>
        </p:nvSpPr>
        <p:spPr/>
        <p:txBody>
          <a:bodyPr/>
          <a:lstStyle/>
          <a:p>
            <a:r>
              <a:rPr lang="en-US"/>
              <a:t>Dhagash Mehta (The Vanguard Group)</a:t>
            </a:r>
          </a:p>
        </p:txBody>
      </p:sp>
      <p:sp>
        <p:nvSpPr>
          <p:cNvPr id="5" name="Slide Number Placeholder 4"/>
          <p:cNvSpPr>
            <a:spLocks noGrp="1"/>
          </p:cNvSpPr>
          <p:nvPr>
            <p:ph type="sldNum" sz="quarter" idx="12"/>
          </p:nvPr>
        </p:nvSpPr>
        <p:spPr/>
        <p:txBody>
          <a:bodyPr/>
          <a:lstStyle/>
          <a:p>
            <a:fld id="{1D64BFD8-EA61-4CD8-B1AD-EA13BE8D1B81}" type="slidenum">
              <a:rPr lang="en-US" smtClean="0"/>
              <a:t>‹#›</a:t>
            </a:fld>
            <a:endParaRPr lang="en-US"/>
          </a:p>
        </p:txBody>
      </p:sp>
    </p:spTree>
    <p:extLst>
      <p:ext uri="{BB962C8B-B14F-4D97-AF65-F5344CB8AC3E}">
        <p14:creationId xmlns:p14="http://schemas.microsoft.com/office/powerpoint/2010/main" val="2748011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Fund2Vec: Dhagash Mehta</a:t>
            </a:r>
          </a:p>
        </p:txBody>
      </p:sp>
      <p:sp>
        <p:nvSpPr>
          <p:cNvPr id="3" name="Footer Placeholder 2"/>
          <p:cNvSpPr>
            <a:spLocks noGrp="1"/>
          </p:cNvSpPr>
          <p:nvPr>
            <p:ph type="ftr" sz="quarter" idx="11"/>
          </p:nvPr>
        </p:nvSpPr>
        <p:spPr/>
        <p:txBody>
          <a:bodyPr/>
          <a:lstStyle/>
          <a:p>
            <a:r>
              <a:rPr lang="en-US"/>
              <a:t>Dhagash Mehta (The Vanguard Group)</a:t>
            </a:r>
          </a:p>
        </p:txBody>
      </p:sp>
      <p:sp>
        <p:nvSpPr>
          <p:cNvPr id="4" name="Slide Number Placeholder 3"/>
          <p:cNvSpPr>
            <a:spLocks noGrp="1"/>
          </p:cNvSpPr>
          <p:nvPr>
            <p:ph type="sldNum" sz="quarter" idx="12"/>
          </p:nvPr>
        </p:nvSpPr>
        <p:spPr/>
        <p:txBody>
          <a:bodyPr/>
          <a:lstStyle/>
          <a:p>
            <a:fld id="{1D64BFD8-EA61-4CD8-B1AD-EA13BE8D1B81}" type="slidenum">
              <a:rPr lang="en-US" smtClean="0"/>
              <a:t>‹#›</a:t>
            </a:fld>
            <a:endParaRPr lang="en-US"/>
          </a:p>
        </p:txBody>
      </p:sp>
    </p:spTree>
    <p:extLst>
      <p:ext uri="{BB962C8B-B14F-4D97-AF65-F5344CB8AC3E}">
        <p14:creationId xmlns:p14="http://schemas.microsoft.com/office/powerpoint/2010/main" val="1782573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Fund2Vec: Dhagash Mehta</a:t>
            </a:r>
          </a:p>
        </p:txBody>
      </p:sp>
      <p:sp>
        <p:nvSpPr>
          <p:cNvPr id="6" name="Footer Placeholder 5"/>
          <p:cNvSpPr>
            <a:spLocks noGrp="1"/>
          </p:cNvSpPr>
          <p:nvPr>
            <p:ph type="ftr" sz="quarter" idx="11"/>
          </p:nvPr>
        </p:nvSpPr>
        <p:spPr/>
        <p:txBody>
          <a:bodyPr/>
          <a:lstStyle/>
          <a:p>
            <a:r>
              <a:rPr lang="en-US"/>
              <a:t>Dhagash Mehta (The Vanguard Group)</a:t>
            </a:r>
          </a:p>
        </p:txBody>
      </p:sp>
      <p:sp>
        <p:nvSpPr>
          <p:cNvPr id="7" name="Slide Number Placeholder 6"/>
          <p:cNvSpPr>
            <a:spLocks noGrp="1"/>
          </p:cNvSpPr>
          <p:nvPr>
            <p:ph type="sldNum" sz="quarter" idx="12"/>
          </p:nvPr>
        </p:nvSpPr>
        <p:spPr/>
        <p:txBody>
          <a:bodyPr/>
          <a:lstStyle/>
          <a:p>
            <a:fld id="{1D64BFD8-EA61-4CD8-B1AD-EA13BE8D1B81}" type="slidenum">
              <a:rPr lang="en-US" smtClean="0"/>
              <a:t>‹#›</a:t>
            </a:fld>
            <a:endParaRPr lang="en-US"/>
          </a:p>
        </p:txBody>
      </p:sp>
    </p:spTree>
    <p:extLst>
      <p:ext uri="{BB962C8B-B14F-4D97-AF65-F5344CB8AC3E}">
        <p14:creationId xmlns:p14="http://schemas.microsoft.com/office/powerpoint/2010/main" val="2601620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Fund2Vec: Dhagash Mehta</a:t>
            </a:r>
          </a:p>
        </p:txBody>
      </p:sp>
      <p:sp>
        <p:nvSpPr>
          <p:cNvPr id="6" name="Footer Placeholder 5"/>
          <p:cNvSpPr>
            <a:spLocks noGrp="1"/>
          </p:cNvSpPr>
          <p:nvPr>
            <p:ph type="ftr" sz="quarter" idx="11"/>
          </p:nvPr>
        </p:nvSpPr>
        <p:spPr/>
        <p:txBody>
          <a:bodyPr/>
          <a:lstStyle/>
          <a:p>
            <a:r>
              <a:rPr lang="en-US"/>
              <a:t>Dhagash Mehta (The Vanguard Group)</a:t>
            </a:r>
          </a:p>
        </p:txBody>
      </p:sp>
      <p:sp>
        <p:nvSpPr>
          <p:cNvPr id="7" name="Slide Number Placeholder 6"/>
          <p:cNvSpPr>
            <a:spLocks noGrp="1"/>
          </p:cNvSpPr>
          <p:nvPr>
            <p:ph type="sldNum" sz="quarter" idx="12"/>
          </p:nvPr>
        </p:nvSpPr>
        <p:spPr/>
        <p:txBody>
          <a:bodyPr/>
          <a:lstStyle/>
          <a:p>
            <a:fld id="{1D64BFD8-EA61-4CD8-B1AD-EA13BE8D1B81}" type="slidenum">
              <a:rPr lang="en-US" smtClean="0"/>
              <a:t>‹#›</a:t>
            </a:fld>
            <a:endParaRPr lang="en-US"/>
          </a:p>
        </p:txBody>
      </p:sp>
    </p:spTree>
    <p:extLst>
      <p:ext uri="{BB962C8B-B14F-4D97-AF65-F5344CB8AC3E}">
        <p14:creationId xmlns:p14="http://schemas.microsoft.com/office/powerpoint/2010/main" val="4029643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Fund2Vec: Dhagash Mehta</a:t>
            </a:r>
          </a:p>
        </p:txBody>
      </p:sp>
      <p:sp>
        <p:nvSpPr>
          <p:cNvPr id="5" name="Footer Placeholder 4"/>
          <p:cNvSpPr>
            <a:spLocks noGrp="1"/>
          </p:cNvSpPr>
          <p:nvPr>
            <p:ph type="ftr" sz="quarter" idx="11"/>
          </p:nvPr>
        </p:nvSpPr>
        <p:spPr/>
        <p:txBody>
          <a:bodyPr/>
          <a:lstStyle/>
          <a:p>
            <a:r>
              <a:rPr lang="en-US"/>
              <a:t>Dhagash Mehta (The Vanguard Group)</a:t>
            </a:r>
          </a:p>
        </p:txBody>
      </p:sp>
      <p:sp>
        <p:nvSpPr>
          <p:cNvPr id="6" name="Slide Number Placeholder 5"/>
          <p:cNvSpPr>
            <a:spLocks noGrp="1"/>
          </p:cNvSpPr>
          <p:nvPr>
            <p:ph type="sldNum" sz="quarter" idx="12"/>
          </p:nvPr>
        </p:nvSpPr>
        <p:spPr/>
        <p:txBody>
          <a:bodyPr/>
          <a:lstStyle/>
          <a:p>
            <a:fld id="{1D64BFD8-EA61-4CD8-B1AD-EA13BE8D1B81}" type="slidenum">
              <a:rPr lang="en-US" smtClean="0"/>
              <a:t>‹#›</a:t>
            </a:fld>
            <a:endParaRPr lang="en-US"/>
          </a:p>
        </p:txBody>
      </p:sp>
    </p:spTree>
    <p:extLst>
      <p:ext uri="{BB962C8B-B14F-4D97-AF65-F5344CB8AC3E}">
        <p14:creationId xmlns:p14="http://schemas.microsoft.com/office/powerpoint/2010/main" val="140976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 • SUBHEAD ONLY">
    <p:spTree>
      <p:nvGrpSpPr>
        <p:cNvPr id="1" name=""/>
        <p:cNvGrpSpPr/>
        <p:nvPr/>
      </p:nvGrpSpPr>
      <p:grpSpPr>
        <a:xfrm>
          <a:off x="0" y="0"/>
          <a:ext cx="0" cy="0"/>
          <a:chOff x="0" y="0"/>
          <a:chExt cx="0" cy="0"/>
        </a:xfrm>
      </p:grpSpPr>
      <p:sp>
        <p:nvSpPr>
          <p:cNvPr id="8" name="Subhead"/>
          <p:cNvSpPr>
            <a:spLocks noGrp="1"/>
          </p:cNvSpPr>
          <p:nvPr>
            <p:ph type="body" sz="quarter" idx="10" hasCustomPrompt="1"/>
          </p:nvPr>
        </p:nvSpPr>
        <p:spPr>
          <a:xfrm>
            <a:off x="787977" y="1466451"/>
            <a:ext cx="8037080" cy="291935"/>
          </a:xfrm>
        </p:spPr>
        <p:txBody>
          <a:bodyPr/>
          <a:lstStyle>
            <a:lvl1pPr marL="0" indent="0">
              <a:lnSpc>
                <a:spcPct val="100000"/>
              </a:lnSpc>
              <a:spcBef>
                <a:spcPts val="0"/>
              </a:spcBef>
              <a:spcAft>
                <a:spcPts val="0"/>
              </a:spcAft>
              <a:buSzPct val="100000"/>
              <a:buNone/>
              <a:defRPr sz="1897"/>
            </a:lvl1pPr>
            <a:lvl2pPr marL="152689" indent="-152689">
              <a:buSzPct val="100000"/>
              <a:defRPr sz="1765"/>
            </a:lvl2pPr>
            <a:lvl3pPr marL="456664" indent="-152689">
              <a:buSzPct val="100000"/>
              <a:buFont typeface="Arial" pitchFamily="34" charset="0"/>
              <a:buChar char="–"/>
              <a:defRPr sz="1588"/>
            </a:lvl3pPr>
            <a:lvl4pPr marL="701806" indent="-147085">
              <a:buFont typeface="Arial" pitchFamily="34" charset="0"/>
              <a:buChar char="•"/>
              <a:defRPr sz="1588"/>
            </a:lvl4pPr>
          </a:lstStyle>
          <a:p>
            <a:pPr lvl="0"/>
            <a:r>
              <a:rPr lang="en-US" dirty="0"/>
              <a:t>Type subhead here</a:t>
            </a:r>
          </a:p>
        </p:txBody>
      </p:sp>
      <p:sp>
        <p:nvSpPr>
          <p:cNvPr id="4" name="Head"/>
          <p:cNvSpPr>
            <a:spLocks noGrp="1"/>
          </p:cNvSpPr>
          <p:nvPr>
            <p:ph type="title" hasCustomPrompt="1"/>
          </p:nvPr>
        </p:nvSpPr>
        <p:spPr>
          <a:xfrm>
            <a:off x="438758" y="128752"/>
            <a:ext cx="8271488" cy="298543"/>
          </a:xfrm>
          <a:prstGeom prst="rect">
            <a:avLst/>
          </a:prstGeom>
        </p:spPr>
        <p:txBody>
          <a:bodyPr anchor="t" anchorCtr="0">
            <a:spAutoFit/>
          </a:bodyPr>
          <a:lstStyle>
            <a:lvl1pPr>
              <a:defRPr sz="2000" baseline="0">
                <a:solidFill>
                  <a:srgbClr val="6D7071"/>
                </a:solidFill>
              </a:defRPr>
            </a:lvl1pPr>
          </a:lstStyle>
          <a:p>
            <a:r>
              <a:rPr lang="en-US" dirty="0"/>
              <a:t>Head + subhead layout: Type head here</a:t>
            </a:r>
          </a:p>
        </p:txBody>
      </p:sp>
    </p:spTree>
    <p:extLst>
      <p:ext uri="{BB962C8B-B14F-4D97-AF65-F5344CB8AC3E}">
        <p14:creationId xmlns:p14="http://schemas.microsoft.com/office/powerpoint/2010/main" val="1171452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Fund2Vec: Dhagash Mehta</a:t>
            </a:r>
          </a:p>
        </p:txBody>
      </p:sp>
      <p:sp>
        <p:nvSpPr>
          <p:cNvPr id="5" name="Footer Placeholder 4"/>
          <p:cNvSpPr>
            <a:spLocks noGrp="1"/>
          </p:cNvSpPr>
          <p:nvPr>
            <p:ph type="ftr" sz="quarter" idx="11"/>
          </p:nvPr>
        </p:nvSpPr>
        <p:spPr/>
        <p:txBody>
          <a:bodyPr/>
          <a:lstStyle/>
          <a:p>
            <a:r>
              <a:rPr lang="en-US"/>
              <a:t>Dhagash Mehta (The Vanguard Group)</a:t>
            </a:r>
          </a:p>
        </p:txBody>
      </p:sp>
      <p:sp>
        <p:nvSpPr>
          <p:cNvPr id="6" name="Slide Number Placeholder 5"/>
          <p:cNvSpPr>
            <a:spLocks noGrp="1"/>
          </p:cNvSpPr>
          <p:nvPr>
            <p:ph type="sldNum" sz="quarter" idx="12"/>
          </p:nvPr>
        </p:nvSpPr>
        <p:spPr/>
        <p:txBody>
          <a:bodyPr/>
          <a:lstStyle/>
          <a:p>
            <a:fld id="{1D64BFD8-EA61-4CD8-B1AD-EA13BE8D1B81}" type="slidenum">
              <a:rPr lang="en-US" smtClean="0"/>
              <a:t>‹#›</a:t>
            </a:fld>
            <a:endParaRPr lang="en-US"/>
          </a:p>
        </p:txBody>
      </p:sp>
    </p:spTree>
    <p:extLst>
      <p:ext uri="{BB962C8B-B14F-4D97-AF65-F5344CB8AC3E}">
        <p14:creationId xmlns:p14="http://schemas.microsoft.com/office/powerpoint/2010/main" val="2918992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35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479734" y="715289"/>
            <a:ext cx="8230513" cy="105559"/>
            <a:chOff x="479733" y="715287"/>
            <a:chExt cx="8230513" cy="105559"/>
          </a:xfrm>
        </p:grpSpPr>
        <p:cxnSp>
          <p:nvCxnSpPr>
            <p:cNvPr id="12" name="Straight Connector 11"/>
            <p:cNvCxnSpPr/>
            <p:nvPr/>
          </p:nvCxnSpPr>
          <p:spPr>
            <a:xfrm>
              <a:off x="479733" y="769606"/>
              <a:ext cx="8207067" cy="0"/>
            </a:xfrm>
            <a:prstGeom prst="line">
              <a:avLst/>
            </a:prstGeom>
            <a:ln w="12700">
              <a:solidFill>
                <a:srgbClr val="6C6F7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052630" y="715287"/>
              <a:ext cx="657616" cy="105559"/>
            </a:xfrm>
            <a:prstGeom prst="rect">
              <a:avLst/>
            </a:prstGeom>
            <a:solidFill>
              <a:srgbClr val="A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Rectangle 13"/>
            <p:cNvSpPr/>
            <p:nvPr/>
          </p:nvSpPr>
          <p:spPr>
            <a:xfrm>
              <a:off x="7395014" y="715287"/>
              <a:ext cx="657616" cy="105559"/>
            </a:xfrm>
            <a:prstGeom prst="rect">
              <a:avLst/>
            </a:prstGeom>
            <a:solidFill>
              <a:srgbClr val="EB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Rectangle 14"/>
            <p:cNvSpPr/>
            <p:nvPr/>
          </p:nvSpPr>
          <p:spPr>
            <a:xfrm>
              <a:off x="6129142" y="715287"/>
              <a:ext cx="657616" cy="105559"/>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4" name="Slide Number Placeholder 3"/>
          <p:cNvSpPr>
            <a:spLocks noGrp="1"/>
          </p:cNvSpPr>
          <p:nvPr>
            <p:ph type="sldNum" sz="quarter" idx="11"/>
          </p:nvPr>
        </p:nvSpPr>
        <p:spPr/>
        <p:txBody>
          <a:bodyPr/>
          <a:lstStyle/>
          <a:p>
            <a:fld id="{1D64BFD8-EA61-4CD8-B1AD-EA13BE8D1B81}" type="slidenum">
              <a:rPr lang="en-US" smtClean="0"/>
              <a:t>‹#›</a:t>
            </a:fld>
            <a:endParaRPr lang="en-US"/>
          </a:p>
        </p:txBody>
      </p:sp>
    </p:spTree>
    <p:extLst>
      <p:ext uri="{BB962C8B-B14F-4D97-AF65-F5344CB8AC3E}">
        <p14:creationId xmlns:p14="http://schemas.microsoft.com/office/powerpoint/2010/main" val="2024995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Double text w/colo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1"/>
          </p:nvPr>
        </p:nvSpPr>
        <p:spPr>
          <a:xfrm>
            <a:off x="4762276" y="1371600"/>
            <a:ext cx="3788036" cy="3921162"/>
          </a:xfrm>
          <a:prstGeom prst="rect">
            <a:avLst/>
          </a:prstGeom>
        </p:spPr>
        <p:txBody>
          <a:bodyPr lIns="0" tIns="0" rIns="0" bIns="0"/>
          <a:lstStyle>
            <a:lvl1pPr marL="0" indent="0">
              <a:lnSpc>
                <a:spcPct val="110000"/>
              </a:lnSpc>
              <a:spcBef>
                <a:spcPts val="1390"/>
              </a:spcBef>
              <a:spcAft>
                <a:spcPts val="397"/>
              </a:spcAft>
              <a:buFontTx/>
              <a:buNone/>
              <a:defRPr sz="1589">
                <a:solidFill>
                  <a:schemeClr val="accent1"/>
                </a:solidFill>
              </a:defRPr>
            </a:lvl1pPr>
            <a:lvl2pPr marL="181545" indent="-181545">
              <a:lnSpc>
                <a:spcPct val="100000"/>
              </a:lnSpc>
              <a:spcBef>
                <a:spcPts val="0"/>
              </a:spcBef>
              <a:spcAft>
                <a:spcPts val="596"/>
              </a:spcAft>
              <a:defRPr sz="1324"/>
            </a:lvl2pPr>
            <a:lvl3pPr marL="363090" indent="-181545">
              <a:lnSpc>
                <a:spcPct val="100000"/>
              </a:lnSpc>
              <a:spcBef>
                <a:spcPts val="0"/>
              </a:spcBef>
              <a:spcAft>
                <a:spcPts val="794"/>
              </a:spcAft>
              <a:defRPr sz="1324"/>
            </a:lvl3pPr>
          </a:lstStyle>
          <a:p>
            <a:pPr lvl="0"/>
            <a:r>
              <a:rPr lang="en-US"/>
              <a:t>Click to edit Master text styles</a:t>
            </a:r>
          </a:p>
          <a:p>
            <a:pPr lvl="1"/>
            <a:r>
              <a:rPr lang="en-US"/>
              <a:t>Second level</a:t>
            </a:r>
          </a:p>
          <a:p>
            <a:pPr lvl="2"/>
            <a:r>
              <a:rPr lang="en-US"/>
              <a:t>Third level</a:t>
            </a:r>
          </a:p>
        </p:txBody>
      </p:sp>
      <p:sp>
        <p:nvSpPr>
          <p:cNvPr id="5" name="Text Placeholder 5"/>
          <p:cNvSpPr>
            <a:spLocks noGrp="1"/>
          </p:cNvSpPr>
          <p:nvPr>
            <p:ph type="body" sz="quarter" idx="12"/>
          </p:nvPr>
        </p:nvSpPr>
        <p:spPr>
          <a:xfrm>
            <a:off x="338866" y="1371600"/>
            <a:ext cx="3788036" cy="3921162"/>
          </a:xfrm>
          <a:prstGeom prst="rect">
            <a:avLst/>
          </a:prstGeom>
        </p:spPr>
        <p:txBody>
          <a:bodyPr lIns="0" tIns="0" rIns="0" bIns="0"/>
          <a:lstStyle>
            <a:lvl1pPr marL="0" indent="0">
              <a:lnSpc>
                <a:spcPct val="110000"/>
              </a:lnSpc>
              <a:spcBef>
                <a:spcPts val="1390"/>
              </a:spcBef>
              <a:spcAft>
                <a:spcPts val="397"/>
              </a:spcAft>
              <a:buFontTx/>
              <a:buNone/>
              <a:defRPr sz="1589">
                <a:solidFill>
                  <a:schemeClr val="accent1"/>
                </a:solidFill>
              </a:defRPr>
            </a:lvl1pPr>
            <a:lvl2pPr marL="181545" indent="-181545">
              <a:lnSpc>
                <a:spcPct val="100000"/>
              </a:lnSpc>
              <a:spcBef>
                <a:spcPts val="0"/>
              </a:spcBef>
              <a:spcAft>
                <a:spcPts val="596"/>
              </a:spcAft>
              <a:defRPr sz="1324"/>
            </a:lvl2pPr>
            <a:lvl3pPr marL="363090" indent="-181545">
              <a:lnSpc>
                <a:spcPct val="100000"/>
              </a:lnSpc>
              <a:spcBef>
                <a:spcPts val="0"/>
              </a:spcBef>
              <a:spcAft>
                <a:spcPts val="794"/>
              </a:spcAft>
              <a:defRPr sz="1324"/>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17698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332815" y="532505"/>
            <a:ext cx="8471647" cy="474169"/>
          </a:xfrm>
        </p:spPr>
        <p:txBody>
          <a:bodyPr/>
          <a:lstStyle/>
          <a:p>
            <a:r>
              <a:rPr lang="en-US"/>
              <a:t>Click to edit Master title style</a:t>
            </a:r>
          </a:p>
        </p:txBody>
      </p:sp>
      <p:sp>
        <p:nvSpPr>
          <p:cNvPr id="7" name="Text Placeholder 6"/>
          <p:cNvSpPr>
            <a:spLocks noGrp="1"/>
          </p:cNvSpPr>
          <p:nvPr>
            <p:ph type="body" sz="quarter" idx="10"/>
          </p:nvPr>
        </p:nvSpPr>
        <p:spPr>
          <a:xfrm>
            <a:off x="333026" y="1371600"/>
            <a:ext cx="8471647" cy="1120046"/>
          </a:xfrm>
          <a:prstGeom prst="rect">
            <a:avLst/>
          </a:prstGeom>
        </p:spPr>
        <p:txBody>
          <a:bodyPr lIns="0" tIns="0" rIns="0" bIns="0"/>
          <a:lstStyle>
            <a:lvl1pPr marL="0" indent="-121030">
              <a:lnSpc>
                <a:spcPct val="101000"/>
              </a:lnSpc>
              <a:spcAft>
                <a:spcPts val="66"/>
              </a:spcAft>
              <a:buNone/>
              <a:defRPr sz="1191"/>
            </a:lvl1pPr>
            <a:lvl2pPr marL="121030" indent="-121030">
              <a:lnSpc>
                <a:spcPct val="101000"/>
              </a:lnSpc>
              <a:spcBef>
                <a:spcPts val="530"/>
              </a:spcBef>
              <a:spcAft>
                <a:spcPts val="66"/>
              </a:spcAft>
              <a:defRPr sz="1059"/>
            </a:lvl2pPr>
            <a:lvl3pPr marL="242060" indent="-121030">
              <a:lnSpc>
                <a:spcPct val="101000"/>
              </a:lnSpc>
              <a:spcBef>
                <a:spcPts val="199"/>
              </a:spcBef>
              <a:spcAft>
                <a:spcPts val="66"/>
              </a:spcAft>
              <a:defRPr sz="1059"/>
            </a:lvl3pPr>
            <a:lvl4pPr marL="423605" indent="-121030">
              <a:lnSpc>
                <a:spcPct val="101000"/>
              </a:lnSpc>
              <a:spcBef>
                <a:spcPts val="199"/>
              </a:spcBef>
              <a:spcAft>
                <a:spcPts val="66"/>
              </a:spcAft>
              <a:defRPr sz="1059"/>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56010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 • TEXT">
    <p:spTree>
      <p:nvGrpSpPr>
        <p:cNvPr id="1" name=""/>
        <p:cNvGrpSpPr/>
        <p:nvPr/>
      </p:nvGrpSpPr>
      <p:grpSpPr>
        <a:xfrm>
          <a:off x="0" y="0"/>
          <a:ext cx="0" cy="0"/>
          <a:chOff x="0" y="0"/>
          <a:chExt cx="0" cy="0"/>
        </a:xfrm>
      </p:grpSpPr>
      <p:sp>
        <p:nvSpPr>
          <p:cNvPr id="8" name="Sub and bullets"/>
          <p:cNvSpPr>
            <a:spLocks noGrp="1"/>
          </p:cNvSpPr>
          <p:nvPr>
            <p:ph type="body" sz="quarter" idx="10" hasCustomPrompt="1"/>
          </p:nvPr>
        </p:nvSpPr>
        <p:spPr>
          <a:xfrm>
            <a:off x="787979" y="1465804"/>
            <a:ext cx="7566603" cy="1594988"/>
          </a:xfrm>
        </p:spPr>
        <p:txBody>
          <a:bodyPr/>
          <a:lstStyle>
            <a:lvl1pPr marL="0" indent="0">
              <a:lnSpc>
                <a:spcPct val="100000"/>
              </a:lnSpc>
              <a:spcBef>
                <a:spcPts val="1941"/>
              </a:spcBef>
              <a:spcAft>
                <a:spcPts val="0"/>
              </a:spcAft>
              <a:buSzPct val="100000"/>
              <a:buNone/>
              <a:defRPr sz="2000">
                <a:solidFill>
                  <a:srgbClr val="6D7071"/>
                </a:solidFill>
              </a:defRPr>
            </a:lvl1pPr>
            <a:lvl2pPr marL="175102" indent="-175102">
              <a:lnSpc>
                <a:spcPct val="101000"/>
              </a:lnSpc>
              <a:spcBef>
                <a:spcPts val="706"/>
              </a:spcBef>
              <a:spcAft>
                <a:spcPts val="88"/>
              </a:spcAft>
              <a:buSzPct val="95000"/>
              <a:defRPr sz="1800">
                <a:solidFill>
                  <a:srgbClr val="6D7071"/>
                </a:solidFill>
              </a:defRPr>
            </a:lvl2pPr>
            <a:lvl3pPr marL="385223" indent="-175102">
              <a:lnSpc>
                <a:spcPct val="101000"/>
              </a:lnSpc>
              <a:spcBef>
                <a:spcPts val="265"/>
              </a:spcBef>
              <a:spcAft>
                <a:spcPts val="88"/>
              </a:spcAft>
              <a:buSzPct val="95000"/>
              <a:buFont typeface="Arial" pitchFamily="34" charset="0"/>
              <a:buChar char="–"/>
              <a:defRPr sz="1600">
                <a:solidFill>
                  <a:srgbClr val="6D7071"/>
                </a:solidFill>
              </a:defRPr>
            </a:lvl3pPr>
            <a:lvl4pPr marL="572932" indent="-158292">
              <a:lnSpc>
                <a:spcPct val="101000"/>
              </a:lnSpc>
              <a:spcBef>
                <a:spcPts val="265"/>
              </a:spcBef>
              <a:spcAft>
                <a:spcPts val="88"/>
              </a:spcAft>
              <a:buSzPct val="95000"/>
              <a:buFont typeface="Arial" pitchFamily="34" charset="0"/>
              <a:buChar char="•"/>
              <a:defRPr sz="1400">
                <a:solidFill>
                  <a:srgbClr val="6D7071"/>
                </a:solidFill>
              </a:defRPr>
            </a:lvl4pPr>
          </a:lstStyle>
          <a:p>
            <a:pPr lvl="0"/>
            <a:r>
              <a:rPr lang="en-US" dirty="0"/>
              <a:t>Type text here</a:t>
            </a:r>
            <a:br>
              <a:rPr lang="en-US" dirty="0"/>
            </a:br>
            <a:r>
              <a:rPr lang="en-US" dirty="0"/>
              <a:t>Turn bullets on/off using Alt + Shift + Left or Right Arrow</a:t>
            </a:r>
          </a:p>
          <a:p>
            <a:pPr lvl="1"/>
            <a:r>
              <a:rPr lang="en-US" dirty="0"/>
              <a:t>Second level</a:t>
            </a:r>
          </a:p>
          <a:p>
            <a:pPr lvl="2"/>
            <a:r>
              <a:rPr lang="en-US" dirty="0"/>
              <a:t>Third level</a:t>
            </a:r>
          </a:p>
          <a:p>
            <a:pPr lvl="3"/>
            <a:r>
              <a:rPr lang="en-US" dirty="0"/>
              <a:t>Fourth level</a:t>
            </a:r>
          </a:p>
        </p:txBody>
      </p:sp>
      <p:sp>
        <p:nvSpPr>
          <p:cNvPr id="4" name="Head"/>
          <p:cNvSpPr>
            <a:spLocks noGrp="1"/>
          </p:cNvSpPr>
          <p:nvPr>
            <p:ph type="title" hasCustomPrompt="1"/>
          </p:nvPr>
        </p:nvSpPr>
        <p:spPr>
          <a:xfrm>
            <a:off x="438758" y="128752"/>
            <a:ext cx="8271488" cy="298543"/>
          </a:xfrm>
          <a:prstGeom prst="rect">
            <a:avLst/>
          </a:prstGeom>
        </p:spPr>
        <p:txBody>
          <a:bodyPr wrap="square">
            <a:spAutoFit/>
          </a:bodyPr>
          <a:lstStyle>
            <a:lvl1pPr>
              <a:defRPr sz="2000" baseline="0">
                <a:solidFill>
                  <a:srgbClr val="6D7071"/>
                </a:solidFill>
              </a:defRPr>
            </a:lvl1pPr>
          </a:lstStyle>
          <a:p>
            <a:r>
              <a:rPr lang="en-US" dirty="0"/>
              <a:t>Head + subhead layout: Type head here</a:t>
            </a:r>
          </a:p>
        </p:txBody>
      </p:sp>
    </p:spTree>
    <p:extLst>
      <p:ext uri="{BB962C8B-B14F-4D97-AF65-F5344CB8AC3E}">
        <p14:creationId xmlns:p14="http://schemas.microsoft.com/office/powerpoint/2010/main" val="418075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 DOUBLE TEXT">
    <p:spTree>
      <p:nvGrpSpPr>
        <p:cNvPr id="1" name=""/>
        <p:cNvGrpSpPr/>
        <p:nvPr/>
      </p:nvGrpSpPr>
      <p:grpSpPr>
        <a:xfrm>
          <a:off x="0" y="0"/>
          <a:ext cx="0" cy="0"/>
          <a:chOff x="0" y="0"/>
          <a:chExt cx="0" cy="0"/>
        </a:xfrm>
      </p:grpSpPr>
      <p:sp>
        <p:nvSpPr>
          <p:cNvPr id="8" name="L Sub and bullets"/>
          <p:cNvSpPr>
            <a:spLocks noGrp="1"/>
          </p:cNvSpPr>
          <p:nvPr>
            <p:ph type="body" sz="quarter" idx="10" hasCustomPrompt="1"/>
          </p:nvPr>
        </p:nvSpPr>
        <p:spPr>
          <a:xfrm>
            <a:off x="787978" y="1465804"/>
            <a:ext cx="3532909" cy="1817919"/>
          </a:xfrm>
        </p:spPr>
        <p:txBody>
          <a:bodyPr/>
          <a:lstStyle>
            <a:lvl1pPr marL="0" indent="0">
              <a:lnSpc>
                <a:spcPct val="100000"/>
              </a:lnSpc>
              <a:spcBef>
                <a:spcPts val="1853"/>
              </a:spcBef>
              <a:spcAft>
                <a:spcPts val="0"/>
              </a:spcAft>
              <a:buSzPct val="100000"/>
              <a:buNone/>
              <a:defRPr sz="1897">
                <a:solidFill>
                  <a:srgbClr val="6D7071"/>
                </a:solidFill>
              </a:defRPr>
            </a:lvl1pPr>
            <a:lvl2pPr marL="175102" indent="-175102">
              <a:lnSpc>
                <a:spcPct val="101000"/>
              </a:lnSpc>
              <a:spcBef>
                <a:spcPts val="706"/>
              </a:spcBef>
              <a:spcAft>
                <a:spcPts val="88"/>
              </a:spcAft>
              <a:buSzPct val="95000"/>
              <a:defRPr sz="1632">
                <a:solidFill>
                  <a:srgbClr val="6D7071"/>
                </a:solidFill>
              </a:defRPr>
            </a:lvl2pPr>
            <a:lvl3pPr marL="385223" indent="-175102">
              <a:lnSpc>
                <a:spcPct val="101000"/>
              </a:lnSpc>
              <a:spcBef>
                <a:spcPts val="265"/>
              </a:spcBef>
              <a:buSzPct val="95000"/>
              <a:buFont typeface="Arial" pitchFamily="34" charset="0"/>
              <a:buChar char="–"/>
              <a:defRPr sz="1632">
                <a:solidFill>
                  <a:srgbClr val="6D7071"/>
                </a:solidFill>
              </a:defRPr>
            </a:lvl3pPr>
            <a:lvl4pPr marL="572932" indent="-158292">
              <a:lnSpc>
                <a:spcPct val="101000"/>
              </a:lnSpc>
              <a:spcBef>
                <a:spcPts val="265"/>
              </a:spcBef>
              <a:buSzPct val="95000"/>
              <a:buFont typeface="Arial" pitchFamily="34" charset="0"/>
              <a:buChar char="•"/>
              <a:defRPr sz="1632">
                <a:solidFill>
                  <a:srgbClr val="6D7071"/>
                </a:solidFill>
              </a:defRPr>
            </a:lvl4pPr>
          </a:lstStyle>
          <a:p>
            <a:pPr lvl="0"/>
            <a:r>
              <a:rPr lang="en-US" dirty="0"/>
              <a:t>Type text here</a:t>
            </a:r>
            <a:br>
              <a:rPr lang="en-US" dirty="0"/>
            </a:br>
            <a:r>
              <a:rPr lang="en-US" dirty="0"/>
              <a:t>Turn bullets on/off using Alt + Shift + Left or Right Arrow</a:t>
            </a:r>
          </a:p>
          <a:p>
            <a:pPr lvl="1"/>
            <a:r>
              <a:rPr lang="en-US" dirty="0"/>
              <a:t>Second level</a:t>
            </a:r>
          </a:p>
          <a:p>
            <a:pPr lvl="2"/>
            <a:r>
              <a:rPr lang="en-US" dirty="0"/>
              <a:t>Third level</a:t>
            </a:r>
          </a:p>
          <a:p>
            <a:pPr lvl="3"/>
            <a:r>
              <a:rPr lang="en-US" dirty="0"/>
              <a:t>Fourth level</a:t>
            </a:r>
          </a:p>
        </p:txBody>
      </p:sp>
      <p:sp>
        <p:nvSpPr>
          <p:cNvPr id="4" name="R Sub and bullets"/>
          <p:cNvSpPr>
            <a:spLocks noGrp="1"/>
          </p:cNvSpPr>
          <p:nvPr>
            <p:ph type="body" sz="quarter" idx="11" hasCustomPrompt="1"/>
          </p:nvPr>
        </p:nvSpPr>
        <p:spPr>
          <a:xfrm>
            <a:off x="4817343" y="1465804"/>
            <a:ext cx="3537239" cy="1817919"/>
          </a:xfrm>
        </p:spPr>
        <p:txBody>
          <a:bodyPr/>
          <a:lstStyle>
            <a:lvl1pPr marL="0" indent="0">
              <a:lnSpc>
                <a:spcPct val="100000"/>
              </a:lnSpc>
              <a:spcBef>
                <a:spcPts val="1853"/>
              </a:spcBef>
              <a:spcAft>
                <a:spcPts val="0"/>
              </a:spcAft>
              <a:buSzPct val="100000"/>
              <a:buNone/>
              <a:defRPr sz="1897">
                <a:solidFill>
                  <a:srgbClr val="6D7071"/>
                </a:solidFill>
              </a:defRPr>
            </a:lvl1pPr>
            <a:lvl2pPr marL="175102" indent="-175102">
              <a:lnSpc>
                <a:spcPct val="101000"/>
              </a:lnSpc>
              <a:spcBef>
                <a:spcPts val="706"/>
              </a:spcBef>
              <a:spcAft>
                <a:spcPts val="88"/>
              </a:spcAft>
              <a:buSzPct val="95000"/>
              <a:defRPr sz="1632">
                <a:solidFill>
                  <a:srgbClr val="6D7071"/>
                </a:solidFill>
              </a:defRPr>
            </a:lvl2pPr>
            <a:lvl3pPr marL="385223" indent="-175102">
              <a:lnSpc>
                <a:spcPct val="101000"/>
              </a:lnSpc>
              <a:spcBef>
                <a:spcPts val="265"/>
              </a:spcBef>
              <a:buSzPct val="95000"/>
              <a:buFont typeface="Arial" pitchFamily="34" charset="0"/>
              <a:buChar char="–"/>
              <a:defRPr sz="1632">
                <a:solidFill>
                  <a:srgbClr val="6D7071"/>
                </a:solidFill>
              </a:defRPr>
            </a:lvl3pPr>
            <a:lvl4pPr marL="571530" indent="-168097">
              <a:lnSpc>
                <a:spcPct val="101000"/>
              </a:lnSpc>
              <a:spcBef>
                <a:spcPts val="265"/>
              </a:spcBef>
              <a:buSzPct val="95000"/>
              <a:buFont typeface="Arial" pitchFamily="34" charset="0"/>
              <a:buChar char="•"/>
              <a:defRPr sz="1632">
                <a:solidFill>
                  <a:srgbClr val="6D7071"/>
                </a:solidFill>
              </a:defRPr>
            </a:lvl4pPr>
          </a:lstStyle>
          <a:p>
            <a:pPr lvl="0"/>
            <a:r>
              <a:rPr lang="en-US" dirty="0"/>
              <a:t>Type text here</a:t>
            </a:r>
            <a:br>
              <a:rPr lang="en-US" dirty="0"/>
            </a:br>
            <a:r>
              <a:rPr lang="en-US" dirty="0"/>
              <a:t>Turn bullets on/off using Alt + Shift + Left or Right Arrow</a:t>
            </a:r>
          </a:p>
          <a:p>
            <a:pPr lvl="1"/>
            <a:r>
              <a:rPr lang="en-US" dirty="0"/>
              <a:t>Second level</a:t>
            </a:r>
          </a:p>
          <a:p>
            <a:pPr lvl="2"/>
            <a:r>
              <a:rPr lang="en-US" dirty="0"/>
              <a:t>Third level</a:t>
            </a:r>
          </a:p>
          <a:p>
            <a:pPr lvl="3"/>
            <a:r>
              <a:rPr lang="en-US" dirty="0"/>
              <a:t>Fourth level</a:t>
            </a:r>
          </a:p>
        </p:txBody>
      </p:sp>
      <p:sp>
        <p:nvSpPr>
          <p:cNvPr id="5" name="Head"/>
          <p:cNvSpPr>
            <a:spLocks noGrp="1"/>
          </p:cNvSpPr>
          <p:nvPr>
            <p:ph type="title" hasCustomPrompt="1"/>
          </p:nvPr>
        </p:nvSpPr>
        <p:spPr>
          <a:xfrm>
            <a:off x="438758" y="128752"/>
            <a:ext cx="8271488" cy="298543"/>
          </a:xfrm>
          <a:prstGeom prst="rect">
            <a:avLst/>
          </a:prstGeom>
        </p:spPr>
        <p:txBody>
          <a:bodyPr>
            <a:spAutoFit/>
          </a:bodyPr>
          <a:lstStyle>
            <a:lvl1pPr>
              <a:defRPr sz="2000" baseline="0">
                <a:solidFill>
                  <a:srgbClr val="6D7071"/>
                </a:solidFill>
              </a:defRPr>
            </a:lvl1pPr>
          </a:lstStyle>
          <a:p>
            <a:r>
              <a:rPr lang="en-US" dirty="0"/>
              <a:t>Head + subhead layout: Type head here</a:t>
            </a:r>
          </a:p>
        </p:txBody>
      </p:sp>
    </p:spTree>
    <p:extLst>
      <p:ext uri="{BB962C8B-B14F-4D97-AF65-F5344CB8AC3E}">
        <p14:creationId xmlns:p14="http://schemas.microsoft.com/office/powerpoint/2010/main" val="94790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 • TEXT ALTERNATIVE (whi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87977" y="1534674"/>
            <a:ext cx="2327564" cy="2501153"/>
          </a:xfrm>
          <a:ln w="19050" cap="sq">
            <a:solidFill>
              <a:schemeClr val="accent4"/>
            </a:solidFill>
          </a:ln>
        </p:spPr>
        <p:txBody>
          <a:bodyPr lIns="182880" tIns="182880" rIns="137160" bIns="137160">
            <a:noAutofit/>
          </a:bodyPr>
          <a:lstStyle>
            <a:lvl1pPr marL="0" indent="0">
              <a:lnSpc>
                <a:spcPct val="99000"/>
              </a:lnSpc>
              <a:spcBef>
                <a:spcPts val="1059"/>
              </a:spcBef>
              <a:spcAft>
                <a:spcPts val="0"/>
              </a:spcAft>
              <a:buNone/>
              <a:defRPr sz="1632" baseline="0">
                <a:solidFill>
                  <a:srgbClr val="6D7071"/>
                </a:solidFill>
              </a:defRPr>
            </a:lvl1pPr>
            <a:lvl2pPr>
              <a:lnSpc>
                <a:spcPct val="100000"/>
              </a:lnSpc>
              <a:spcBef>
                <a:spcPts val="706"/>
              </a:spcBef>
              <a:spcAft>
                <a:spcPts val="265"/>
              </a:spcAft>
              <a:defRPr sz="1368">
                <a:solidFill>
                  <a:srgbClr val="6D7071"/>
                </a:solidFill>
              </a:defRPr>
            </a:lvl2pPr>
            <a:lvl3pPr marL="331992" indent="-154089">
              <a:lnSpc>
                <a:spcPct val="100000"/>
              </a:lnSpc>
              <a:spcBef>
                <a:spcPts val="88"/>
              </a:spcBef>
              <a:spcAft>
                <a:spcPts val="265"/>
              </a:spcAft>
              <a:defRPr sz="1368">
                <a:solidFill>
                  <a:srgbClr val="6D7071"/>
                </a:solidFill>
              </a:defRPr>
            </a:lvl3pPr>
            <a:lvl4pPr marL="486082" indent="-117668">
              <a:lnSpc>
                <a:spcPct val="100000"/>
              </a:lnSpc>
              <a:spcBef>
                <a:spcPts val="88"/>
              </a:spcBef>
              <a:spcAft>
                <a:spcPts val="265"/>
              </a:spcAft>
              <a:defRPr sz="1368">
                <a:solidFill>
                  <a:srgbClr val="6D7071"/>
                </a:solidFill>
              </a:defRPr>
            </a:lvl4pPr>
          </a:lstStyle>
          <a:p>
            <a:pPr lvl="0"/>
            <a:r>
              <a:rPr lang="en-US" dirty="0"/>
              <a:t>Type text here. Turn bullets on/off using Alt + Shift + Left or Right Arrow. Don’t center your text—leave it left- and top-aligned</a:t>
            </a:r>
          </a:p>
          <a:p>
            <a:pPr lvl="1"/>
            <a:r>
              <a:rPr lang="en-US" dirty="0"/>
              <a:t>Second level</a:t>
            </a:r>
          </a:p>
          <a:p>
            <a:pPr lvl="2"/>
            <a:r>
              <a:rPr lang="en-US" dirty="0"/>
              <a:t>Third level</a:t>
            </a:r>
          </a:p>
          <a:p>
            <a:pPr lvl="3"/>
            <a:r>
              <a:rPr lang="en-US" dirty="0"/>
              <a:t>Fourth level</a:t>
            </a:r>
          </a:p>
        </p:txBody>
      </p:sp>
      <p:sp>
        <p:nvSpPr>
          <p:cNvPr id="7" name="Text Placeholder 3"/>
          <p:cNvSpPr>
            <a:spLocks noGrp="1"/>
          </p:cNvSpPr>
          <p:nvPr>
            <p:ph type="body" sz="quarter" idx="13" hasCustomPrompt="1"/>
          </p:nvPr>
        </p:nvSpPr>
        <p:spPr>
          <a:xfrm>
            <a:off x="3416012" y="1534674"/>
            <a:ext cx="2327564" cy="2501153"/>
          </a:xfrm>
          <a:ln w="19050" cap="sq">
            <a:solidFill>
              <a:schemeClr val="accent4"/>
            </a:solidFill>
          </a:ln>
        </p:spPr>
        <p:txBody>
          <a:bodyPr lIns="182880" tIns="182880" rIns="137160" bIns="137160">
            <a:noAutofit/>
          </a:bodyPr>
          <a:lstStyle>
            <a:lvl1pPr marL="0" indent="0">
              <a:lnSpc>
                <a:spcPct val="99000"/>
              </a:lnSpc>
              <a:spcBef>
                <a:spcPts val="1059"/>
              </a:spcBef>
              <a:spcAft>
                <a:spcPts val="0"/>
              </a:spcAft>
              <a:buNone/>
              <a:defRPr sz="1632" baseline="0">
                <a:solidFill>
                  <a:srgbClr val="6D7071"/>
                </a:solidFill>
              </a:defRPr>
            </a:lvl1pPr>
            <a:lvl2pPr>
              <a:lnSpc>
                <a:spcPct val="100000"/>
              </a:lnSpc>
              <a:spcBef>
                <a:spcPts val="706"/>
              </a:spcBef>
              <a:spcAft>
                <a:spcPts val="265"/>
              </a:spcAft>
              <a:defRPr sz="1368">
                <a:solidFill>
                  <a:srgbClr val="6D7071"/>
                </a:solidFill>
              </a:defRPr>
            </a:lvl2pPr>
            <a:lvl3pPr marL="331992" indent="-154089">
              <a:lnSpc>
                <a:spcPct val="100000"/>
              </a:lnSpc>
              <a:spcBef>
                <a:spcPts val="88"/>
              </a:spcBef>
              <a:spcAft>
                <a:spcPts val="265"/>
              </a:spcAft>
              <a:defRPr sz="1368">
                <a:solidFill>
                  <a:srgbClr val="6D7071"/>
                </a:solidFill>
              </a:defRPr>
            </a:lvl3pPr>
            <a:lvl4pPr marL="486082" indent="-117668">
              <a:lnSpc>
                <a:spcPct val="100000"/>
              </a:lnSpc>
              <a:spcBef>
                <a:spcPts val="88"/>
              </a:spcBef>
              <a:spcAft>
                <a:spcPts val="265"/>
              </a:spcAft>
              <a:defRPr sz="1368">
                <a:solidFill>
                  <a:srgbClr val="6D7071"/>
                </a:solidFill>
              </a:defRPr>
            </a:lvl4pPr>
          </a:lstStyle>
          <a:p>
            <a:pPr lvl="0"/>
            <a:r>
              <a:rPr lang="en-US" dirty="0"/>
              <a:t>Leave box widths and spacing as-is. For custom-size boxes do not use this layout—use the “Head Only” layout and create custom boxes</a:t>
            </a:r>
          </a:p>
          <a:p>
            <a:pPr lvl="1"/>
            <a:r>
              <a:rPr lang="en-US" dirty="0"/>
              <a:t>Second level</a:t>
            </a:r>
          </a:p>
          <a:p>
            <a:pPr lvl="2"/>
            <a:r>
              <a:rPr lang="en-US" dirty="0"/>
              <a:t>Third level</a:t>
            </a:r>
          </a:p>
          <a:p>
            <a:pPr lvl="3"/>
            <a:r>
              <a:rPr lang="en-US" dirty="0"/>
              <a:t>Fourth level</a:t>
            </a:r>
          </a:p>
        </p:txBody>
      </p:sp>
      <p:sp>
        <p:nvSpPr>
          <p:cNvPr id="8" name="Text Placeholder 3"/>
          <p:cNvSpPr>
            <a:spLocks noGrp="1"/>
          </p:cNvSpPr>
          <p:nvPr>
            <p:ph type="body" sz="quarter" idx="14" hasCustomPrompt="1"/>
          </p:nvPr>
        </p:nvSpPr>
        <p:spPr>
          <a:xfrm>
            <a:off x="6020954" y="1534674"/>
            <a:ext cx="2327564" cy="2501153"/>
          </a:xfrm>
          <a:ln w="19050" cap="sq">
            <a:solidFill>
              <a:schemeClr val="accent4"/>
            </a:solidFill>
          </a:ln>
        </p:spPr>
        <p:txBody>
          <a:bodyPr lIns="182880" tIns="182880" rIns="137160" bIns="137160">
            <a:noAutofit/>
          </a:bodyPr>
          <a:lstStyle>
            <a:lvl1pPr marL="0" indent="0">
              <a:lnSpc>
                <a:spcPct val="99000"/>
              </a:lnSpc>
              <a:spcBef>
                <a:spcPts val="1059"/>
              </a:spcBef>
              <a:spcAft>
                <a:spcPts val="0"/>
              </a:spcAft>
              <a:buNone/>
              <a:defRPr sz="1632" baseline="0">
                <a:solidFill>
                  <a:srgbClr val="6D7071"/>
                </a:solidFill>
              </a:defRPr>
            </a:lvl1pPr>
            <a:lvl2pPr>
              <a:lnSpc>
                <a:spcPct val="100000"/>
              </a:lnSpc>
              <a:spcBef>
                <a:spcPts val="706"/>
              </a:spcBef>
              <a:spcAft>
                <a:spcPts val="265"/>
              </a:spcAft>
              <a:defRPr sz="1368">
                <a:solidFill>
                  <a:srgbClr val="6D7071"/>
                </a:solidFill>
              </a:defRPr>
            </a:lvl2pPr>
            <a:lvl3pPr marL="331992" indent="-154089">
              <a:lnSpc>
                <a:spcPct val="100000"/>
              </a:lnSpc>
              <a:spcBef>
                <a:spcPts val="88"/>
              </a:spcBef>
              <a:spcAft>
                <a:spcPts val="265"/>
              </a:spcAft>
              <a:defRPr sz="1368">
                <a:solidFill>
                  <a:srgbClr val="6D7071"/>
                </a:solidFill>
              </a:defRPr>
            </a:lvl3pPr>
            <a:lvl4pPr marL="486082" indent="-117668">
              <a:lnSpc>
                <a:spcPct val="100000"/>
              </a:lnSpc>
              <a:spcBef>
                <a:spcPts val="88"/>
              </a:spcBef>
              <a:spcAft>
                <a:spcPts val="265"/>
              </a:spcAft>
              <a:defRPr sz="1368">
                <a:solidFill>
                  <a:srgbClr val="6D7071"/>
                </a:solidFill>
              </a:defRPr>
            </a:lvl4pPr>
          </a:lstStyle>
          <a:p>
            <a:pPr lvl="0"/>
            <a:r>
              <a:rPr lang="en-US" dirty="0"/>
              <a:t>Delete unused boxes or copy/paste to add more</a:t>
            </a:r>
          </a:p>
          <a:p>
            <a:pPr lvl="1"/>
            <a:r>
              <a:rPr lang="en-US" dirty="0"/>
              <a:t>Second level</a:t>
            </a:r>
          </a:p>
          <a:p>
            <a:pPr lvl="2"/>
            <a:r>
              <a:rPr lang="en-US" dirty="0"/>
              <a:t>Third level</a:t>
            </a:r>
          </a:p>
          <a:p>
            <a:pPr lvl="3"/>
            <a:r>
              <a:rPr lang="en-US" dirty="0"/>
              <a:t>Fourth level</a:t>
            </a:r>
          </a:p>
        </p:txBody>
      </p:sp>
      <p:sp>
        <p:nvSpPr>
          <p:cNvPr id="6" name="Head"/>
          <p:cNvSpPr>
            <a:spLocks noGrp="1"/>
          </p:cNvSpPr>
          <p:nvPr>
            <p:ph type="title" hasCustomPrompt="1"/>
          </p:nvPr>
        </p:nvSpPr>
        <p:spPr>
          <a:xfrm>
            <a:off x="438758" y="128752"/>
            <a:ext cx="8271488" cy="298543"/>
          </a:xfrm>
          <a:prstGeom prst="rect">
            <a:avLst/>
          </a:prstGeom>
        </p:spPr>
        <p:txBody>
          <a:bodyPr>
            <a:spAutoFit/>
          </a:bodyPr>
          <a:lstStyle>
            <a:lvl1pPr>
              <a:defRPr sz="2000" baseline="0">
                <a:solidFill>
                  <a:srgbClr val="6D7071"/>
                </a:solidFill>
              </a:defRPr>
            </a:lvl1pPr>
          </a:lstStyle>
          <a:p>
            <a:r>
              <a:rPr lang="en-US" dirty="0"/>
              <a:t>Head + subhead layout: Type head here</a:t>
            </a:r>
          </a:p>
        </p:txBody>
      </p:sp>
    </p:spTree>
    <p:extLst>
      <p:ext uri="{BB962C8B-B14F-4D97-AF65-F5344CB8AC3E}">
        <p14:creationId xmlns:p14="http://schemas.microsoft.com/office/powerpoint/2010/main" val="349208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 • TEXT ALTERNATIVE (putty)">
    <p:spTree>
      <p:nvGrpSpPr>
        <p:cNvPr id="1" name=""/>
        <p:cNvGrpSpPr/>
        <p:nvPr/>
      </p:nvGrpSpPr>
      <p:grpSpPr>
        <a:xfrm>
          <a:off x="0" y="0"/>
          <a:ext cx="0" cy="0"/>
          <a:chOff x="0" y="0"/>
          <a:chExt cx="0" cy="0"/>
        </a:xfrm>
      </p:grpSpPr>
      <p:sp>
        <p:nvSpPr>
          <p:cNvPr id="6" name="Text Placeholder 3"/>
          <p:cNvSpPr>
            <a:spLocks noGrp="1"/>
          </p:cNvSpPr>
          <p:nvPr>
            <p:ph type="body" sz="quarter" idx="10" hasCustomPrompt="1"/>
          </p:nvPr>
        </p:nvSpPr>
        <p:spPr>
          <a:xfrm>
            <a:off x="787977" y="1525401"/>
            <a:ext cx="2327564" cy="2478708"/>
          </a:xfrm>
          <a:noFill/>
          <a:ln w="19050" cap="sq">
            <a:noFill/>
          </a:ln>
        </p:spPr>
        <p:txBody>
          <a:bodyPr lIns="182880" tIns="182880" rIns="137160" bIns="137160">
            <a:noAutofit/>
          </a:bodyPr>
          <a:lstStyle>
            <a:lvl1pPr marL="0" indent="0">
              <a:lnSpc>
                <a:spcPct val="99000"/>
              </a:lnSpc>
              <a:spcBef>
                <a:spcPts val="1059"/>
              </a:spcBef>
              <a:spcAft>
                <a:spcPts val="0"/>
              </a:spcAft>
              <a:buNone/>
              <a:defRPr sz="1632" baseline="0">
                <a:solidFill>
                  <a:srgbClr val="6D7071"/>
                </a:solidFill>
              </a:defRPr>
            </a:lvl1pPr>
            <a:lvl2pPr>
              <a:lnSpc>
                <a:spcPct val="100000"/>
              </a:lnSpc>
              <a:spcBef>
                <a:spcPts val="706"/>
              </a:spcBef>
              <a:spcAft>
                <a:spcPts val="265"/>
              </a:spcAft>
              <a:defRPr sz="1368">
                <a:solidFill>
                  <a:srgbClr val="6D7071"/>
                </a:solidFill>
              </a:defRPr>
            </a:lvl2pPr>
            <a:lvl3pPr marL="331992" indent="-154089">
              <a:lnSpc>
                <a:spcPct val="100000"/>
              </a:lnSpc>
              <a:spcBef>
                <a:spcPts val="88"/>
              </a:spcBef>
              <a:spcAft>
                <a:spcPts val="265"/>
              </a:spcAft>
              <a:defRPr sz="1368">
                <a:solidFill>
                  <a:srgbClr val="6D7071"/>
                </a:solidFill>
              </a:defRPr>
            </a:lvl3pPr>
            <a:lvl4pPr marL="486082" indent="-117668">
              <a:lnSpc>
                <a:spcPct val="100000"/>
              </a:lnSpc>
              <a:spcBef>
                <a:spcPts val="88"/>
              </a:spcBef>
              <a:spcAft>
                <a:spcPts val="265"/>
              </a:spcAft>
              <a:defRPr sz="1368">
                <a:solidFill>
                  <a:srgbClr val="6D7071"/>
                </a:solidFill>
              </a:defRPr>
            </a:lvl4pPr>
          </a:lstStyle>
          <a:p>
            <a:pPr lvl="0"/>
            <a:r>
              <a:rPr lang="en-US" dirty="0"/>
              <a:t>Type text here. Turn bullets on/off using Alt + Shift + Left or Right Arrow. Don’t center your text—leave it left- and top-aligned</a:t>
            </a:r>
          </a:p>
          <a:p>
            <a:pPr lvl="1"/>
            <a:r>
              <a:rPr lang="en-US" dirty="0"/>
              <a:t>Second level</a:t>
            </a:r>
          </a:p>
          <a:p>
            <a:pPr lvl="2"/>
            <a:r>
              <a:rPr lang="en-US" dirty="0"/>
              <a:t>Third level</a:t>
            </a:r>
          </a:p>
          <a:p>
            <a:pPr lvl="3"/>
            <a:r>
              <a:rPr lang="en-US" dirty="0"/>
              <a:t>Fourth level</a:t>
            </a:r>
          </a:p>
        </p:txBody>
      </p:sp>
      <p:sp>
        <p:nvSpPr>
          <p:cNvPr id="9" name="Text Placeholder 3"/>
          <p:cNvSpPr>
            <a:spLocks noGrp="1"/>
          </p:cNvSpPr>
          <p:nvPr>
            <p:ph type="body" sz="quarter" idx="13" hasCustomPrompt="1"/>
          </p:nvPr>
        </p:nvSpPr>
        <p:spPr>
          <a:xfrm>
            <a:off x="3416012" y="1525401"/>
            <a:ext cx="2327564" cy="2478708"/>
          </a:xfrm>
          <a:noFill/>
          <a:ln w="19050" cap="sq">
            <a:noFill/>
          </a:ln>
        </p:spPr>
        <p:txBody>
          <a:bodyPr lIns="182880" tIns="182880" rIns="137160" bIns="137160">
            <a:noAutofit/>
          </a:bodyPr>
          <a:lstStyle>
            <a:lvl1pPr marL="0" indent="0">
              <a:lnSpc>
                <a:spcPct val="99000"/>
              </a:lnSpc>
              <a:spcBef>
                <a:spcPts val="1059"/>
              </a:spcBef>
              <a:spcAft>
                <a:spcPts val="0"/>
              </a:spcAft>
              <a:buNone/>
              <a:defRPr sz="1632" baseline="0">
                <a:solidFill>
                  <a:srgbClr val="6D7071"/>
                </a:solidFill>
              </a:defRPr>
            </a:lvl1pPr>
            <a:lvl2pPr>
              <a:lnSpc>
                <a:spcPct val="100000"/>
              </a:lnSpc>
              <a:spcBef>
                <a:spcPts val="706"/>
              </a:spcBef>
              <a:spcAft>
                <a:spcPts val="265"/>
              </a:spcAft>
              <a:defRPr sz="1368">
                <a:solidFill>
                  <a:srgbClr val="6D7071"/>
                </a:solidFill>
              </a:defRPr>
            </a:lvl2pPr>
            <a:lvl3pPr marL="331992" indent="-154089">
              <a:lnSpc>
                <a:spcPct val="100000"/>
              </a:lnSpc>
              <a:spcBef>
                <a:spcPts val="88"/>
              </a:spcBef>
              <a:spcAft>
                <a:spcPts val="265"/>
              </a:spcAft>
              <a:defRPr sz="1368">
                <a:solidFill>
                  <a:srgbClr val="6D7071"/>
                </a:solidFill>
              </a:defRPr>
            </a:lvl3pPr>
            <a:lvl4pPr marL="486082" indent="-117668">
              <a:lnSpc>
                <a:spcPct val="100000"/>
              </a:lnSpc>
              <a:spcBef>
                <a:spcPts val="88"/>
              </a:spcBef>
              <a:spcAft>
                <a:spcPts val="265"/>
              </a:spcAft>
              <a:defRPr sz="1368">
                <a:solidFill>
                  <a:srgbClr val="6D7071"/>
                </a:solidFill>
              </a:defRPr>
            </a:lvl4pPr>
          </a:lstStyle>
          <a:p>
            <a:pPr lvl="0"/>
            <a:r>
              <a:rPr lang="en-US" dirty="0"/>
              <a:t>Leave box widths and spacing as-is. For custom-size boxes do not use this layout—use the “Head Only” layout and create custom boxes</a:t>
            </a:r>
          </a:p>
          <a:p>
            <a:pPr lvl="1"/>
            <a:r>
              <a:rPr lang="en-US" dirty="0"/>
              <a:t>Second level</a:t>
            </a:r>
          </a:p>
          <a:p>
            <a:pPr lvl="2"/>
            <a:r>
              <a:rPr lang="en-US" dirty="0"/>
              <a:t>Third level</a:t>
            </a:r>
          </a:p>
          <a:p>
            <a:pPr lvl="3"/>
            <a:r>
              <a:rPr lang="en-US" dirty="0"/>
              <a:t>Fourth level</a:t>
            </a:r>
          </a:p>
        </p:txBody>
      </p:sp>
      <p:sp>
        <p:nvSpPr>
          <p:cNvPr id="10" name="Text Placeholder 3"/>
          <p:cNvSpPr>
            <a:spLocks noGrp="1"/>
          </p:cNvSpPr>
          <p:nvPr>
            <p:ph type="body" sz="quarter" idx="14" hasCustomPrompt="1"/>
          </p:nvPr>
        </p:nvSpPr>
        <p:spPr>
          <a:xfrm>
            <a:off x="6020954" y="1525401"/>
            <a:ext cx="2327564" cy="2478708"/>
          </a:xfrm>
          <a:noFill/>
          <a:ln w="19050" cap="sq">
            <a:noFill/>
          </a:ln>
        </p:spPr>
        <p:txBody>
          <a:bodyPr lIns="182880" tIns="182880" rIns="137160" bIns="137160">
            <a:noAutofit/>
          </a:bodyPr>
          <a:lstStyle>
            <a:lvl1pPr marL="0" marR="0" indent="0" algn="l" defTabSz="897920" rtl="0" eaLnBrk="1" fontAlgn="base" latinLnBrk="0" hangingPunct="1">
              <a:lnSpc>
                <a:spcPct val="99000"/>
              </a:lnSpc>
              <a:spcBef>
                <a:spcPts val="1059"/>
              </a:spcBef>
              <a:spcAft>
                <a:spcPts val="0"/>
              </a:spcAft>
              <a:buClrTx/>
              <a:buSzPct val="95000"/>
              <a:buFont typeface="Arial" pitchFamily="34" charset="0"/>
              <a:buNone/>
              <a:tabLst/>
              <a:defRPr sz="1632" baseline="0">
                <a:solidFill>
                  <a:srgbClr val="6D7071"/>
                </a:solidFill>
              </a:defRPr>
            </a:lvl1pPr>
            <a:lvl2pPr>
              <a:lnSpc>
                <a:spcPct val="100000"/>
              </a:lnSpc>
              <a:spcBef>
                <a:spcPts val="706"/>
              </a:spcBef>
              <a:spcAft>
                <a:spcPts val="265"/>
              </a:spcAft>
              <a:defRPr sz="1368">
                <a:solidFill>
                  <a:srgbClr val="6D7071"/>
                </a:solidFill>
              </a:defRPr>
            </a:lvl2pPr>
            <a:lvl3pPr marL="331992" indent="-154089">
              <a:lnSpc>
                <a:spcPct val="100000"/>
              </a:lnSpc>
              <a:spcBef>
                <a:spcPts val="88"/>
              </a:spcBef>
              <a:spcAft>
                <a:spcPts val="265"/>
              </a:spcAft>
              <a:defRPr sz="1368">
                <a:solidFill>
                  <a:srgbClr val="6D7071"/>
                </a:solidFill>
              </a:defRPr>
            </a:lvl3pPr>
            <a:lvl4pPr marL="486082" indent="-117668">
              <a:lnSpc>
                <a:spcPct val="100000"/>
              </a:lnSpc>
              <a:spcBef>
                <a:spcPts val="88"/>
              </a:spcBef>
              <a:spcAft>
                <a:spcPts val="265"/>
              </a:spcAft>
              <a:defRPr sz="1368">
                <a:solidFill>
                  <a:srgbClr val="6D7071"/>
                </a:solidFill>
              </a:defRPr>
            </a:lvl4pPr>
          </a:lstStyle>
          <a:p>
            <a:pPr marL="0" marR="0" lvl="0" indent="0" algn="l" defTabSz="897920" rtl="0" eaLnBrk="1" fontAlgn="base" latinLnBrk="0" hangingPunct="1">
              <a:lnSpc>
                <a:spcPct val="100000"/>
              </a:lnSpc>
              <a:spcBef>
                <a:spcPts val="971"/>
              </a:spcBef>
              <a:spcAft>
                <a:spcPts val="0"/>
              </a:spcAft>
              <a:buClrTx/>
              <a:buSzPct val="95000"/>
              <a:buFont typeface="Arial" pitchFamily="34" charset="0"/>
              <a:buNone/>
              <a:tabLst/>
              <a:defRPr/>
            </a:pPr>
            <a:r>
              <a:rPr lang="en-US" dirty="0"/>
              <a:t>Delete unused boxes or copy/paste to add more</a:t>
            </a:r>
          </a:p>
          <a:p>
            <a:pPr lvl="1"/>
            <a:r>
              <a:rPr lang="en-US" dirty="0"/>
              <a:t>Second level</a:t>
            </a:r>
          </a:p>
          <a:p>
            <a:pPr lvl="2"/>
            <a:r>
              <a:rPr lang="en-US" dirty="0"/>
              <a:t>Third level</a:t>
            </a:r>
          </a:p>
          <a:p>
            <a:pPr lvl="3"/>
            <a:r>
              <a:rPr lang="en-US" dirty="0"/>
              <a:t>Fourth level</a:t>
            </a:r>
          </a:p>
        </p:txBody>
      </p:sp>
      <p:sp>
        <p:nvSpPr>
          <p:cNvPr id="7" name="Head"/>
          <p:cNvSpPr>
            <a:spLocks noGrp="1"/>
          </p:cNvSpPr>
          <p:nvPr>
            <p:ph type="title" hasCustomPrompt="1"/>
          </p:nvPr>
        </p:nvSpPr>
        <p:spPr>
          <a:xfrm>
            <a:off x="438758" y="128752"/>
            <a:ext cx="8271488" cy="298543"/>
          </a:xfrm>
          <a:prstGeom prst="rect">
            <a:avLst/>
          </a:prstGeom>
        </p:spPr>
        <p:txBody>
          <a:bodyPr>
            <a:spAutoFit/>
          </a:bodyPr>
          <a:lstStyle>
            <a:lvl1pPr>
              <a:defRPr sz="2000" baseline="0">
                <a:solidFill>
                  <a:srgbClr val="6D7071"/>
                </a:solidFill>
              </a:defRPr>
            </a:lvl1pPr>
          </a:lstStyle>
          <a:p>
            <a:r>
              <a:rPr lang="en-US" dirty="0"/>
              <a:t>Head + subhead layout: Type head here</a:t>
            </a:r>
          </a:p>
        </p:txBody>
      </p:sp>
    </p:spTree>
    <p:extLst>
      <p:ext uri="{BB962C8B-B14F-4D97-AF65-F5344CB8AC3E}">
        <p14:creationId xmlns:p14="http://schemas.microsoft.com/office/powerpoint/2010/main" val="290299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 • CHAR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787978" y="1491935"/>
            <a:ext cx="7566602" cy="251200"/>
          </a:xfrm>
        </p:spPr>
        <p:txBody>
          <a:bodyPr/>
          <a:lstStyle>
            <a:lvl1pPr marL="0" indent="0">
              <a:lnSpc>
                <a:spcPct val="100000"/>
              </a:lnSpc>
              <a:spcBef>
                <a:spcPts val="0"/>
              </a:spcBef>
              <a:spcAft>
                <a:spcPts val="0"/>
              </a:spcAft>
              <a:buSzPct val="100000"/>
              <a:buNone/>
              <a:defRPr sz="1632">
                <a:solidFill>
                  <a:schemeClr val="tx2"/>
                </a:solidFill>
              </a:defRPr>
            </a:lvl1pPr>
            <a:lvl2pPr marL="152689" indent="-152689">
              <a:buSzPct val="100000"/>
              <a:defRPr sz="1765"/>
            </a:lvl2pPr>
            <a:lvl3pPr marL="456664" indent="-152689">
              <a:buSzPct val="100000"/>
              <a:buFont typeface="Arial" pitchFamily="34" charset="0"/>
              <a:buChar char="–"/>
              <a:defRPr sz="1588"/>
            </a:lvl3pPr>
            <a:lvl4pPr marL="701806" indent="-147085">
              <a:buFont typeface="Arial" pitchFamily="34" charset="0"/>
              <a:buChar char="•"/>
              <a:defRPr sz="1588"/>
            </a:lvl4pPr>
          </a:lstStyle>
          <a:p>
            <a:pPr lvl="0"/>
            <a:r>
              <a:rPr lang="en-US" dirty="0"/>
              <a:t>Type chart title here</a:t>
            </a:r>
          </a:p>
        </p:txBody>
      </p:sp>
      <p:sp>
        <p:nvSpPr>
          <p:cNvPr id="4" name="Oval 3" hidden="1"/>
          <p:cNvSpPr/>
          <p:nvPr userDrawn="1"/>
        </p:nvSpPr>
        <p:spPr>
          <a:xfrm>
            <a:off x="7577836" y="1573026"/>
            <a:ext cx="1225575" cy="14671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5" name="Head"/>
          <p:cNvSpPr>
            <a:spLocks noGrp="1"/>
          </p:cNvSpPr>
          <p:nvPr>
            <p:ph type="title" hasCustomPrompt="1"/>
          </p:nvPr>
        </p:nvSpPr>
        <p:spPr>
          <a:xfrm>
            <a:off x="438758" y="128752"/>
            <a:ext cx="8271488" cy="298543"/>
          </a:xfrm>
          <a:prstGeom prst="rect">
            <a:avLst/>
          </a:prstGeom>
        </p:spPr>
        <p:txBody>
          <a:bodyPr>
            <a:spAutoFit/>
          </a:bodyPr>
          <a:lstStyle>
            <a:lvl1pPr>
              <a:defRPr sz="2000" baseline="0">
                <a:solidFill>
                  <a:srgbClr val="6D7071"/>
                </a:solidFill>
              </a:defRPr>
            </a:lvl1pPr>
          </a:lstStyle>
          <a:p>
            <a:r>
              <a:rPr lang="en-US" dirty="0"/>
              <a:t>Head + subhead layout: Type head here</a:t>
            </a:r>
          </a:p>
        </p:txBody>
      </p:sp>
    </p:spTree>
    <p:extLst>
      <p:ext uri="{BB962C8B-B14F-4D97-AF65-F5344CB8AC3E}">
        <p14:creationId xmlns:p14="http://schemas.microsoft.com/office/powerpoint/2010/main" val="351365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 • DOUBLE CHART">
    <p:spTree>
      <p:nvGrpSpPr>
        <p:cNvPr id="1" name=""/>
        <p:cNvGrpSpPr/>
        <p:nvPr/>
      </p:nvGrpSpPr>
      <p:grpSpPr>
        <a:xfrm>
          <a:off x="0" y="0"/>
          <a:ext cx="0" cy="0"/>
          <a:chOff x="0" y="0"/>
          <a:chExt cx="0" cy="0"/>
        </a:xfrm>
      </p:grpSpPr>
      <p:sp>
        <p:nvSpPr>
          <p:cNvPr id="8" name="L Sub and bullets"/>
          <p:cNvSpPr>
            <a:spLocks noGrp="1"/>
          </p:cNvSpPr>
          <p:nvPr>
            <p:ph type="body" sz="quarter" idx="10" hasCustomPrompt="1"/>
          </p:nvPr>
        </p:nvSpPr>
        <p:spPr>
          <a:xfrm>
            <a:off x="787978" y="1489190"/>
            <a:ext cx="3532909" cy="251200"/>
          </a:xfrm>
        </p:spPr>
        <p:txBody>
          <a:bodyPr/>
          <a:lstStyle>
            <a:lvl1pPr marL="0" indent="0">
              <a:lnSpc>
                <a:spcPct val="100000"/>
              </a:lnSpc>
              <a:spcBef>
                <a:spcPts val="0"/>
              </a:spcBef>
              <a:spcAft>
                <a:spcPts val="0"/>
              </a:spcAft>
              <a:buSzPct val="100000"/>
              <a:buNone/>
              <a:defRPr sz="1632">
                <a:solidFill>
                  <a:schemeClr val="tx2"/>
                </a:solidFill>
              </a:defRPr>
            </a:lvl1pPr>
            <a:lvl2pPr marL="175102" indent="-175102">
              <a:lnSpc>
                <a:spcPct val="97000"/>
              </a:lnSpc>
              <a:spcBef>
                <a:spcPts val="882"/>
              </a:spcBef>
              <a:buSzPct val="95000"/>
              <a:defRPr sz="1765"/>
            </a:lvl2pPr>
            <a:lvl3pPr marL="479077" indent="-175102">
              <a:lnSpc>
                <a:spcPct val="90000"/>
              </a:lnSpc>
              <a:spcBef>
                <a:spcPts val="441"/>
              </a:spcBef>
              <a:buSzPct val="95000"/>
              <a:buFont typeface="Arial" pitchFamily="34" charset="0"/>
              <a:buChar char="–"/>
              <a:defRPr sz="1765"/>
            </a:lvl3pPr>
            <a:lvl4pPr marL="759239" indent="-168097">
              <a:lnSpc>
                <a:spcPct val="90000"/>
              </a:lnSpc>
              <a:spcBef>
                <a:spcPts val="441"/>
              </a:spcBef>
              <a:buSzPct val="95000"/>
              <a:buFont typeface="Arial" pitchFamily="34" charset="0"/>
              <a:buChar char="•"/>
              <a:defRPr sz="1765"/>
            </a:lvl4pPr>
          </a:lstStyle>
          <a:p>
            <a:pPr lvl="0"/>
            <a:r>
              <a:rPr lang="en-US" dirty="0"/>
              <a:t>Type chart title here</a:t>
            </a:r>
          </a:p>
        </p:txBody>
      </p:sp>
      <p:sp>
        <p:nvSpPr>
          <p:cNvPr id="4" name="R Sub and bullets"/>
          <p:cNvSpPr>
            <a:spLocks noGrp="1"/>
          </p:cNvSpPr>
          <p:nvPr>
            <p:ph type="body" sz="quarter" idx="11" hasCustomPrompt="1"/>
          </p:nvPr>
        </p:nvSpPr>
        <p:spPr>
          <a:xfrm>
            <a:off x="4817343" y="1489190"/>
            <a:ext cx="3537239" cy="251200"/>
          </a:xfrm>
        </p:spPr>
        <p:txBody>
          <a:bodyPr/>
          <a:lstStyle>
            <a:lvl1pPr marL="0" indent="0">
              <a:lnSpc>
                <a:spcPct val="100000"/>
              </a:lnSpc>
              <a:spcBef>
                <a:spcPts val="0"/>
              </a:spcBef>
              <a:spcAft>
                <a:spcPts val="0"/>
              </a:spcAft>
              <a:buSzPct val="100000"/>
              <a:buNone/>
              <a:defRPr sz="1632" baseline="0">
                <a:solidFill>
                  <a:schemeClr val="tx2"/>
                </a:solidFill>
              </a:defRPr>
            </a:lvl1pPr>
            <a:lvl2pPr marL="175102" indent="-175102">
              <a:lnSpc>
                <a:spcPct val="97000"/>
              </a:lnSpc>
              <a:spcBef>
                <a:spcPts val="882"/>
              </a:spcBef>
              <a:buSzPct val="95000"/>
              <a:defRPr sz="1765"/>
            </a:lvl2pPr>
            <a:lvl3pPr marL="479077" indent="-175102">
              <a:lnSpc>
                <a:spcPct val="90000"/>
              </a:lnSpc>
              <a:spcBef>
                <a:spcPts val="441"/>
              </a:spcBef>
              <a:buSzPct val="95000"/>
              <a:buFont typeface="Arial" pitchFamily="34" charset="0"/>
              <a:buChar char="–"/>
              <a:defRPr sz="1765"/>
            </a:lvl3pPr>
            <a:lvl4pPr marL="759239" indent="-168097">
              <a:lnSpc>
                <a:spcPct val="90000"/>
              </a:lnSpc>
              <a:spcBef>
                <a:spcPts val="441"/>
              </a:spcBef>
              <a:buSzPct val="95000"/>
              <a:buFont typeface="Arial" pitchFamily="34" charset="0"/>
              <a:buChar char="•"/>
              <a:defRPr sz="1765"/>
            </a:lvl4pPr>
          </a:lstStyle>
          <a:p>
            <a:pPr lvl="0"/>
            <a:r>
              <a:rPr lang="en-US" dirty="0"/>
              <a:t>Type chart title here</a:t>
            </a:r>
          </a:p>
        </p:txBody>
      </p:sp>
      <p:sp>
        <p:nvSpPr>
          <p:cNvPr id="5" name="Head"/>
          <p:cNvSpPr>
            <a:spLocks noGrp="1"/>
          </p:cNvSpPr>
          <p:nvPr>
            <p:ph type="title" hasCustomPrompt="1"/>
          </p:nvPr>
        </p:nvSpPr>
        <p:spPr>
          <a:xfrm>
            <a:off x="438758" y="128752"/>
            <a:ext cx="8271488" cy="298543"/>
          </a:xfrm>
          <a:prstGeom prst="rect">
            <a:avLst/>
          </a:prstGeom>
        </p:spPr>
        <p:txBody>
          <a:bodyPr>
            <a:spAutoFit/>
          </a:bodyPr>
          <a:lstStyle>
            <a:lvl1pPr>
              <a:defRPr sz="2000" baseline="0">
                <a:solidFill>
                  <a:srgbClr val="6D7071"/>
                </a:solidFill>
              </a:defRPr>
            </a:lvl1pPr>
          </a:lstStyle>
          <a:p>
            <a:r>
              <a:rPr lang="en-US" dirty="0"/>
              <a:t>Head + subhead layout: Type head here</a:t>
            </a:r>
          </a:p>
        </p:txBody>
      </p:sp>
    </p:spTree>
    <p:extLst>
      <p:ext uri="{BB962C8B-B14F-4D97-AF65-F5344CB8AC3E}">
        <p14:creationId xmlns:p14="http://schemas.microsoft.com/office/powerpoint/2010/main" val="242990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Head"/>
          <p:cNvSpPr>
            <a:spLocks noGrp="1"/>
          </p:cNvSpPr>
          <p:nvPr>
            <p:ph type="title"/>
          </p:nvPr>
        </p:nvSpPr>
        <p:spPr bwMode="auto">
          <a:xfrm>
            <a:off x="479733" y="130658"/>
            <a:ext cx="8255728" cy="2985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title style</a:t>
            </a:r>
          </a:p>
        </p:txBody>
      </p:sp>
      <p:sp>
        <p:nvSpPr>
          <p:cNvPr id="1028" name="Bullets"/>
          <p:cNvSpPr>
            <a:spLocks noGrp="1"/>
          </p:cNvSpPr>
          <p:nvPr>
            <p:ph type="body" idx="1"/>
          </p:nvPr>
        </p:nvSpPr>
        <p:spPr bwMode="auto">
          <a:xfrm>
            <a:off x="787979" y="1476603"/>
            <a:ext cx="7566603" cy="8500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2"/>
            <a:r>
              <a:rPr lang="en-US" dirty="0"/>
              <a:t>Second level</a:t>
            </a:r>
          </a:p>
          <a:p>
            <a:pPr lvl="3"/>
            <a:r>
              <a:rPr lang="en-US" dirty="0"/>
              <a:t>Third level</a:t>
            </a:r>
          </a:p>
        </p:txBody>
      </p:sp>
      <p:sp>
        <p:nvSpPr>
          <p:cNvPr id="16" name="Slide Number Placeholder 8"/>
          <p:cNvSpPr txBox="1">
            <a:spLocks/>
          </p:cNvSpPr>
          <p:nvPr userDrawn="1"/>
        </p:nvSpPr>
        <p:spPr>
          <a:xfrm>
            <a:off x="6968089" y="6544769"/>
            <a:ext cx="2057400" cy="27536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01989E-FA9D-4D60-A0E4-5AEF8D4BB09E}" type="slidenum">
              <a:rPr lang="en-US" sz="900" smtClean="0">
                <a:solidFill>
                  <a:prstClr val="black">
                    <a:tint val="75000"/>
                  </a:prstClr>
                </a:solidFill>
                <a:latin typeface="Univers 45 Light" pitchFamily="34" charset="0"/>
              </a:rPr>
              <a:pPr/>
              <a:t>‹#›</a:t>
            </a:fld>
            <a:endParaRPr lang="en-US" sz="900" dirty="0">
              <a:solidFill>
                <a:prstClr val="black">
                  <a:tint val="75000"/>
                </a:prstClr>
              </a:solidFill>
              <a:latin typeface="Univers 45 Light" pitchFamily="34" charset="0"/>
            </a:endParaRPr>
          </a:p>
        </p:txBody>
      </p:sp>
      <p:grpSp>
        <p:nvGrpSpPr>
          <p:cNvPr id="17" name="Group 16"/>
          <p:cNvGrpSpPr/>
          <p:nvPr userDrawn="1"/>
        </p:nvGrpSpPr>
        <p:grpSpPr>
          <a:xfrm>
            <a:off x="479733" y="715287"/>
            <a:ext cx="8230513" cy="105559"/>
            <a:chOff x="479733" y="715287"/>
            <a:chExt cx="8230513" cy="105559"/>
          </a:xfrm>
        </p:grpSpPr>
        <p:cxnSp>
          <p:nvCxnSpPr>
            <p:cNvPr id="18" name="Straight Connector 17"/>
            <p:cNvCxnSpPr/>
            <p:nvPr/>
          </p:nvCxnSpPr>
          <p:spPr>
            <a:xfrm>
              <a:off x="479733" y="769606"/>
              <a:ext cx="8207067" cy="0"/>
            </a:xfrm>
            <a:prstGeom prst="line">
              <a:avLst/>
            </a:prstGeom>
            <a:noFill/>
            <a:ln w="12700" cap="flat" cmpd="sng" algn="ctr">
              <a:solidFill>
                <a:srgbClr val="6C6F70"/>
              </a:solidFill>
              <a:prstDash val="solid"/>
              <a:miter lim="800000"/>
            </a:ln>
            <a:effectLst/>
          </p:spPr>
        </p:cxnSp>
        <p:sp>
          <p:nvSpPr>
            <p:cNvPr id="19" name="Rectangle 18"/>
            <p:cNvSpPr/>
            <p:nvPr/>
          </p:nvSpPr>
          <p:spPr>
            <a:xfrm>
              <a:off x="8052630" y="715287"/>
              <a:ext cx="657616" cy="105559"/>
            </a:xfrm>
            <a:prstGeom prst="rect">
              <a:avLst/>
            </a:prstGeom>
            <a:solidFill>
              <a:srgbClr val="A6BE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7395014" y="715287"/>
              <a:ext cx="657616" cy="105559"/>
            </a:xfrm>
            <a:prstGeom prst="rect">
              <a:avLst/>
            </a:prstGeom>
            <a:solidFill>
              <a:srgbClr val="EBC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6129142" y="715287"/>
              <a:ext cx="657616" cy="105559"/>
            </a:xfrm>
            <a:prstGeom prst="rect">
              <a:avLst/>
            </a:prstGeom>
            <a:solidFill>
              <a:srgbClr val="0098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6179376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hf sldNum="0" hdr="0" dt="0"/>
  <p:txStyles>
    <p:titleStyle>
      <a:lvl1pPr algn="l" defTabSz="897920" rtl="0" eaLnBrk="1" fontAlgn="base" hangingPunct="1">
        <a:lnSpc>
          <a:spcPct val="97000"/>
        </a:lnSpc>
        <a:spcBef>
          <a:spcPct val="0"/>
        </a:spcBef>
        <a:spcAft>
          <a:spcPct val="0"/>
        </a:spcAft>
        <a:defRPr sz="2000" kern="1200">
          <a:solidFill>
            <a:srgbClr val="6D7071"/>
          </a:solidFill>
          <a:latin typeface="Arial" pitchFamily="34" charset="0"/>
          <a:ea typeface="+mj-ea"/>
          <a:cs typeface="Arial" pitchFamily="34" charset="0"/>
        </a:defRPr>
      </a:lvl1pPr>
      <a:lvl2pPr algn="l" defTabSz="897920" rtl="0" eaLnBrk="1" fontAlgn="base" hangingPunct="1">
        <a:spcBef>
          <a:spcPct val="0"/>
        </a:spcBef>
        <a:spcAft>
          <a:spcPct val="0"/>
        </a:spcAft>
        <a:defRPr sz="2118">
          <a:solidFill>
            <a:schemeClr val="bg1"/>
          </a:solidFill>
          <a:latin typeface="Arial" pitchFamily="34" charset="0"/>
          <a:cs typeface="Arial" pitchFamily="34" charset="0"/>
        </a:defRPr>
      </a:lvl2pPr>
      <a:lvl3pPr algn="l" defTabSz="897920" rtl="0" eaLnBrk="1" fontAlgn="base" hangingPunct="1">
        <a:spcBef>
          <a:spcPct val="0"/>
        </a:spcBef>
        <a:spcAft>
          <a:spcPct val="0"/>
        </a:spcAft>
        <a:defRPr sz="2118">
          <a:solidFill>
            <a:schemeClr val="bg1"/>
          </a:solidFill>
          <a:latin typeface="Arial" pitchFamily="34" charset="0"/>
          <a:cs typeface="Arial" pitchFamily="34" charset="0"/>
        </a:defRPr>
      </a:lvl3pPr>
      <a:lvl4pPr algn="l" defTabSz="897920" rtl="0" eaLnBrk="1" fontAlgn="base" hangingPunct="1">
        <a:spcBef>
          <a:spcPct val="0"/>
        </a:spcBef>
        <a:spcAft>
          <a:spcPct val="0"/>
        </a:spcAft>
        <a:defRPr sz="2118">
          <a:solidFill>
            <a:schemeClr val="bg1"/>
          </a:solidFill>
          <a:latin typeface="Arial" pitchFamily="34" charset="0"/>
          <a:cs typeface="Arial" pitchFamily="34" charset="0"/>
        </a:defRPr>
      </a:lvl4pPr>
      <a:lvl5pPr algn="l" defTabSz="897920" rtl="0" eaLnBrk="1" fontAlgn="base" hangingPunct="1">
        <a:spcBef>
          <a:spcPct val="0"/>
        </a:spcBef>
        <a:spcAft>
          <a:spcPct val="0"/>
        </a:spcAft>
        <a:defRPr sz="2118">
          <a:solidFill>
            <a:schemeClr val="bg1"/>
          </a:solidFill>
          <a:latin typeface="Arial" pitchFamily="34" charset="0"/>
          <a:cs typeface="Arial" pitchFamily="34" charset="0"/>
        </a:defRPr>
      </a:lvl5pPr>
      <a:lvl6pPr marL="403433" algn="l" defTabSz="897920" rtl="0" eaLnBrk="1" fontAlgn="base" hangingPunct="1">
        <a:spcBef>
          <a:spcPct val="0"/>
        </a:spcBef>
        <a:spcAft>
          <a:spcPct val="0"/>
        </a:spcAft>
        <a:defRPr sz="2118">
          <a:solidFill>
            <a:schemeClr val="bg1"/>
          </a:solidFill>
          <a:latin typeface="Arial" pitchFamily="34" charset="0"/>
          <a:cs typeface="Arial" pitchFamily="34" charset="0"/>
        </a:defRPr>
      </a:lvl6pPr>
      <a:lvl7pPr marL="806867" algn="l" defTabSz="897920" rtl="0" eaLnBrk="1" fontAlgn="base" hangingPunct="1">
        <a:spcBef>
          <a:spcPct val="0"/>
        </a:spcBef>
        <a:spcAft>
          <a:spcPct val="0"/>
        </a:spcAft>
        <a:defRPr sz="2118">
          <a:solidFill>
            <a:schemeClr val="bg1"/>
          </a:solidFill>
          <a:latin typeface="Arial" pitchFamily="34" charset="0"/>
          <a:cs typeface="Arial" pitchFamily="34" charset="0"/>
        </a:defRPr>
      </a:lvl7pPr>
      <a:lvl8pPr marL="1210300" algn="l" defTabSz="897920" rtl="0" eaLnBrk="1" fontAlgn="base" hangingPunct="1">
        <a:spcBef>
          <a:spcPct val="0"/>
        </a:spcBef>
        <a:spcAft>
          <a:spcPct val="0"/>
        </a:spcAft>
        <a:defRPr sz="2118">
          <a:solidFill>
            <a:schemeClr val="bg1"/>
          </a:solidFill>
          <a:latin typeface="Arial" pitchFamily="34" charset="0"/>
          <a:cs typeface="Arial" pitchFamily="34" charset="0"/>
        </a:defRPr>
      </a:lvl8pPr>
      <a:lvl9pPr marL="1613733" algn="l" defTabSz="897920" rtl="0" eaLnBrk="1" fontAlgn="base" hangingPunct="1">
        <a:spcBef>
          <a:spcPct val="0"/>
        </a:spcBef>
        <a:spcAft>
          <a:spcPct val="0"/>
        </a:spcAft>
        <a:defRPr sz="2118">
          <a:solidFill>
            <a:schemeClr val="bg1"/>
          </a:solidFill>
          <a:latin typeface="Arial" pitchFamily="34" charset="0"/>
          <a:cs typeface="Arial" pitchFamily="34" charset="0"/>
        </a:defRPr>
      </a:lvl9pPr>
    </p:titleStyle>
    <p:bodyStyle>
      <a:lvl1pPr marL="176502" indent="-176502" algn="l" defTabSz="897920" rtl="0" eaLnBrk="1" fontAlgn="base" hangingPunct="1">
        <a:lnSpc>
          <a:spcPct val="101000"/>
        </a:lnSpc>
        <a:spcBef>
          <a:spcPts val="706"/>
        </a:spcBef>
        <a:spcAft>
          <a:spcPts val="88"/>
        </a:spcAft>
        <a:buSzPct val="95000"/>
        <a:buFont typeface="Arial" pitchFamily="34" charset="0"/>
        <a:buChar char="•"/>
        <a:defRPr sz="1765" kern="1200" baseline="0">
          <a:solidFill>
            <a:srgbClr val="6C6F70"/>
          </a:solidFill>
          <a:latin typeface="Arial" pitchFamily="34" charset="0"/>
          <a:ea typeface="+mn-ea"/>
          <a:cs typeface="Arial" pitchFamily="34" charset="0"/>
        </a:defRPr>
      </a:lvl1pPr>
      <a:lvl2pPr marL="151287" indent="-151287" algn="l" defTabSz="897920" rtl="0" eaLnBrk="1" fontAlgn="base" hangingPunct="1">
        <a:lnSpc>
          <a:spcPct val="95000"/>
        </a:lnSpc>
        <a:spcBef>
          <a:spcPct val="20000"/>
        </a:spcBef>
        <a:spcAft>
          <a:spcPct val="0"/>
        </a:spcAft>
        <a:buSzPct val="100000"/>
        <a:buFont typeface="Arial" pitchFamily="34" charset="0"/>
        <a:buChar char="•"/>
        <a:defRPr sz="1765" kern="1200">
          <a:solidFill>
            <a:schemeClr val="tx1"/>
          </a:solidFill>
          <a:latin typeface="Arial" pitchFamily="34" charset="0"/>
          <a:ea typeface="+mn-ea"/>
          <a:cs typeface="Arial" pitchFamily="34" charset="0"/>
        </a:defRPr>
      </a:lvl2pPr>
      <a:lvl3pPr marL="383822" indent="-172300" algn="l" defTabSz="897920" rtl="0" eaLnBrk="1" fontAlgn="base" hangingPunct="1">
        <a:lnSpc>
          <a:spcPct val="101000"/>
        </a:lnSpc>
        <a:spcBef>
          <a:spcPts val="265"/>
        </a:spcBef>
        <a:spcAft>
          <a:spcPts val="88"/>
        </a:spcAft>
        <a:buSzPct val="95000"/>
        <a:buFont typeface="Arial" pitchFamily="34" charset="0"/>
        <a:buChar char="–"/>
        <a:defRPr sz="1632" kern="1200" baseline="0">
          <a:solidFill>
            <a:srgbClr val="6C6F70"/>
          </a:solidFill>
          <a:latin typeface="Arial" pitchFamily="34" charset="0"/>
          <a:ea typeface="+mn-ea"/>
          <a:cs typeface="Arial" pitchFamily="34" charset="0"/>
        </a:defRPr>
      </a:lvl3pPr>
      <a:lvl4pPr marL="570130" indent="-165296" algn="l" defTabSz="897920" rtl="0" eaLnBrk="1" fontAlgn="base" hangingPunct="1">
        <a:lnSpc>
          <a:spcPct val="101000"/>
        </a:lnSpc>
        <a:spcBef>
          <a:spcPts val="265"/>
        </a:spcBef>
        <a:spcAft>
          <a:spcPts val="88"/>
        </a:spcAft>
        <a:buSzPct val="95000"/>
        <a:buFont typeface="Arial" pitchFamily="34" charset="0"/>
        <a:buChar char="•"/>
        <a:defRPr sz="1412" kern="1200" baseline="0">
          <a:solidFill>
            <a:srgbClr val="6C6F70"/>
          </a:solidFill>
          <a:latin typeface="Arial" pitchFamily="34" charset="0"/>
          <a:ea typeface="+mn-ea"/>
          <a:cs typeface="Arial" pitchFamily="34" charset="0"/>
        </a:defRPr>
      </a:lvl4pPr>
      <a:lvl5pPr marL="1798640" indent="0" algn="l" defTabSz="897920" rtl="0" eaLnBrk="1" fontAlgn="base" hangingPunct="1">
        <a:spcBef>
          <a:spcPct val="20000"/>
        </a:spcBef>
        <a:spcAft>
          <a:spcPct val="0"/>
        </a:spcAft>
        <a:buFont typeface="Arial" pitchFamily="34" charset="0"/>
        <a:buNone/>
        <a:defRPr sz="1941" kern="1200">
          <a:solidFill>
            <a:schemeClr val="tx1"/>
          </a:solidFill>
          <a:latin typeface="Arial" pitchFamily="34" charset="0"/>
          <a:ea typeface="+mn-ea"/>
          <a:cs typeface="Arial" pitchFamily="34" charset="0"/>
        </a:defRPr>
      </a:lvl5pPr>
      <a:lvl6pPr marL="2472279"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921785"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71290"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820796"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5/17/2023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Slide Number Placeholder 8">
            <a:extLst>
              <a:ext uri="{FF2B5EF4-FFF2-40B4-BE49-F238E27FC236}">
                <a16:creationId xmlns:a16="http://schemas.microsoft.com/office/drawing/2014/main" id="{9755E8E9-0E1B-409B-8DF8-849B1C727A0C}"/>
              </a:ext>
            </a:extLst>
          </p:cNvPr>
          <p:cNvSpPr txBox="1">
            <a:spLocks/>
          </p:cNvSpPr>
          <p:nvPr userDrawn="1"/>
        </p:nvSpPr>
        <p:spPr>
          <a:xfrm>
            <a:off x="6968089" y="6544769"/>
            <a:ext cx="2057400" cy="27536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01989E-FA9D-4D60-A0E4-5AEF8D4BB09E}" type="slidenum">
              <a:rPr lang="en-US" sz="900" smtClean="0">
                <a:solidFill>
                  <a:prstClr val="black">
                    <a:tint val="75000"/>
                  </a:prstClr>
                </a:solidFill>
                <a:latin typeface="Univers 45 Light" pitchFamily="34" charset="0"/>
              </a:rPr>
              <a:pPr/>
              <a:t>‹#›</a:t>
            </a:fld>
            <a:endParaRPr lang="en-US" sz="900" dirty="0">
              <a:solidFill>
                <a:prstClr val="black">
                  <a:tint val="75000"/>
                </a:prstClr>
              </a:solidFill>
              <a:latin typeface="Univers 45 Light" pitchFamily="34" charset="0"/>
            </a:endParaRPr>
          </a:p>
        </p:txBody>
      </p:sp>
      <p:grpSp>
        <p:nvGrpSpPr>
          <p:cNvPr id="8" name="Group 7">
            <a:extLst>
              <a:ext uri="{FF2B5EF4-FFF2-40B4-BE49-F238E27FC236}">
                <a16:creationId xmlns:a16="http://schemas.microsoft.com/office/drawing/2014/main" id="{4C4187D1-241F-46B3-A3EA-4DB9F257E074}"/>
              </a:ext>
            </a:extLst>
          </p:cNvPr>
          <p:cNvGrpSpPr/>
          <p:nvPr userDrawn="1"/>
        </p:nvGrpSpPr>
        <p:grpSpPr>
          <a:xfrm>
            <a:off x="479733" y="715287"/>
            <a:ext cx="8230513" cy="105559"/>
            <a:chOff x="479733" y="715287"/>
            <a:chExt cx="8230513" cy="105559"/>
          </a:xfrm>
        </p:grpSpPr>
        <p:cxnSp>
          <p:nvCxnSpPr>
            <p:cNvPr id="9" name="Straight Connector 8">
              <a:extLst>
                <a:ext uri="{FF2B5EF4-FFF2-40B4-BE49-F238E27FC236}">
                  <a16:creationId xmlns:a16="http://schemas.microsoft.com/office/drawing/2014/main" id="{D60A0AD6-AB1A-4AF6-9576-DA2817E30C42}"/>
                </a:ext>
              </a:extLst>
            </p:cNvPr>
            <p:cNvCxnSpPr/>
            <p:nvPr/>
          </p:nvCxnSpPr>
          <p:spPr>
            <a:xfrm>
              <a:off x="479733" y="769606"/>
              <a:ext cx="8207067" cy="0"/>
            </a:xfrm>
            <a:prstGeom prst="line">
              <a:avLst/>
            </a:prstGeom>
            <a:noFill/>
            <a:ln w="12700" cap="flat" cmpd="sng" algn="ctr">
              <a:solidFill>
                <a:srgbClr val="6C6F70"/>
              </a:solidFill>
              <a:prstDash val="solid"/>
              <a:miter lim="800000"/>
            </a:ln>
            <a:effectLst/>
          </p:spPr>
        </p:cxnSp>
        <p:sp>
          <p:nvSpPr>
            <p:cNvPr id="10" name="Rectangle 9">
              <a:extLst>
                <a:ext uri="{FF2B5EF4-FFF2-40B4-BE49-F238E27FC236}">
                  <a16:creationId xmlns:a16="http://schemas.microsoft.com/office/drawing/2014/main" id="{AEF24D93-823D-4BC5-B50D-50BB88AF8FFF}"/>
                </a:ext>
              </a:extLst>
            </p:cNvPr>
            <p:cNvSpPr/>
            <p:nvPr/>
          </p:nvSpPr>
          <p:spPr>
            <a:xfrm>
              <a:off x="8052630" y="715287"/>
              <a:ext cx="657616" cy="105559"/>
            </a:xfrm>
            <a:prstGeom prst="rect">
              <a:avLst/>
            </a:prstGeom>
            <a:solidFill>
              <a:srgbClr val="A6BE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286678D-B537-4AE0-9143-650345A4D35C}"/>
                </a:ext>
              </a:extLst>
            </p:cNvPr>
            <p:cNvSpPr/>
            <p:nvPr/>
          </p:nvSpPr>
          <p:spPr>
            <a:xfrm>
              <a:off x="7395014" y="715287"/>
              <a:ext cx="657616" cy="105559"/>
            </a:xfrm>
            <a:prstGeom prst="rect">
              <a:avLst/>
            </a:prstGeom>
            <a:solidFill>
              <a:srgbClr val="EBC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1474608-AA84-4EF7-B853-55CF7EEBAF4F}"/>
                </a:ext>
              </a:extLst>
            </p:cNvPr>
            <p:cNvSpPr/>
            <p:nvPr/>
          </p:nvSpPr>
          <p:spPr>
            <a:xfrm>
              <a:off x="6129142" y="715287"/>
              <a:ext cx="657616" cy="105559"/>
            </a:xfrm>
            <a:prstGeom prst="rect">
              <a:avLst/>
            </a:prstGeom>
            <a:solidFill>
              <a:srgbClr val="0098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6382746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14.png"/><Relationship Id="rId5" Type="http://schemas.openxmlformats.org/officeDocument/2006/relationships/customXml" Target="../ink/ink2.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customXml" Target="../ink/ink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14.png"/><Relationship Id="rId5" Type="http://schemas.openxmlformats.org/officeDocument/2006/relationships/customXml" Target="../ink/ink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143000" y="1358166"/>
            <a:ext cx="6254496" cy="1622381"/>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3600" b="1" kern="1200" dirty="0">
                <a:solidFill>
                  <a:srgbClr val="C00000"/>
                </a:solidFill>
                <a:latin typeface="Comic Sans MS" panose="030F0702030302020204" pitchFamily="66" charset="0"/>
                <a:ea typeface="+mj-ea"/>
                <a:cs typeface="+mj-cs"/>
              </a:rPr>
              <a:t>Similarity Learning </a:t>
            </a:r>
          </a:p>
          <a:p>
            <a:pPr algn="ctr">
              <a:lnSpc>
                <a:spcPct val="90000"/>
              </a:lnSpc>
              <a:spcBef>
                <a:spcPct val="0"/>
              </a:spcBef>
              <a:spcAft>
                <a:spcPts val="600"/>
              </a:spcAft>
            </a:pPr>
            <a:r>
              <a:rPr lang="en-US" sz="3600" b="1" kern="1200" dirty="0">
                <a:solidFill>
                  <a:srgbClr val="C00000"/>
                </a:solidFill>
                <a:latin typeface="Comic Sans MS" panose="030F0702030302020204" pitchFamily="66" charset="0"/>
                <a:ea typeface="+mj-ea"/>
                <a:cs typeface="+mj-cs"/>
              </a:rPr>
              <a:t>in </a:t>
            </a:r>
          </a:p>
          <a:p>
            <a:pPr algn="ctr">
              <a:lnSpc>
                <a:spcPct val="90000"/>
              </a:lnSpc>
              <a:spcBef>
                <a:spcPct val="0"/>
              </a:spcBef>
              <a:spcAft>
                <a:spcPts val="600"/>
              </a:spcAft>
            </a:pPr>
            <a:r>
              <a:rPr lang="en-US" sz="3600" b="1" kern="1200" dirty="0">
                <a:solidFill>
                  <a:srgbClr val="C00000"/>
                </a:solidFill>
                <a:latin typeface="Comic Sans MS" panose="030F0702030302020204" pitchFamily="66" charset="0"/>
                <a:ea typeface="+mj-ea"/>
                <a:cs typeface="+mj-cs"/>
              </a:rPr>
              <a:t>Financial Services</a:t>
            </a:r>
          </a:p>
        </p:txBody>
      </p:sp>
      <p:sp>
        <p:nvSpPr>
          <p:cNvPr id="3" name="Rectangle 2"/>
          <p:cNvSpPr/>
          <p:nvPr/>
        </p:nvSpPr>
        <p:spPr>
          <a:xfrm>
            <a:off x="1906991" y="3840481"/>
            <a:ext cx="4993762" cy="1622380"/>
          </a:xfrm>
          <a:prstGeom prst="rect">
            <a:avLst/>
          </a:prstGeom>
        </p:spPr>
        <p:txBody>
          <a:bodyPr vert="horz" lIns="91440" tIns="45720" rIns="91440" bIns="45720" rtlCol="0" anchor="ctr">
            <a:normAutofit/>
          </a:bodyPr>
          <a:lstStyle/>
          <a:p>
            <a:pPr algn="ctr">
              <a:lnSpc>
                <a:spcPct val="90000"/>
              </a:lnSpc>
              <a:spcAft>
                <a:spcPts val="600"/>
              </a:spcAft>
            </a:pPr>
            <a:r>
              <a:rPr lang="en-US" sz="2800" b="1" dirty="0" err="1"/>
              <a:t>Dhagash</a:t>
            </a:r>
            <a:r>
              <a:rPr lang="en-US" sz="2800" b="1" dirty="0"/>
              <a:t> Mehta</a:t>
            </a:r>
          </a:p>
          <a:p>
            <a:pPr algn="ctr">
              <a:lnSpc>
                <a:spcPct val="90000"/>
              </a:lnSpc>
              <a:spcAft>
                <a:spcPts val="600"/>
              </a:spcAft>
            </a:pPr>
            <a:r>
              <a:rPr lang="en-US" sz="2400" b="1" dirty="0"/>
              <a:t>BlackRock, Inc.</a:t>
            </a:r>
          </a:p>
        </p:txBody>
      </p:sp>
      <p:sp>
        <p:nvSpPr>
          <p:cNvPr id="6" name="TextBox 5">
            <a:extLst>
              <a:ext uri="{FF2B5EF4-FFF2-40B4-BE49-F238E27FC236}">
                <a16:creationId xmlns:a16="http://schemas.microsoft.com/office/drawing/2014/main" id="{1A05EEE3-B969-4901-8694-4D6B53091531}"/>
              </a:ext>
            </a:extLst>
          </p:cNvPr>
          <p:cNvSpPr txBox="1"/>
          <p:nvPr/>
        </p:nvSpPr>
        <p:spPr>
          <a:xfrm>
            <a:off x="292608" y="5940475"/>
            <a:ext cx="8705088" cy="369332"/>
          </a:xfrm>
          <a:prstGeom prst="rect">
            <a:avLst/>
          </a:prstGeom>
          <a:noFill/>
        </p:spPr>
        <p:txBody>
          <a:bodyPr wrap="square">
            <a:spAutoFit/>
          </a:bodyPr>
          <a:lstStyle/>
          <a:p>
            <a:r>
              <a:rPr lang="en-US" b="1" dirty="0">
                <a:solidFill>
                  <a:srgbClr val="FF0000"/>
                </a:solidFill>
                <a:latin typeface="+mj-lt"/>
              </a:rPr>
              <a:t>Disclaimer: The views expresses here are those of the authors alone and not of BlackRock, Inc.</a:t>
            </a:r>
          </a:p>
        </p:txBody>
      </p:sp>
    </p:spTree>
    <p:extLst>
      <p:ext uri="{BB962C8B-B14F-4D97-AF65-F5344CB8AC3E}">
        <p14:creationId xmlns:p14="http://schemas.microsoft.com/office/powerpoint/2010/main" val="1210231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6" y="1004275"/>
            <a:ext cx="8471647" cy="355627"/>
          </a:xfrm>
        </p:spPr>
        <p:txBody>
          <a:bodyPr>
            <a:normAutofit fontScale="90000"/>
          </a:bodyPr>
          <a:lstStyle/>
          <a:p>
            <a:r>
              <a:rPr lang="en-US" sz="2175" dirty="0">
                <a:latin typeface="Arial"/>
                <a:cs typeface="Arial"/>
              </a:rPr>
              <a:t>Euclidean distance isn’t always the right choice…</a:t>
            </a:r>
          </a:p>
        </p:txBody>
      </p:sp>
      <p:pic>
        <p:nvPicPr>
          <p:cNvPr id="1028" name="Picture 4" descr="Image result for euclidean distance on 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77" y="1854172"/>
            <a:ext cx="3524348" cy="24732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euclidean distance on 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340" y="1793367"/>
            <a:ext cx="3182112" cy="25341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C07D656-EE9E-4C2A-ABA3-FBF9723EF6A5}"/>
              </a:ext>
            </a:extLst>
          </p:cNvPr>
          <p:cNvSpPr/>
          <p:nvPr/>
        </p:nvSpPr>
        <p:spPr>
          <a:xfrm>
            <a:off x="203324" y="177616"/>
            <a:ext cx="3583673" cy="430887"/>
          </a:xfrm>
          <a:prstGeom prst="rect">
            <a:avLst/>
          </a:prstGeom>
        </p:spPr>
        <p:txBody>
          <a:bodyPr wrap="none">
            <a:spAutoFit/>
          </a:bodyPr>
          <a:lstStyle/>
          <a:p>
            <a:r>
              <a:rPr lang="en-US" sz="2200" dirty="0">
                <a:solidFill>
                  <a:schemeClr val="bg2">
                    <a:lumMod val="50000"/>
                  </a:schemeClr>
                </a:solidFill>
              </a:rPr>
              <a:t>Similarity: Rigorous Definition</a:t>
            </a:r>
          </a:p>
        </p:txBody>
      </p:sp>
    </p:spTree>
    <p:extLst>
      <p:ext uri="{BB962C8B-B14F-4D97-AF65-F5344CB8AC3E}">
        <p14:creationId xmlns:p14="http://schemas.microsoft.com/office/powerpoint/2010/main" val="320296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BE7EE9-CC4D-4B4C-B5B2-409F31D97526}"/>
              </a:ext>
            </a:extLst>
          </p:cNvPr>
          <p:cNvSpPr txBox="1"/>
          <p:nvPr/>
        </p:nvSpPr>
        <p:spPr>
          <a:xfrm>
            <a:off x="109729" y="1028931"/>
            <a:ext cx="8956547" cy="519372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lgn="just">
              <a:buFont typeface="Arial"/>
              <a:buChar char="•"/>
            </a:pPr>
            <a:r>
              <a:rPr lang="en-US" dirty="0">
                <a:cs typeface="Arial"/>
              </a:rPr>
              <a:t>For a given dataset, which of these distance metric should we pick?</a:t>
            </a:r>
          </a:p>
          <a:p>
            <a:pPr algn="just"/>
            <a:endParaRPr lang="en-US" dirty="0">
              <a:cs typeface="Arial"/>
            </a:endParaRPr>
          </a:p>
          <a:p>
            <a:pPr marL="214313" indent="-214313" algn="just">
              <a:buFont typeface="Arial"/>
              <a:buChar char="•"/>
            </a:pPr>
            <a:r>
              <a:rPr lang="en-US" dirty="0">
                <a:cs typeface="Arial"/>
              </a:rPr>
              <a:t>Most of the academic literature on similarities in finance and economics has been implicitly or explicitly focused on the Euclidean distance. </a:t>
            </a:r>
          </a:p>
          <a:p>
            <a:pPr marL="214313" indent="-214313" algn="just">
              <a:buFont typeface="Arial"/>
              <a:buChar char="•"/>
            </a:pPr>
            <a:endParaRPr lang="en-US" dirty="0">
              <a:cs typeface="Arial"/>
            </a:endParaRPr>
          </a:p>
          <a:p>
            <a:pPr marL="214313" indent="-214313" algn="just">
              <a:buFont typeface="Arial"/>
              <a:buChar char="•"/>
            </a:pPr>
            <a:r>
              <a:rPr lang="en-US" dirty="0">
                <a:cs typeface="Arial"/>
              </a:rPr>
              <a:t>The importance of a correct distance metric for the given dataset or problem is much more appreciated in many other quantitative areas (Physics for one) than finance and economics, generally speaking.</a:t>
            </a:r>
          </a:p>
          <a:p>
            <a:pPr marL="214313" indent="-214313" algn="just">
              <a:buFont typeface="Arial"/>
              <a:buChar char="•"/>
            </a:pPr>
            <a:endParaRPr lang="en-US" dirty="0">
              <a:cs typeface="Arial"/>
            </a:endParaRPr>
          </a:p>
          <a:p>
            <a:pPr algn="just"/>
            <a:endParaRPr lang="en-US" dirty="0">
              <a:cs typeface="Arial"/>
            </a:endParaRPr>
          </a:p>
          <a:p>
            <a:pPr algn="just"/>
            <a:r>
              <a:rPr lang="en-US" u="sng" dirty="0">
                <a:cs typeface="Arial"/>
              </a:rPr>
              <a:t>Proposed Idea</a:t>
            </a:r>
            <a:r>
              <a:rPr lang="en-US" dirty="0">
                <a:cs typeface="Arial"/>
              </a:rPr>
              <a:t>:</a:t>
            </a:r>
          </a:p>
          <a:p>
            <a:pPr algn="just"/>
            <a:endParaRPr lang="en-US" dirty="0">
              <a:cs typeface="Arial"/>
            </a:endParaRPr>
          </a:p>
          <a:p>
            <a:pPr marL="214313" indent="-214313" algn="just">
              <a:buFont typeface="Arial"/>
              <a:buChar char="•"/>
            </a:pPr>
            <a:r>
              <a:rPr lang="en-US" dirty="0">
                <a:cs typeface="Arial"/>
              </a:rPr>
              <a:t>In this work, instead of choosing a specific distance metric ourselves, we propose to </a:t>
            </a:r>
            <a:r>
              <a:rPr lang="en-US" i="1" u="sng" dirty="0">
                <a:cs typeface="Arial"/>
              </a:rPr>
              <a:t>learn</a:t>
            </a:r>
            <a:r>
              <a:rPr lang="en-US" dirty="0">
                <a:cs typeface="Arial"/>
              </a:rPr>
              <a:t> it from the data</a:t>
            </a:r>
          </a:p>
          <a:p>
            <a:pPr marL="214313" indent="-214313" algn="just">
              <a:buFont typeface="Arial"/>
              <a:buChar char="•"/>
            </a:pPr>
            <a:endParaRPr lang="en-US" dirty="0">
              <a:cs typeface="Arial"/>
            </a:endParaRPr>
          </a:p>
          <a:p>
            <a:pPr marL="214313" indent="-214313" algn="just">
              <a:buFont typeface="Arial"/>
              <a:buChar char="•"/>
            </a:pPr>
            <a:r>
              <a:rPr lang="en-US" dirty="0">
                <a:cs typeface="Arial"/>
              </a:rPr>
              <a:t>In machine learning, learning a distance metric from data is called '</a:t>
            </a:r>
            <a:r>
              <a:rPr lang="en-US" i="1" dirty="0">
                <a:cs typeface="Arial"/>
              </a:rPr>
              <a:t>distance metric learning</a:t>
            </a:r>
            <a:r>
              <a:rPr lang="en-US" dirty="0">
                <a:cs typeface="Arial"/>
              </a:rPr>
              <a:t>', or sometimes simply </a:t>
            </a:r>
            <a:r>
              <a:rPr lang="en-US" i="1" dirty="0">
                <a:cs typeface="Arial"/>
              </a:rPr>
              <a:t>'metric learning</a:t>
            </a:r>
            <a:r>
              <a:rPr lang="en-US" dirty="0">
                <a:cs typeface="Arial"/>
              </a:rPr>
              <a:t>'.</a:t>
            </a:r>
          </a:p>
          <a:p>
            <a:pPr marL="214313" indent="-214313">
              <a:buFont typeface="Arial"/>
              <a:buChar char="•"/>
            </a:pPr>
            <a:endParaRPr lang="en-US" sz="1350" dirty="0">
              <a:cs typeface="Arial"/>
            </a:endParaRPr>
          </a:p>
          <a:p>
            <a:pPr marL="214313" indent="-214313">
              <a:buFont typeface="Arial"/>
              <a:buChar char="•"/>
            </a:pPr>
            <a:endParaRPr lang="en-US" sz="1350" dirty="0">
              <a:cs typeface="Arial"/>
            </a:endParaRPr>
          </a:p>
        </p:txBody>
      </p:sp>
      <p:sp>
        <p:nvSpPr>
          <p:cNvPr id="4" name="Rectangle 3">
            <a:extLst>
              <a:ext uri="{FF2B5EF4-FFF2-40B4-BE49-F238E27FC236}">
                <a16:creationId xmlns:a16="http://schemas.microsoft.com/office/drawing/2014/main" id="{BEA844E1-B5AB-4ADE-BE12-AF5D91EBB7FB}"/>
              </a:ext>
            </a:extLst>
          </p:cNvPr>
          <p:cNvSpPr/>
          <p:nvPr/>
        </p:nvSpPr>
        <p:spPr>
          <a:xfrm>
            <a:off x="203324" y="177616"/>
            <a:ext cx="3583673" cy="430887"/>
          </a:xfrm>
          <a:prstGeom prst="rect">
            <a:avLst/>
          </a:prstGeom>
        </p:spPr>
        <p:txBody>
          <a:bodyPr wrap="none">
            <a:spAutoFit/>
          </a:bodyPr>
          <a:lstStyle/>
          <a:p>
            <a:r>
              <a:rPr lang="en-US" sz="2200" dirty="0">
                <a:solidFill>
                  <a:schemeClr val="bg2">
                    <a:lumMod val="50000"/>
                  </a:schemeClr>
                </a:solidFill>
              </a:rPr>
              <a:t>Similarity: Rigorous Definition</a:t>
            </a:r>
          </a:p>
        </p:txBody>
      </p:sp>
    </p:spTree>
    <p:extLst>
      <p:ext uri="{BB962C8B-B14F-4D97-AF65-F5344CB8AC3E}">
        <p14:creationId xmlns:p14="http://schemas.microsoft.com/office/powerpoint/2010/main" val="281662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1000"/>
                                        <p:tgtEl>
                                          <p:spTgt spid="6">
                                            <p:txEl>
                                              <p:pRg st="7" end="7"/>
                                            </p:txEl>
                                          </p:spTgt>
                                        </p:tgtEl>
                                      </p:cBhvr>
                                    </p:animEffect>
                                    <p:anim calcmode="lin" valueType="num">
                                      <p:cBhvr>
                                        <p:cTn id="2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Effect transition="in" filter="fade">
                                      <p:cBhvr>
                                        <p:cTn id="33" dur="1000"/>
                                        <p:tgtEl>
                                          <p:spTgt spid="6">
                                            <p:txEl>
                                              <p:pRg st="9" end="9"/>
                                            </p:txEl>
                                          </p:spTgt>
                                        </p:tgtEl>
                                      </p:cBhvr>
                                    </p:animEffect>
                                    <p:anim calcmode="lin" valueType="num">
                                      <p:cBhvr>
                                        <p:cTn id="3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9" end="9"/>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11" end="11"/>
                                            </p:txEl>
                                          </p:spTgt>
                                        </p:tgtEl>
                                        <p:attrNameLst>
                                          <p:attrName>style.visibility</p:attrName>
                                        </p:attrNameLst>
                                      </p:cBhvr>
                                      <p:to>
                                        <p:strVal val="visible"/>
                                      </p:to>
                                    </p:set>
                                    <p:animEffect transition="in" filter="fade">
                                      <p:cBhvr>
                                        <p:cTn id="38" dur="1000"/>
                                        <p:tgtEl>
                                          <p:spTgt spid="6">
                                            <p:txEl>
                                              <p:pRg st="11" end="11"/>
                                            </p:txEl>
                                          </p:spTgt>
                                        </p:tgtEl>
                                      </p:cBhvr>
                                    </p:animEffect>
                                    <p:anim calcmode="lin" valueType="num">
                                      <p:cBhvr>
                                        <p:cTn id="39"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BE7EE9-CC4D-4B4C-B5B2-409F31D97526}"/>
              </a:ext>
            </a:extLst>
          </p:cNvPr>
          <p:cNvSpPr txBox="1"/>
          <p:nvPr/>
        </p:nvSpPr>
        <p:spPr>
          <a:xfrm>
            <a:off x="171450" y="976371"/>
            <a:ext cx="8737092" cy="387798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US" dirty="0">
                <a:cs typeface="Arial"/>
              </a:rPr>
              <a:t>There are various methods to learn the distance metric from the data:</a:t>
            </a:r>
          </a:p>
          <a:p>
            <a:pPr marL="214313" indent="-214313">
              <a:buFont typeface="Arial"/>
              <a:buChar char="•"/>
            </a:pPr>
            <a:endParaRPr lang="en-US" dirty="0">
              <a:cs typeface="Arial"/>
            </a:endParaRPr>
          </a:p>
          <a:p>
            <a:pPr marL="257175" indent="-257175">
              <a:buAutoNum type="arabicPeriod"/>
            </a:pPr>
            <a:r>
              <a:rPr lang="en-US" dirty="0">
                <a:cs typeface="Arial"/>
              </a:rPr>
              <a:t>Trial-and-error: </a:t>
            </a:r>
          </a:p>
          <a:p>
            <a:pPr marL="600075" lvl="1" indent="-257175">
              <a:buFont typeface="Arial"/>
              <a:buChar char="•"/>
            </a:pPr>
            <a:r>
              <a:rPr lang="en-US" dirty="0">
                <a:cs typeface="Arial"/>
              </a:rPr>
              <a:t>Treat the 'distance metric' of an algorithm as a </a:t>
            </a:r>
            <a:r>
              <a:rPr lang="en-US" u="sng" dirty="0" err="1">
                <a:cs typeface="Arial"/>
              </a:rPr>
              <a:t>hyperparameter</a:t>
            </a:r>
            <a:r>
              <a:rPr lang="en-US" dirty="0">
                <a:cs typeface="Arial"/>
              </a:rPr>
              <a:t>, and tune it (Euclidean, Chebyshev, Manhattan, p-Minkowski, etc.) with respect to a chosen metric.</a:t>
            </a:r>
          </a:p>
          <a:p>
            <a:pPr marL="600075" lvl="1" indent="-257175">
              <a:buFont typeface="Arial"/>
              <a:buChar char="•"/>
            </a:pPr>
            <a:endParaRPr lang="en-US" dirty="0">
              <a:cs typeface="Arial"/>
            </a:endParaRPr>
          </a:p>
          <a:p>
            <a:pPr marL="257175" indent="-257175">
              <a:buAutoNum type="arabicPeriod"/>
            </a:pPr>
            <a:r>
              <a:rPr lang="en-US" dirty="0">
                <a:cs typeface="Arial"/>
              </a:rPr>
              <a:t>Supervised Distance Metric Learning: </a:t>
            </a:r>
          </a:p>
          <a:p>
            <a:pPr marL="600075" lvl="1" indent="-257175">
              <a:buFont typeface="Arial"/>
              <a:buChar char="•"/>
            </a:pPr>
            <a:r>
              <a:rPr lang="en-US" dirty="0">
                <a:cs typeface="Arial"/>
              </a:rPr>
              <a:t>Assume that labels for similarity between all the pairs of data, or classes for each data-point exist, </a:t>
            </a:r>
          </a:p>
          <a:p>
            <a:pPr marL="600075" lvl="1" indent="-257175">
              <a:buFont typeface="Arial"/>
              <a:buChar char="•"/>
            </a:pPr>
            <a:r>
              <a:rPr lang="en-US" dirty="0">
                <a:cs typeface="Arial"/>
              </a:rPr>
              <a:t>Work backwards to identify the distance metric which would have made these labels possible. </a:t>
            </a:r>
          </a:p>
          <a:p>
            <a:pPr marL="600075" lvl="1" indent="-257175">
              <a:buFont typeface="Arial"/>
              <a:buChar char="•"/>
            </a:pPr>
            <a:endParaRPr lang="en-US" dirty="0">
              <a:cs typeface="Arial"/>
            </a:endParaRPr>
          </a:p>
          <a:p>
            <a:endParaRPr lang="en-US" sz="1350" dirty="0">
              <a:cs typeface="Arial"/>
            </a:endParaRPr>
          </a:p>
        </p:txBody>
      </p:sp>
      <p:sp>
        <p:nvSpPr>
          <p:cNvPr id="4" name="Rectangle 3">
            <a:extLst>
              <a:ext uri="{FF2B5EF4-FFF2-40B4-BE49-F238E27FC236}">
                <a16:creationId xmlns:a16="http://schemas.microsoft.com/office/drawing/2014/main" id="{291A2457-BFE7-45FA-AA5B-FA55C11E5E2A}"/>
              </a:ext>
            </a:extLst>
          </p:cNvPr>
          <p:cNvSpPr/>
          <p:nvPr/>
        </p:nvSpPr>
        <p:spPr>
          <a:xfrm>
            <a:off x="203324" y="177616"/>
            <a:ext cx="4236929" cy="430887"/>
          </a:xfrm>
          <a:prstGeom prst="rect">
            <a:avLst/>
          </a:prstGeom>
        </p:spPr>
        <p:txBody>
          <a:bodyPr wrap="none">
            <a:spAutoFit/>
          </a:bodyPr>
          <a:lstStyle/>
          <a:p>
            <a:r>
              <a:rPr lang="en-US" sz="2200" dirty="0">
                <a:solidFill>
                  <a:schemeClr val="bg2">
                    <a:lumMod val="50000"/>
                  </a:schemeClr>
                </a:solidFill>
              </a:rPr>
              <a:t>Similarity: Distance Metric Learning</a:t>
            </a:r>
          </a:p>
        </p:txBody>
      </p:sp>
    </p:spTree>
    <p:extLst>
      <p:ext uri="{BB962C8B-B14F-4D97-AF65-F5344CB8AC3E}">
        <p14:creationId xmlns:p14="http://schemas.microsoft.com/office/powerpoint/2010/main" val="53908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1000"/>
                                        <p:tgtEl>
                                          <p:spTgt spid="6">
                                            <p:txEl>
                                              <p:pRg st="5" end="5"/>
                                            </p:txEl>
                                          </p:spTgt>
                                        </p:tgtEl>
                                      </p:cBhvr>
                                    </p:animEffect>
                                    <p:anim calcmode="lin" valueType="num">
                                      <p:cBhvr>
                                        <p:cTn id="2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1000"/>
                                        <p:tgtEl>
                                          <p:spTgt spid="6">
                                            <p:txEl>
                                              <p:pRg st="6" end="6"/>
                                            </p:txEl>
                                          </p:spTgt>
                                        </p:tgtEl>
                                      </p:cBhvr>
                                    </p:animEffect>
                                    <p:anim calcmode="lin" valueType="num">
                                      <p:cBhvr>
                                        <p:cTn id="3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1000"/>
                                        <p:tgtEl>
                                          <p:spTgt spid="6">
                                            <p:txEl>
                                              <p:pRg st="7" end="7"/>
                                            </p:txEl>
                                          </p:spTgt>
                                        </p:tgtEl>
                                      </p:cBhvr>
                                    </p:animEffect>
                                    <p:anim calcmode="lin" valueType="num">
                                      <p:cBhvr>
                                        <p:cTn id="3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BE7EE9-CC4D-4B4C-B5B2-409F31D97526}"/>
              </a:ext>
            </a:extLst>
          </p:cNvPr>
          <p:cNvSpPr txBox="1"/>
          <p:nvPr/>
        </p:nvSpPr>
        <p:spPr>
          <a:xfrm>
            <a:off x="171450" y="976371"/>
            <a:ext cx="8737092" cy="387798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US" dirty="0">
                <a:cs typeface="Arial"/>
              </a:rPr>
              <a:t>There are various methods to learn the distance metric from the data:</a:t>
            </a:r>
          </a:p>
          <a:p>
            <a:pPr marL="214313" indent="-214313">
              <a:buFont typeface="Arial"/>
              <a:buChar char="•"/>
            </a:pPr>
            <a:endParaRPr lang="en-US" dirty="0">
              <a:cs typeface="Arial"/>
            </a:endParaRPr>
          </a:p>
          <a:p>
            <a:pPr marL="257175" indent="-257175">
              <a:buAutoNum type="arabicPeriod"/>
            </a:pPr>
            <a:r>
              <a:rPr lang="en-US" dirty="0">
                <a:cs typeface="Arial"/>
              </a:rPr>
              <a:t>Trial-and-error: </a:t>
            </a:r>
          </a:p>
          <a:p>
            <a:pPr marL="600075" lvl="1" indent="-257175">
              <a:buFont typeface="Arial"/>
              <a:buChar char="•"/>
            </a:pPr>
            <a:r>
              <a:rPr lang="en-US" dirty="0">
                <a:cs typeface="Arial"/>
              </a:rPr>
              <a:t>Treat the 'distance metric' of an algorithm as a </a:t>
            </a:r>
            <a:r>
              <a:rPr lang="en-US" u="sng" dirty="0" err="1">
                <a:cs typeface="Arial"/>
              </a:rPr>
              <a:t>hyperparameter</a:t>
            </a:r>
            <a:r>
              <a:rPr lang="en-US" dirty="0">
                <a:cs typeface="Arial"/>
              </a:rPr>
              <a:t>, and tune it (Euclidean, Chebyshev, Manhattan, p-Minkowski, etc.) with respect to a chosen metric.</a:t>
            </a:r>
          </a:p>
          <a:p>
            <a:pPr marL="600075" lvl="1" indent="-257175">
              <a:buFont typeface="Arial"/>
              <a:buChar char="•"/>
            </a:pPr>
            <a:endParaRPr lang="en-US" dirty="0">
              <a:cs typeface="Arial"/>
            </a:endParaRPr>
          </a:p>
          <a:p>
            <a:pPr marL="257175" indent="-257175">
              <a:buAutoNum type="arabicPeriod"/>
            </a:pPr>
            <a:r>
              <a:rPr lang="en-US" dirty="0">
                <a:solidFill>
                  <a:srgbClr val="FF0000"/>
                </a:solidFill>
                <a:cs typeface="Arial"/>
              </a:rPr>
              <a:t>Supervised Distance Metric Learning: </a:t>
            </a:r>
          </a:p>
          <a:p>
            <a:pPr marL="600075" lvl="1" indent="-257175">
              <a:buFont typeface="Arial"/>
              <a:buChar char="•"/>
            </a:pPr>
            <a:r>
              <a:rPr lang="en-US" dirty="0">
                <a:cs typeface="Arial"/>
              </a:rPr>
              <a:t>Assume that labels for similarity between all the pairs of data, or classes for each data-point exist, </a:t>
            </a:r>
          </a:p>
          <a:p>
            <a:pPr marL="600075" lvl="1" indent="-257175">
              <a:buFont typeface="Arial"/>
              <a:buChar char="•"/>
            </a:pPr>
            <a:r>
              <a:rPr lang="en-US" dirty="0">
                <a:cs typeface="Arial"/>
              </a:rPr>
              <a:t>Work backwards to identify the distance metric which would have made these labels possible. </a:t>
            </a:r>
          </a:p>
          <a:p>
            <a:pPr marL="600075" lvl="1" indent="-257175">
              <a:buFont typeface="Arial"/>
              <a:buChar char="•"/>
            </a:pPr>
            <a:endParaRPr lang="en-US" dirty="0">
              <a:cs typeface="Arial"/>
            </a:endParaRPr>
          </a:p>
          <a:p>
            <a:endParaRPr lang="en-US" sz="1350" dirty="0">
              <a:cs typeface="Arial"/>
            </a:endParaRPr>
          </a:p>
        </p:txBody>
      </p:sp>
      <p:sp>
        <p:nvSpPr>
          <p:cNvPr id="4" name="Rectangle 3">
            <a:extLst>
              <a:ext uri="{FF2B5EF4-FFF2-40B4-BE49-F238E27FC236}">
                <a16:creationId xmlns:a16="http://schemas.microsoft.com/office/drawing/2014/main" id="{291A2457-BFE7-45FA-AA5B-FA55C11E5E2A}"/>
              </a:ext>
            </a:extLst>
          </p:cNvPr>
          <p:cNvSpPr/>
          <p:nvPr/>
        </p:nvSpPr>
        <p:spPr>
          <a:xfrm>
            <a:off x="203324" y="177616"/>
            <a:ext cx="4236929" cy="430887"/>
          </a:xfrm>
          <a:prstGeom prst="rect">
            <a:avLst/>
          </a:prstGeom>
        </p:spPr>
        <p:txBody>
          <a:bodyPr wrap="none">
            <a:spAutoFit/>
          </a:bodyPr>
          <a:lstStyle/>
          <a:p>
            <a:r>
              <a:rPr lang="en-US" sz="2200" dirty="0">
                <a:solidFill>
                  <a:schemeClr val="bg2">
                    <a:lumMod val="50000"/>
                  </a:schemeClr>
                </a:solidFill>
              </a:rPr>
              <a:t>Similarity: Distance Metric Learning</a:t>
            </a:r>
          </a:p>
        </p:txBody>
      </p:sp>
    </p:spTree>
    <p:extLst>
      <p:ext uri="{BB962C8B-B14F-4D97-AF65-F5344CB8AC3E}">
        <p14:creationId xmlns:p14="http://schemas.microsoft.com/office/powerpoint/2010/main" val="151004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1000"/>
                                        <p:tgtEl>
                                          <p:spTgt spid="6">
                                            <p:txEl>
                                              <p:pRg st="5" end="5"/>
                                            </p:txEl>
                                          </p:spTgt>
                                        </p:tgtEl>
                                      </p:cBhvr>
                                    </p:animEffect>
                                    <p:anim calcmode="lin" valueType="num">
                                      <p:cBhvr>
                                        <p:cTn id="2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1000"/>
                                        <p:tgtEl>
                                          <p:spTgt spid="6">
                                            <p:txEl>
                                              <p:pRg st="6" end="6"/>
                                            </p:txEl>
                                          </p:spTgt>
                                        </p:tgtEl>
                                      </p:cBhvr>
                                    </p:animEffect>
                                    <p:anim calcmode="lin" valueType="num">
                                      <p:cBhvr>
                                        <p:cTn id="3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1000"/>
                                        <p:tgtEl>
                                          <p:spTgt spid="6">
                                            <p:txEl>
                                              <p:pRg st="7" end="7"/>
                                            </p:txEl>
                                          </p:spTgt>
                                        </p:tgtEl>
                                      </p:cBhvr>
                                    </p:animEffect>
                                    <p:anim calcmode="lin" valueType="num">
                                      <p:cBhvr>
                                        <p:cTn id="3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6" y="1004275"/>
            <a:ext cx="8471647" cy="355627"/>
          </a:xfrm>
        </p:spPr>
        <p:txBody>
          <a:bodyPr>
            <a:normAutofit fontScale="90000"/>
          </a:bodyPr>
          <a:lstStyle/>
          <a:p>
            <a:r>
              <a:rPr lang="en-US" sz="2175" dirty="0">
                <a:latin typeface="Arial"/>
                <a:cs typeface="Arial"/>
              </a:rPr>
              <a:t>Previous examples revisited: Distance Metric Learning</a:t>
            </a:r>
          </a:p>
        </p:txBody>
      </p:sp>
      <p:pic>
        <p:nvPicPr>
          <p:cNvPr id="1028" name="Picture 4" descr="Image result for euclidean distance on 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77" y="1854172"/>
            <a:ext cx="3524348" cy="24732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euclidean distance on 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340" y="1793367"/>
            <a:ext cx="3182112" cy="25341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6BB0B3-1B94-D52C-25EF-91629C8A52F8}"/>
              </a:ext>
            </a:extLst>
          </p:cNvPr>
          <p:cNvSpPr txBox="1"/>
          <p:nvPr/>
        </p:nvSpPr>
        <p:spPr>
          <a:xfrm>
            <a:off x="642158" y="4647854"/>
            <a:ext cx="8068025" cy="2031325"/>
          </a:xfrm>
          <a:prstGeom prst="rect">
            <a:avLst/>
          </a:prstGeom>
          <a:noFill/>
        </p:spPr>
        <p:txBody>
          <a:bodyPr wrap="square" rtlCol="0">
            <a:spAutoFit/>
          </a:bodyPr>
          <a:lstStyle/>
          <a:p>
            <a:pPr marL="214313" indent="-214313">
              <a:buFontTx/>
              <a:buChar char="-"/>
            </a:pPr>
            <a:r>
              <a:rPr lang="en-US" dirty="0"/>
              <a:t>Keep obtaining labels (‘Close’/‘Far’) for each pair of places (of Manhattan) or cities (on the Earth)</a:t>
            </a:r>
          </a:p>
          <a:p>
            <a:pPr marL="214313" indent="-214313">
              <a:buFontTx/>
              <a:buChar char="-"/>
            </a:pPr>
            <a:endParaRPr lang="en-US" dirty="0"/>
          </a:p>
          <a:p>
            <a:pPr marL="214313" indent="-214313">
              <a:buFontTx/>
              <a:buChar char="-"/>
            </a:pPr>
            <a:r>
              <a:rPr lang="en-US" dirty="0"/>
              <a:t>Based on these labels, reverse engineer the distance metric that would have made these labels possible.</a:t>
            </a:r>
          </a:p>
          <a:p>
            <a:pPr marL="214313" indent="-214313">
              <a:buFontTx/>
              <a:buChar char="-"/>
            </a:pPr>
            <a:endParaRPr lang="en-US" dirty="0"/>
          </a:p>
          <a:p>
            <a:pPr marL="214313" indent="-214313">
              <a:buFontTx/>
              <a:buChar char="-"/>
            </a:pPr>
            <a:r>
              <a:rPr lang="en-US" dirty="0"/>
              <a:t>In practice, this problem can be posed as a machine learning problem.</a:t>
            </a:r>
          </a:p>
        </p:txBody>
      </p:sp>
      <p:sp>
        <p:nvSpPr>
          <p:cNvPr id="6" name="Rectangle 5">
            <a:extLst>
              <a:ext uri="{FF2B5EF4-FFF2-40B4-BE49-F238E27FC236}">
                <a16:creationId xmlns:a16="http://schemas.microsoft.com/office/drawing/2014/main" id="{96B2805A-C974-4A87-AB52-43AD53826A4A}"/>
              </a:ext>
            </a:extLst>
          </p:cNvPr>
          <p:cNvSpPr/>
          <p:nvPr/>
        </p:nvSpPr>
        <p:spPr>
          <a:xfrm>
            <a:off x="238536" y="178821"/>
            <a:ext cx="4306628" cy="430887"/>
          </a:xfrm>
          <a:prstGeom prst="rect">
            <a:avLst/>
          </a:prstGeom>
        </p:spPr>
        <p:txBody>
          <a:bodyPr wrap="none">
            <a:spAutoFit/>
          </a:bodyPr>
          <a:lstStyle/>
          <a:p>
            <a:r>
              <a:rPr lang="en-US" sz="2200" dirty="0">
                <a:solidFill>
                  <a:schemeClr val="bg2">
                    <a:lumMod val="50000"/>
                  </a:schemeClr>
                </a:solidFill>
              </a:rPr>
              <a:t>Traditional Distance Metric Learning</a:t>
            </a:r>
          </a:p>
        </p:txBody>
      </p:sp>
    </p:spTree>
    <p:extLst>
      <p:ext uri="{BB962C8B-B14F-4D97-AF65-F5344CB8AC3E}">
        <p14:creationId xmlns:p14="http://schemas.microsoft.com/office/powerpoint/2010/main" val="1584175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357453-B372-A7E6-9014-A46F6207C7D0}"/>
              </a:ext>
            </a:extLst>
          </p:cNvPr>
          <p:cNvSpPr txBox="1"/>
          <p:nvPr/>
        </p:nvSpPr>
        <p:spPr>
          <a:xfrm>
            <a:off x="370246" y="862330"/>
            <a:ext cx="8673623" cy="4524315"/>
          </a:xfrm>
          <a:prstGeom prst="rect">
            <a:avLst/>
          </a:prstGeom>
          <a:noFill/>
        </p:spPr>
        <p:txBody>
          <a:bodyPr wrap="square">
            <a:spAutoFit/>
          </a:bodyPr>
          <a:lstStyle/>
          <a:p>
            <a:pPr marL="214313" indent="-214313">
              <a:buFont typeface="Arial"/>
              <a:buChar char="•"/>
            </a:pPr>
            <a:r>
              <a:rPr lang="en-US" b="1" dirty="0">
                <a:cs typeface="Arial"/>
              </a:rPr>
              <a:t>Question</a:t>
            </a:r>
            <a:r>
              <a:rPr lang="en-US" dirty="0">
                <a:cs typeface="Arial"/>
              </a:rPr>
              <a:t>: How can we get the ‘Close’/’Far’ labels for financial assets?!</a:t>
            </a:r>
          </a:p>
          <a:p>
            <a:pPr marL="214313" indent="-214313">
              <a:buFont typeface="Arial"/>
              <a:buChar char="•"/>
            </a:pPr>
            <a:endParaRPr lang="en-US" dirty="0">
              <a:cs typeface="Arial"/>
            </a:endParaRPr>
          </a:p>
          <a:p>
            <a:pPr marL="214313" indent="-214313">
              <a:buFont typeface="Arial"/>
              <a:buChar char="•"/>
            </a:pPr>
            <a:r>
              <a:rPr lang="en-US" b="1" dirty="0">
                <a:cs typeface="Arial"/>
              </a:rPr>
              <a:t>Answer</a:t>
            </a:r>
            <a:r>
              <a:rPr lang="en-US" dirty="0">
                <a:cs typeface="Arial"/>
              </a:rPr>
              <a:t>: Can be many ways to obtain labels, e.g.,</a:t>
            </a:r>
          </a:p>
          <a:p>
            <a:endParaRPr lang="en-US" dirty="0">
              <a:cs typeface="Arial"/>
            </a:endParaRPr>
          </a:p>
          <a:p>
            <a:pPr marL="342900" indent="-342900">
              <a:buAutoNum type="arabicPeriod"/>
            </a:pPr>
            <a:r>
              <a:rPr lang="en-US" dirty="0">
                <a:cs typeface="Arial"/>
              </a:rPr>
              <a:t>Morningstar/Lipper categories (</a:t>
            </a:r>
            <a:r>
              <a:rPr lang="en-US" dirty="0" err="1">
                <a:cs typeface="Arial"/>
              </a:rPr>
              <a:t>Desai&amp;Mehta</a:t>
            </a:r>
            <a:r>
              <a:rPr lang="en-US" dirty="0">
                <a:cs typeface="Arial"/>
              </a:rPr>
              <a:t> 2021):</a:t>
            </a:r>
          </a:p>
          <a:p>
            <a:endParaRPr lang="en-US" dirty="0">
              <a:cs typeface="Arial"/>
            </a:endParaRPr>
          </a:p>
          <a:p>
            <a:r>
              <a:rPr lang="en-US" dirty="0">
                <a:cs typeface="Arial"/>
              </a:rPr>
              <a:t>	If two funds are in the same category  = ‘Close’</a:t>
            </a:r>
          </a:p>
          <a:p>
            <a:pPr lvl="2"/>
            <a:r>
              <a:rPr lang="en-US" dirty="0">
                <a:cs typeface="Arial"/>
              </a:rPr>
              <a:t>If two funds are in different categories = ‘Far’</a:t>
            </a:r>
          </a:p>
          <a:p>
            <a:pPr lvl="2"/>
            <a:endParaRPr lang="en-US" dirty="0">
              <a:cs typeface="Arial"/>
            </a:endParaRPr>
          </a:p>
          <a:p>
            <a:pPr marL="342900" indent="-342900">
              <a:buAutoNum type="arabicPeriod" startAt="2"/>
            </a:pPr>
            <a:r>
              <a:rPr lang="en-US" dirty="0">
                <a:cs typeface="Arial"/>
              </a:rPr>
              <a:t>For corporate bonds, for example:</a:t>
            </a:r>
          </a:p>
          <a:p>
            <a:pPr marL="342900" indent="-342900">
              <a:buAutoNum type="arabicPeriod" startAt="2"/>
            </a:pPr>
            <a:endParaRPr lang="en-US" dirty="0">
              <a:cs typeface="Arial"/>
            </a:endParaRPr>
          </a:p>
          <a:p>
            <a:pPr lvl="2"/>
            <a:r>
              <a:rPr lang="en-US" dirty="0">
                <a:cs typeface="Arial"/>
              </a:rPr>
              <a:t>If |</a:t>
            </a:r>
            <a:r>
              <a:rPr lang="en-US" dirty="0" err="1">
                <a:cs typeface="Arial"/>
              </a:rPr>
              <a:t>YTM</a:t>
            </a:r>
            <a:r>
              <a:rPr lang="en-US" baseline="-25000" dirty="0" err="1">
                <a:cs typeface="Arial"/>
              </a:rPr>
              <a:t>i</a:t>
            </a:r>
            <a:r>
              <a:rPr lang="en-US" dirty="0">
                <a:cs typeface="Arial"/>
              </a:rPr>
              <a:t> – </a:t>
            </a:r>
            <a:r>
              <a:rPr lang="en-US" dirty="0" err="1">
                <a:cs typeface="Arial"/>
              </a:rPr>
              <a:t>YTM</a:t>
            </a:r>
            <a:r>
              <a:rPr lang="en-US" baseline="-25000" dirty="0" err="1">
                <a:cs typeface="Arial"/>
              </a:rPr>
              <a:t>j</a:t>
            </a:r>
            <a:r>
              <a:rPr lang="en-US" dirty="0">
                <a:cs typeface="Arial"/>
              </a:rPr>
              <a:t>| &lt; 10</a:t>
            </a:r>
            <a:r>
              <a:rPr lang="en-US" baseline="30000" dirty="0">
                <a:cs typeface="Arial"/>
              </a:rPr>
              <a:t>-4</a:t>
            </a:r>
            <a:r>
              <a:rPr lang="en-US" dirty="0">
                <a:cs typeface="Arial"/>
              </a:rPr>
              <a:t>  = ‘Close’</a:t>
            </a:r>
          </a:p>
          <a:p>
            <a:pPr lvl="2"/>
            <a:r>
              <a:rPr lang="en-US" dirty="0">
                <a:cs typeface="Arial"/>
              </a:rPr>
              <a:t>Otherwise, 	        = ‘Far’  </a:t>
            </a:r>
          </a:p>
          <a:p>
            <a:r>
              <a:rPr lang="en-US" dirty="0">
                <a:cs typeface="Arial"/>
              </a:rPr>
              <a:t>etc.</a:t>
            </a:r>
          </a:p>
          <a:p>
            <a:endParaRPr lang="en-US" dirty="0">
              <a:cs typeface="Arial"/>
            </a:endParaRPr>
          </a:p>
          <a:p>
            <a:pPr marL="214313" indent="-214313">
              <a:buFont typeface="Arial" panose="020B0604020202020204" pitchFamily="34" charset="0"/>
              <a:buChar char="•"/>
            </a:pPr>
            <a:r>
              <a:rPr lang="en-US" dirty="0">
                <a:cs typeface="Arial"/>
              </a:rPr>
              <a:t>Choice of labels brings a specific ‘definition’ of similarity with it.</a:t>
            </a:r>
          </a:p>
        </p:txBody>
      </p:sp>
      <p:sp>
        <p:nvSpPr>
          <p:cNvPr id="4" name="Rectangle 3">
            <a:extLst>
              <a:ext uri="{FF2B5EF4-FFF2-40B4-BE49-F238E27FC236}">
                <a16:creationId xmlns:a16="http://schemas.microsoft.com/office/drawing/2014/main" id="{1004C900-92AB-41FB-975B-42C89BD64717}"/>
              </a:ext>
            </a:extLst>
          </p:cNvPr>
          <p:cNvSpPr/>
          <p:nvPr/>
        </p:nvSpPr>
        <p:spPr>
          <a:xfrm>
            <a:off x="238536" y="178821"/>
            <a:ext cx="4306628" cy="430887"/>
          </a:xfrm>
          <a:prstGeom prst="rect">
            <a:avLst/>
          </a:prstGeom>
        </p:spPr>
        <p:txBody>
          <a:bodyPr wrap="none">
            <a:spAutoFit/>
          </a:bodyPr>
          <a:lstStyle/>
          <a:p>
            <a:r>
              <a:rPr lang="en-US" sz="2200" dirty="0">
                <a:solidFill>
                  <a:schemeClr val="bg2">
                    <a:lumMod val="50000"/>
                  </a:schemeClr>
                </a:solidFill>
              </a:rPr>
              <a:t>Traditional Distance Metric Learning</a:t>
            </a:r>
          </a:p>
        </p:txBody>
      </p:sp>
    </p:spTree>
    <p:extLst>
      <p:ext uri="{BB962C8B-B14F-4D97-AF65-F5344CB8AC3E}">
        <p14:creationId xmlns:p14="http://schemas.microsoft.com/office/powerpoint/2010/main" val="4210562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866" y="970878"/>
            <a:ext cx="8471647" cy="355627"/>
          </a:xfrm>
        </p:spPr>
        <p:txBody>
          <a:bodyPr>
            <a:normAutofit fontScale="90000"/>
          </a:bodyPr>
          <a:lstStyle/>
          <a:p>
            <a:r>
              <a:rPr lang="en-US" sz="2175" dirty="0">
                <a:latin typeface="Arial"/>
                <a:cs typeface="Arial"/>
              </a:rPr>
              <a:t>Classical distance metric learning (Xing et al. 2002):</a:t>
            </a:r>
            <a:endParaRPr lang="en-US" dirty="0"/>
          </a:p>
        </p:txBody>
      </p:sp>
      <p:pic>
        <p:nvPicPr>
          <p:cNvPr id="5" name="Picture 4"/>
          <p:cNvPicPr>
            <a:picLocks noChangeAspect="1"/>
          </p:cNvPicPr>
          <p:nvPr/>
        </p:nvPicPr>
        <p:blipFill>
          <a:blip r:embed="rId2"/>
          <a:stretch>
            <a:fillRect/>
          </a:stretch>
        </p:blipFill>
        <p:spPr>
          <a:xfrm>
            <a:off x="2297593" y="3645372"/>
            <a:ext cx="3034073" cy="987838"/>
          </a:xfrm>
          <a:prstGeom prst="rect">
            <a:avLst/>
          </a:prstGeom>
        </p:spPr>
      </p:pic>
      <p:sp>
        <p:nvSpPr>
          <p:cNvPr id="7" name="TextBox 6"/>
          <p:cNvSpPr txBox="1"/>
          <p:nvPr/>
        </p:nvSpPr>
        <p:spPr>
          <a:xfrm>
            <a:off x="360207" y="3207773"/>
            <a:ext cx="4777057" cy="369332"/>
          </a:xfrm>
          <a:prstGeom prst="rect">
            <a:avLst/>
          </a:prstGeom>
          <a:noFill/>
        </p:spPr>
        <p:txBody>
          <a:bodyPr wrap="square" rtlCol="0">
            <a:spAutoFit/>
          </a:bodyPr>
          <a:lstStyle/>
          <a:p>
            <a:r>
              <a:rPr lang="en-US" dirty="0"/>
              <a:t>Solve the following convex optimization problem:</a:t>
            </a:r>
          </a:p>
        </p:txBody>
      </p:sp>
      <p:cxnSp>
        <p:nvCxnSpPr>
          <p:cNvPr id="9" name="Straight Arrow Connector 8"/>
          <p:cNvCxnSpPr>
            <a:cxnSpLocks/>
          </p:cNvCxnSpPr>
          <p:nvPr/>
        </p:nvCxnSpPr>
        <p:spPr>
          <a:xfrm flipV="1">
            <a:off x="2730732" y="4039767"/>
            <a:ext cx="579812" cy="990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10352" y="4940755"/>
            <a:ext cx="1810512" cy="715581"/>
          </a:xfrm>
          <a:prstGeom prst="rect">
            <a:avLst/>
          </a:prstGeom>
          <a:noFill/>
        </p:spPr>
        <p:txBody>
          <a:bodyPr wrap="square" rtlCol="0">
            <a:spAutoFit/>
          </a:bodyPr>
          <a:lstStyle/>
          <a:p>
            <a:r>
              <a:rPr lang="en-US" sz="1350" dirty="0"/>
              <a:t>Minimize the distance between data points labeled as ‘similar’.</a:t>
            </a:r>
          </a:p>
        </p:txBody>
      </p:sp>
      <p:cxnSp>
        <p:nvCxnSpPr>
          <p:cNvPr id="14" name="Straight Arrow Connector 13"/>
          <p:cNvCxnSpPr>
            <a:cxnSpLocks/>
          </p:cNvCxnSpPr>
          <p:nvPr/>
        </p:nvCxnSpPr>
        <p:spPr>
          <a:xfrm flipH="1" flipV="1">
            <a:off x="5137265" y="4485539"/>
            <a:ext cx="1886466" cy="57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40750" y="4139291"/>
            <a:ext cx="2029968" cy="715581"/>
          </a:xfrm>
          <a:prstGeom prst="rect">
            <a:avLst/>
          </a:prstGeom>
          <a:noFill/>
        </p:spPr>
        <p:txBody>
          <a:bodyPr wrap="square" rtlCol="0">
            <a:spAutoFit/>
          </a:bodyPr>
          <a:lstStyle/>
          <a:p>
            <a:r>
              <a:rPr lang="en-US" sz="1350" dirty="0"/>
              <a:t>Distance between ‘dissimilar’ data points should be large.</a:t>
            </a:r>
          </a:p>
        </p:txBody>
      </p:sp>
      <p:cxnSp>
        <p:nvCxnSpPr>
          <p:cNvPr id="17" name="Straight Arrow Connector 16"/>
          <p:cNvCxnSpPr>
            <a:cxnSpLocks/>
          </p:cNvCxnSpPr>
          <p:nvPr/>
        </p:nvCxnSpPr>
        <p:spPr>
          <a:xfrm flipH="1" flipV="1">
            <a:off x="3428872" y="4603030"/>
            <a:ext cx="1902794" cy="483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70437" y="5002841"/>
            <a:ext cx="2170313" cy="507831"/>
          </a:xfrm>
          <a:prstGeom prst="rect">
            <a:avLst/>
          </a:prstGeom>
          <a:noFill/>
        </p:spPr>
        <p:txBody>
          <a:bodyPr wrap="square" rtlCol="0">
            <a:spAutoFit/>
          </a:bodyPr>
          <a:lstStyle/>
          <a:p>
            <a:r>
              <a:rPr lang="en-US" sz="1350" dirty="0"/>
              <a:t>The constraint that A should be positive definite.</a:t>
            </a:r>
          </a:p>
        </p:txBody>
      </p:sp>
      <p:sp>
        <p:nvSpPr>
          <p:cNvPr id="22" name="TextBox 21"/>
          <p:cNvSpPr txBox="1"/>
          <p:nvPr/>
        </p:nvSpPr>
        <p:spPr>
          <a:xfrm>
            <a:off x="637171" y="6172813"/>
            <a:ext cx="8106156" cy="369332"/>
          </a:xfrm>
          <a:prstGeom prst="rect">
            <a:avLst/>
          </a:prstGeom>
          <a:noFill/>
        </p:spPr>
        <p:txBody>
          <a:bodyPr wrap="square" rtlCol="0">
            <a:spAutoFit/>
          </a:bodyPr>
          <a:lstStyle/>
          <a:p>
            <a:r>
              <a:rPr lang="en-US" dirty="0"/>
              <a:t>Solving this optimization problem will give us the final A, and we are done.</a:t>
            </a:r>
          </a:p>
        </p:txBody>
      </p:sp>
      <p:sp>
        <p:nvSpPr>
          <p:cNvPr id="8" name="TextBox 7">
            <a:extLst>
              <a:ext uri="{FF2B5EF4-FFF2-40B4-BE49-F238E27FC236}">
                <a16:creationId xmlns:a16="http://schemas.microsoft.com/office/drawing/2014/main" id="{5A357453-B372-A7E6-9014-A46F6207C7D0}"/>
              </a:ext>
            </a:extLst>
          </p:cNvPr>
          <p:cNvSpPr txBox="1"/>
          <p:nvPr/>
        </p:nvSpPr>
        <p:spPr>
          <a:xfrm>
            <a:off x="297095" y="1319531"/>
            <a:ext cx="4573038" cy="1200329"/>
          </a:xfrm>
          <a:prstGeom prst="rect">
            <a:avLst/>
          </a:prstGeom>
          <a:noFill/>
        </p:spPr>
        <p:txBody>
          <a:bodyPr wrap="square">
            <a:spAutoFit/>
          </a:bodyPr>
          <a:lstStyle/>
          <a:p>
            <a:pPr marL="214313" indent="-214313">
              <a:buFont typeface="Arial"/>
              <a:buChar char="•"/>
            </a:pPr>
            <a:r>
              <a:rPr lang="en-US" dirty="0">
                <a:cs typeface="Arial"/>
              </a:rPr>
              <a:t>Start with a parametric (family of) distance metrics.</a:t>
            </a:r>
          </a:p>
          <a:p>
            <a:pPr marL="214313" indent="-214313">
              <a:buFont typeface="Arial"/>
              <a:buChar char="•"/>
            </a:pPr>
            <a:endParaRPr lang="en-US" dirty="0">
              <a:cs typeface="Arial"/>
            </a:endParaRPr>
          </a:p>
          <a:p>
            <a:pPr marL="214313" indent="-214313">
              <a:buFont typeface="Arial"/>
              <a:buChar char="•"/>
            </a:pPr>
            <a:r>
              <a:rPr lang="en-US" dirty="0">
                <a:cs typeface="Arial"/>
              </a:rPr>
              <a:t>E.g., the </a:t>
            </a:r>
            <a:r>
              <a:rPr lang="en-US" dirty="0" err="1">
                <a:cs typeface="Arial"/>
              </a:rPr>
              <a:t>Manalanobis</a:t>
            </a:r>
            <a:r>
              <a:rPr lang="en-US" dirty="0">
                <a:cs typeface="Arial"/>
              </a:rPr>
              <a:t> distance metric:</a:t>
            </a:r>
          </a:p>
        </p:txBody>
      </p:sp>
      <p:pic>
        <p:nvPicPr>
          <p:cNvPr id="19" name="Picture 18">
            <a:extLst>
              <a:ext uri="{FF2B5EF4-FFF2-40B4-BE49-F238E27FC236}">
                <a16:creationId xmlns:a16="http://schemas.microsoft.com/office/drawing/2014/main" id="{0ED65E70-69E9-69D0-1920-5409B4D85DB0}"/>
              </a:ext>
            </a:extLst>
          </p:cNvPr>
          <p:cNvPicPr>
            <a:picLocks noChangeAspect="1"/>
          </p:cNvPicPr>
          <p:nvPr/>
        </p:nvPicPr>
        <p:blipFill>
          <a:blip r:embed="rId3"/>
          <a:stretch>
            <a:fillRect/>
          </a:stretch>
        </p:blipFill>
        <p:spPr>
          <a:xfrm>
            <a:off x="371574" y="2538912"/>
            <a:ext cx="4424079" cy="344997"/>
          </a:xfrm>
          <a:prstGeom prst="rect">
            <a:avLst/>
          </a:prstGeom>
        </p:spPr>
      </p:pic>
      <p:pic>
        <p:nvPicPr>
          <p:cNvPr id="1026" name="Picture 2" descr="Mahalanobis is relevant now | Deccan Herald">
            <a:extLst>
              <a:ext uri="{FF2B5EF4-FFF2-40B4-BE49-F238E27FC236}">
                <a16:creationId xmlns:a16="http://schemas.microsoft.com/office/drawing/2014/main" id="{D494AD5A-DF0B-44BB-B340-2068C0F73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750" y="1399805"/>
            <a:ext cx="1429865" cy="20645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2347C7D-BB52-42F5-9741-EDC215EC97DC}"/>
              </a:ext>
            </a:extLst>
          </p:cNvPr>
          <p:cNvSpPr txBox="1"/>
          <p:nvPr/>
        </p:nvSpPr>
        <p:spPr>
          <a:xfrm>
            <a:off x="6527034" y="3600505"/>
            <a:ext cx="2400839" cy="300082"/>
          </a:xfrm>
          <a:prstGeom prst="rect">
            <a:avLst/>
          </a:prstGeom>
          <a:noFill/>
        </p:spPr>
        <p:txBody>
          <a:bodyPr wrap="square" rtlCol="0">
            <a:spAutoFit/>
          </a:bodyPr>
          <a:lstStyle/>
          <a:p>
            <a:r>
              <a:rPr lang="en-US" sz="1350" dirty="0"/>
              <a:t>PC </a:t>
            </a:r>
            <a:r>
              <a:rPr lang="en-US" sz="1350" dirty="0" err="1"/>
              <a:t>Mahalanobis</a:t>
            </a:r>
            <a:r>
              <a:rPr lang="en-US" sz="1350" dirty="0"/>
              <a:t> (1893-1972)</a:t>
            </a:r>
          </a:p>
        </p:txBody>
      </p:sp>
      <p:sp>
        <p:nvSpPr>
          <p:cNvPr id="16" name="Rectangle 15">
            <a:extLst>
              <a:ext uri="{FF2B5EF4-FFF2-40B4-BE49-F238E27FC236}">
                <a16:creationId xmlns:a16="http://schemas.microsoft.com/office/drawing/2014/main" id="{3B1FDC62-CF0E-45EB-97B2-83E38D7243E2}"/>
              </a:ext>
            </a:extLst>
          </p:cNvPr>
          <p:cNvSpPr/>
          <p:nvPr/>
        </p:nvSpPr>
        <p:spPr>
          <a:xfrm>
            <a:off x="238536" y="178821"/>
            <a:ext cx="4306628" cy="430887"/>
          </a:xfrm>
          <a:prstGeom prst="rect">
            <a:avLst/>
          </a:prstGeom>
        </p:spPr>
        <p:txBody>
          <a:bodyPr wrap="none">
            <a:spAutoFit/>
          </a:bodyPr>
          <a:lstStyle/>
          <a:p>
            <a:r>
              <a:rPr lang="en-US" sz="2200" dirty="0">
                <a:solidFill>
                  <a:schemeClr val="bg2">
                    <a:lumMod val="50000"/>
                  </a:schemeClr>
                </a:solidFill>
              </a:rPr>
              <a:t>Traditional Distance Metric Learning</a:t>
            </a:r>
          </a:p>
        </p:txBody>
      </p:sp>
    </p:spTree>
    <p:extLst>
      <p:ext uri="{BB962C8B-B14F-4D97-AF65-F5344CB8AC3E}">
        <p14:creationId xmlns:p14="http://schemas.microsoft.com/office/powerpoint/2010/main" val="1763022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EFF2847-D9E9-34DA-A63D-A339A5173BD5}"/>
              </a:ext>
            </a:extLst>
          </p:cNvPr>
          <p:cNvSpPr>
            <a:spLocks noGrp="1"/>
          </p:cNvSpPr>
          <p:nvPr>
            <p:ph type="body" sz="quarter" idx="10"/>
          </p:nvPr>
        </p:nvSpPr>
        <p:spPr>
          <a:xfrm>
            <a:off x="238536" y="1085019"/>
            <a:ext cx="8655738" cy="4095730"/>
          </a:xfrm>
        </p:spPr>
        <p:txBody>
          <a:bodyPr/>
          <a:lstStyle/>
          <a:p>
            <a:r>
              <a:rPr lang="en-US" sz="1800" dirty="0"/>
              <a:t>The limitations of the traditional DML and its variants are:</a:t>
            </a:r>
          </a:p>
          <a:p>
            <a:pPr marL="93283" indent="-214313">
              <a:buFontTx/>
              <a:buChar char="-"/>
            </a:pPr>
            <a:r>
              <a:rPr lang="en-US" sz="1800" dirty="0"/>
              <a:t>The variables are supposed to be </a:t>
            </a:r>
            <a:r>
              <a:rPr lang="en-US" sz="1800" u="sng" dirty="0"/>
              <a:t>numerical</a:t>
            </a:r>
            <a:r>
              <a:rPr lang="en-US" sz="1800" dirty="0"/>
              <a:t> (as opposed to </a:t>
            </a:r>
            <a:r>
              <a:rPr lang="en-US" sz="1800" u="sng" dirty="0"/>
              <a:t>categorical</a:t>
            </a:r>
            <a:r>
              <a:rPr lang="en-US" sz="1800" dirty="0"/>
              <a:t>) variables. Categorical variables may cause problems.</a:t>
            </a:r>
          </a:p>
          <a:p>
            <a:pPr marL="93283" indent="-214313">
              <a:buFontTx/>
              <a:buChar char="-"/>
            </a:pPr>
            <a:r>
              <a:rPr lang="en-US" sz="1800" u="sng" dirty="0"/>
              <a:t>Preprocessing of data</a:t>
            </a:r>
            <a:r>
              <a:rPr lang="en-US" sz="1800" dirty="0"/>
              <a:t> is needed, e.g., rescaling the data to bring them between [0,1], for example;</a:t>
            </a:r>
          </a:p>
          <a:p>
            <a:pPr marL="93283" indent="-214313">
              <a:buFontTx/>
              <a:buChar char="-"/>
            </a:pPr>
            <a:r>
              <a:rPr lang="en-US" sz="1800" u="sng" dirty="0"/>
              <a:t>Missing values </a:t>
            </a:r>
            <a:r>
              <a:rPr lang="en-US" sz="1800" dirty="0"/>
              <a:t>may cause problems;</a:t>
            </a:r>
          </a:p>
          <a:p>
            <a:pPr marL="93283" indent="-214313">
              <a:buFontTx/>
              <a:buChar char="-"/>
            </a:pPr>
            <a:r>
              <a:rPr lang="en-US" sz="1800" u="sng" dirty="0"/>
              <a:t>Not scalable to large datasets </a:t>
            </a:r>
            <a:r>
              <a:rPr lang="en-US" sz="1800" dirty="0"/>
              <a:t>and needs reduced dimension (e.g., with PCA) if there are many variables;</a:t>
            </a:r>
          </a:p>
          <a:p>
            <a:pPr marL="93283" indent="-214313">
              <a:buFontTx/>
              <a:buChar char="-"/>
            </a:pPr>
            <a:r>
              <a:rPr lang="en-US" sz="1800" u="sng" dirty="0"/>
              <a:t>Increases the dataset </a:t>
            </a:r>
            <a:r>
              <a:rPr lang="en-US" sz="1800" dirty="0"/>
              <a:t>size by N-choose-2 as it needs pair-wise labels. N = no of data-points.</a:t>
            </a:r>
          </a:p>
          <a:p>
            <a:pPr marL="93283" indent="-214313">
              <a:buFontTx/>
              <a:buChar char="-"/>
            </a:pPr>
            <a:r>
              <a:rPr lang="en-US" sz="1800" dirty="0"/>
              <a:t>Learns </a:t>
            </a:r>
            <a:r>
              <a:rPr lang="en-US" sz="1800" u="sng" dirty="0"/>
              <a:t>global</a:t>
            </a:r>
            <a:r>
              <a:rPr lang="en-US" sz="1800" dirty="0"/>
              <a:t> distance metric, not necessarily a </a:t>
            </a:r>
            <a:r>
              <a:rPr lang="en-US" sz="1800" u="sng" dirty="0"/>
              <a:t>local</a:t>
            </a:r>
            <a:r>
              <a:rPr lang="en-US" sz="1800" dirty="0"/>
              <a:t> distance metric.</a:t>
            </a:r>
          </a:p>
          <a:p>
            <a:endParaRPr lang="en-US" sz="1350"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166DD8B-6F45-A351-5100-24D86197F371}"/>
                  </a:ext>
                </a:extLst>
              </p14:cNvPr>
              <p14:cNvContentPartPr/>
              <p14:nvPr/>
            </p14:nvContentPartPr>
            <p14:xfrm>
              <a:off x="791763" y="4978187"/>
              <a:ext cx="270" cy="270"/>
            </p14:xfrm>
          </p:contentPart>
        </mc:Choice>
        <mc:Fallback xmlns="">
          <p:pic>
            <p:nvPicPr>
              <p:cNvPr id="4" name="Ink 3">
                <a:extLst>
                  <a:ext uri="{FF2B5EF4-FFF2-40B4-BE49-F238E27FC236}">
                    <a16:creationId xmlns:a16="http://schemas.microsoft.com/office/drawing/2014/main" id="{D166DD8B-6F45-A351-5100-24D86197F371}"/>
                  </a:ext>
                </a:extLst>
              </p:cNvPr>
              <p:cNvPicPr/>
              <p:nvPr/>
            </p:nvPicPr>
            <p:blipFill>
              <a:blip r:embed="rId4"/>
              <a:stretch>
                <a:fillRect/>
              </a:stretch>
            </p:blipFill>
            <p:spPr>
              <a:xfrm>
                <a:off x="785013" y="4971437"/>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87F3F9A0-E707-F7BB-977F-6EC70A8D00E7}"/>
                  </a:ext>
                </a:extLst>
              </p14:cNvPr>
              <p14:cNvContentPartPr/>
              <p14:nvPr/>
            </p14:nvContentPartPr>
            <p14:xfrm>
              <a:off x="8703303" y="5327297"/>
              <a:ext cx="270" cy="270"/>
            </p14:xfrm>
          </p:contentPart>
        </mc:Choice>
        <mc:Fallback xmlns="">
          <p:pic>
            <p:nvPicPr>
              <p:cNvPr id="13" name="Ink 12">
                <a:extLst>
                  <a:ext uri="{FF2B5EF4-FFF2-40B4-BE49-F238E27FC236}">
                    <a16:creationId xmlns:a16="http://schemas.microsoft.com/office/drawing/2014/main" id="{87F3F9A0-E707-F7BB-977F-6EC70A8D00E7}"/>
                  </a:ext>
                </a:extLst>
              </p:cNvPr>
              <p:cNvPicPr/>
              <p:nvPr/>
            </p:nvPicPr>
            <p:blipFill>
              <a:blip r:embed="rId6"/>
              <a:stretch>
                <a:fillRect/>
              </a:stretch>
            </p:blipFill>
            <p:spPr>
              <a:xfrm>
                <a:off x="8696553" y="5320547"/>
                <a:ext cx="13500" cy="13500"/>
              </a:xfrm>
              <a:prstGeom prst="rect">
                <a:avLst/>
              </a:prstGeom>
            </p:spPr>
          </p:pic>
        </mc:Fallback>
      </mc:AlternateContent>
      <p:sp>
        <p:nvSpPr>
          <p:cNvPr id="6" name="Rectangle 5">
            <a:extLst>
              <a:ext uri="{FF2B5EF4-FFF2-40B4-BE49-F238E27FC236}">
                <a16:creationId xmlns:a16="http://schemas.microsoft.com/office/drawing/2014/main" id="{DE6DEB41-9959-4838-BEBC-7BC313D3D88B}"/>
              </a:ext>
            </a:extLst>
          </p:cNvPr>
          <p:cNvSpPr/>
          <p:nvPr/>
        </p:nvSpPr>
        <p:spPr>
          <a:xfrm>
            <a:off x="238536" y="178821"/>
            <a:ext cx="5932393" cy="430887"/>
          </a:xfrm>
          <a:prstGeom prst="rect">
            <a:avLst/>
          </a:prstGeom>
        </p:spPr>
        <p:txBody>
          <a:bodyPr wrap="none">
            <a:spAutoFit/>
          </a:bodyPr>
          <a:lstStyle/>
          <a:p>
            <a:r>
              <a:rPr lang="en-US" sz="2200" dirty="0">
                <a:solidFill>
                  <a:schemeClr val="bg2">
                    <a:lumMod val="50000"/>
                  </a:schemeClr>
                </a:solidFill>
              </a:rPr>
              <a:t>Limitations of Traditional Distance Metric Learning</a:t>
            </a:r>
          </a:p>
        </p:txBody>
      </p:sp>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D443100F-56CE-45DE-9B60-0943642B4AAC}"/>
                  </a:ext>
                </a:extLst>
              </p14:cNvPr>
              <p14:cNvContentPartPr/>
              <p14:nvPr/>
            </p14:nvContentPartPr>
            <p14:xfrm>
              <a:off x="2126787" y="5599979"/>
              <a:ext cx="270" cy="270"/>
            </p14:xfrm>
          </p:contentPart>
        </mc:Choice>
        <mc:Fallback xmlns="">
          <p:pic>
            <p:nvPicPr>
              <p:cNvPr id="9" name="Ink 8">
                <a:extLst>
                  <a:ext uri="{FF2B5EF4-FFF2-40B4-BE49-F238E27FC236}">
                    <a16:creationId xmlns:a16="http://schemas.microsoft.com/office/drawing/2014/main" id="{D443100F-56CE-45DE-9B60-0943642B4AAC}"/>
                  </a:ext>
                </a:extLst>
              </p:cNvPr>
              <p:cNvPicPr/>
              <p:nvPr/>
            </p:nvPicPr>
            <p:blipFill>
              <a:blip r:embed="rId8"/>
              <a:stretch>
                <a:fillRect/>
              </a:stretch>
            </p:blipFill>
            <p:spPr>
              <a:xfrm>
                <a:off x="2120037" y="5593229"/>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6F703EC1-F48E-48A3-9FD1-6B0B2DDBD8C7}"/>
                  </a:ext>
                </a:extLst>
              </p14:cNvPr>
              <p14:cNvContentPartPr/>
              <p14:nvPr/>
            </p14:nvContentPartPr>
            <p14:xfrm>
              <a:off x="2125977" y="5025419"/>
              <a:ext cx="4785750" cy="763830"/>
            </p14:xfrm>
          </p:contentPart>
        </mc:Choice>
        <mc:Fallback xmlns="">
          <p:pic>
            <p:nvPicPr>
              <p:cNvPr id="10" name="Ink 9">
                <a:extLst>
                  <a:ext uri="{FF2B5EF4-FFF2-40B4-BE49-F238E27FC236}">
                    <a16:creationId xmlns:a16="http://schemas.microsoft.com/office/drawing/2014/main" id="{6F703EC1-F48E-48A3-9FD1-6B0B2DDBD8C7}"/>
                  </a:ext>
                </a:extLst>
              </p:cNvPr>
              <p:cNvPicPr/>
              <p:nvPr/>
            </p:nvPicPr>
            <p:blipFill>
              <a:blip r:embed="rId10"/>
              <a:stretch>
                <a:fillRect/>
              </a:stretch>
            </p:blipFill>
            <p:spPr>
              <a:xfrm>
                <a:off x="2116978" y="5016420"/>
                <a:ext cx="4803388" cy="781468"/>
              </a:xfrm>
              <a:prstGeom prst="rect">
                <a:avLst/>
              </a:prstGeom>
            </p:spPr>
          </p:pic>
        </mc:Fallback>
      </mc:AlternateContent>
      <p:sp>
        <p:nvSpPr>
          <p:cNvPr id="11" name="TextBox 10">
            <a:extLst>
              <a:ext uri="{FF2B5EF4-FFF2-40B4-BE49-F238E27FC236}">
                <a16:creationId xmlns:a16="http://schemas.microsoft.com/office/drawing/2014/main" id="{E29FED14-90A6-4E74-A001-46FED64446E6}"/>
              </a:ext>
            </a:extLst>
          </p:cNvPr>
          <p:cNvSpPr txBox="1"/>
          <p:nvPr/>
        </p:nvSpPr>
        <p:spPr>
          <a:xfrm>
            <a:off x="4518853" y="4839331"/>
            <a:ext cx="1159625" cy="300082"/>
          </a:xfrm>
          <a:prstGeom prst="rect">
            <a:avLst/>
          </a:prstGeom>
          <a:noFill/>
        </p:spPr>
        <p:txBody>
          <a:bodyPr wrap="square" rtlCol="0">
            <a:spAutoFit/>
          </a:bodyPr>
          <a:lstStyle/>
          <a:p>
            <a:r>
              <a:rPr lang="en-US" sz="1350" dirty="0"/>
              <a:t>Euclidean</a:t>
            </a:r>
          </a:p>
        </p:txBody>
      </p:sp>
      <p:sp>
        <p:nvSpPr>
          <p:cNvPr id="12" name="TextBox 11">
            <a:extLst>
              <a:ext uri="{FF2B5EF4-FFF2-40B4-BE49-F238E27FC236}">
                <a16:creationId xmlns:a16="http://schemas.microsoft.com/office/drawing/2014/main" id="{5C0954A2-25A6-436E-87DF-BF23B3DBE593}"/>
              </a:ext>
            </a:extLst>
          </p:cNvPr>
          <p:cNvSpPr txBox="1"/>
          <p:nvPr/>
        </p:nvSpPr>
        <p:spPr>
          <a:xfrm>
            <a:off x="2222407" y="6063545"/>
            <a:ext cx="1756064" cy="507831"/>
          </a:xfrm>
          <a:prstGeom prst="rect">
            <a:avLst/>
          </a:prstGeom>
          <a:noFill/>
        </p:spPr>
        <p:txBody>
          <a:bodyPr wrap="square" rtlCol="0">
            <a:spAutoFit/>
          </a:bodyPr>
          <a:lstStyle/>
          <a:p>
            <a:r>
              <a:rPr lang="en-US" sz="1350" dirty="0"/>
              <a:t>Nonlinear Distance Metrics</a:t>
            </a:r>
          </a:p>
        </p:txBody>
      </p:sp>
      <p:cxnSp>
        <p:nvCxnSpPr>
          <p:cNvPr id="14" name="Straight Arrow Connector 13">
            <a:extLst>
              <a:ext uri="{FF2B5EF4-FFF2-40B4-BE49-F238E27FC236}">
                <a16:creationId xmlns:a16="http://schemas.microsoft.com/office/drawing/2014/main" id="{B81C337B-EFF6-4825-AEF9-7CD5A744E011}"/>
              </a:ext>
            </a:extLst>
          </p:cNvPr>
          <p:cNvCxnSpPr/>
          <p:nvPr/>
        </p:nvCxnSpPr>
        <p:spPr>
          <a:xfrm flipH="1" flipV="1">
            <a:off x="3442300" y="5832412"/>
            <a:ext cx="124691" cy="191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C03525F-4D79-46BA-B29D-EBEE3B942707}"/>
              </a:ext>
            </a:extLst>
          </p:cNvPr>
          <p:cNvCxnSpPr>
            <a:cxnSpLocks/>
          </p:cNvCxnSpPr>
          <p:nvPr/>
        </p:nvCxnSpPr>
        <p:spPr>
          <a:xfrm>
            <a:off x="5007926" y="5070141"/>
            <a:ext cx="0" cy="318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77AAC14-97D1-4906-879A-E5D46CC9A4AB}"/>
              </a:ext>
            </a:extLst>
          </p:cNvPr>
          <p:cNvCxnSpPr>
            <a:cxnSpLocks/>
          </p:cNvCxnSpPr>
          <p:nvPr/>
        </p:nvCxnSpPr>
        <p:spPr>
          <a:xfrm flipV="1">
            <a:off x="3679781" y="5500324"/>
            <a:ext cx="294534" cy="530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1950CD0-66EE-4F20-9A0A-D59355224765}"/>
              </a:ext>
            </a:extLst>
          </p:cNvPr>
          <p:cNvCxnSpPr>
            <a:cxnSpLocks/>
          </p:cNvCxnSpPr>
          <p:nvPr/>
        </p:nvCxnSpPr>
        <p:spPr>
          <a:xfrm flipV="1">
            <a:off x="3736833" y="5665947"/>
            <a:ext cx="2542186" cy="417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840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6F1DDE-C3CE-458A-869C-6DAED5FB7AAC}"/>
              </a:ext>
            </a:extLst>
          </p:cNvPr>
          <p:cNvSpPr/>
          <p:nvPr/>
        </p:nvSpPr>
        <p:spPr>
          <a:xfrm>
            <a:off x="238536" y="178821"/>
            <a:ext cx="6118534" cy="430887"/>
          </a:xfrm>
          <a:prstGeom prst="rect">
            <a:avLst/>
          </a:prstGeom>
        </p:spPr>
        <p:txBody>
          <a:bodyPr wrap="none">
            <a:spAutoFit/>
          </a:bodyPr>
          <a:lstStyle/>
          <a:p>
            <a:r>
              <a:rPr lang="en-US" sz="2200" dirty="0">
                <a:solidFill>
                  <a:schemeClr val="bg2">
                    <a:lumMod val="50000"/>
                  </a:schemeClr>
                </a:solidFill>
              </a:rPr>
              <a:t>Distance Metric Learning using Tree-based Methods</a:t>
            </a:r>
          </a:p>
        </p:txBody>
      </p:sp>
      <p:sp>
        <p:nvSpPr>
          <p:cNvPr id="9" name="Text Placeholder 6">
            <a:extLst>
              <a:ext uri="{FF2B5EF4-FFF2-40B4-BE49-F238E27FC236}">
                <a16:creationId xmlns:a16="http://schemas.microsoft.com/office/drawing/2014/main" id="{F2648BCE-DB49-42B1-B6DF-E8A8167161EC}"/>
              </a:ext>
            </a:extLst>
          </p:cNvPr>
          <p:cNvSpPr>
            <a:spLocks noGrp="1"/>
          </p:cNvSpPr>
          <p:nvPr>
            <p:ph type="body" sz="quarter" idx="10"/>
          </p:nvPr>
        </p:nvSpPr>
        <p:spPr>
          <a:xfrm>
            <a:off x="238536" y="765395"/>
            <a:ext cx="8598721" cy="4251960"/>
          </a:xfrm>
        </p:spPr>
        <p:txBody>
          <a:bodyPr>
            <a:normAutofit/>
          </a:bodyPr>
          <a:lstStyle/>
          <a:p>
            <a:pPr marL="93283" indent="-214313">
              <a:buFont typeface="Arial" panose="020B0604020202020204" pitchFamily="34" charset="0"/>
              <a:buChar char="•"/>
            </a:pPr>
            <a:r>
              <a:rPr lang="en-US" sz="1800" dirty="0"/>
              <a:t>Novel two-step idea (Breiman&amp;Cutler2002; </a:t>
            </a:r>
            <a:r>
              <a:rPr lang="en-US" sz="1800" dirty="0" err="1"/>
              <a:t>Jeyapaulraj</a:t>
            </a:r>
            <a:r>
              <a:rPr lang="en-US" sz="1800" dirty="0"/>
              <a:t>, Desai, Chu, Mehta, Pasqual and Sommer, 2022):</a:t>
            </a:r>
          </a:p>
          <a:p>
            <a:pPr indent="0"/>
            <a:r>
              <a:rPr lang="en-US" sz="1800" u="sng" dirty="0"/>
              <a:t>Step-1</a:t>
            </a:r>
            <a:r>
              <a:rPr lang="en-US" sz="1800" dirty="0"/>
              <a:t>: Train a tree-based method (e.g., Decision Tree, Random Forest, Gradient Boosting Machines, etc.). </a:t>
            </a:r>
          </a:p>
          <a:p>
            <a:pPr indent="0"/>
            <a:r>
              <a:rPr lang="en-US" sz="1800" dirty="0"/>
              <a:t>Input variables: Chosen input variables (e.g., bond attributes)</a:t>
            </a:r>
          </a:p>
          <a:p>
            <a:pPr indent="0"/>
            <a:r>
              <a:rPr lang="en-US" sz="1800" dirty="0"/>
              <a:t>Target variable: Chosen labels (e.g., bond yield)</a:t>
            </a:r>
          </a:p>
          <a:p>
            <a:pPr indent="0"/>
            <a:r>
              <a:rPr lang="en-US" sz="1800" u="sng" dirty="0"/>
              <a:t>Step-2</a:t>
            </a:r>
            <a:r>
              <a:rPr lang="en-US" sz="1800" dirty="0"/>
              <a:t>: Compute the similarity from the trees based whether a pair of data-points fall in the same leaf node.</a:t>
            </a:r>
          </a:p>
        </p:txBody>
      </p:sp>
      <p:pic>
        <p:nvPicPr>
          <p:cNvPr id="10" name="Picture 9">
            <a:extLst>
              <a:ext uri="{FF2B5EF4-FFF2-40B4-BE49-F238E27FC236}">
                <a16:creationId xmlns:a16="http://schemas.microsoft.com/office/drawing/2014/main" id="{54919445-163C-4C53-B5CB-C240B46C521F}"/>
              </a:ext>
            </a:extLst>
          </p:cNvPr>
          <p:cNvPicPr>
            <a:picLocks noChangeAspect="1"/>
          </p:cNvPicPr>
          <p:nvPr/>
        </p:nvPicPr>
        <p:blipFill>
          <a:blip r:embed="rId3"/>
          <a:stretch>
            <a:fillRect/>
          </a:stretch>
        </p:blipFill>
        <p:spPr>
          <a:xfrm>
            <a:off x="2911297" y="3326034"/>
            <a:ext cx="2824485" cy="3413195"/>
          </a:xfrm>
          <a:prstGeom prst="rect">
            <a:avLst/>
          </a:prstGeom>
        </p:spPr>
      </p:pic>
      <p:sp>
        <p:nvSpPr>
          <p:cNvPr id="11" name="TextBox 10">
            <a:extLst>
              <a:ext uri="{FF2B5EF4-FFF2-40B4-BE49-F238E27FC236}">
                <a16:creationId xmlns:a16="http://schemas.microsoft.com/office/drawing/2014/main" id="{58481D41-330D-4B21-81BA-26B02E558919}"/>
              </a:ext>
            </a:extLst>
          </p:cNvPr>
          <p:cNvSpPr txBox="1"/>
          <p:nvPr/>
        </p:nvSpPr>
        <p:spPr>
          <a:xfrm>
            <a:off x="2514600" y="6567542"/>
            <a:ext cx="1004593" cy="300082"/>
          </a:xfrm>
          <a:prstGeom prst="rect">
            <a:avLst/>
          </a:prstGeom>
          <a:noFill/>
        </p:spPr>
        <p:txBody>
          <a:bodyPr wrap="square" rtlCol="0">
            <a:spAutoFit/>
          </a:bodyPr>
          <a:lstStyle/>
          <a:p>
            <a:r>
              <a:rPr lang="en-US" sz="1350" dirty="0">
                <a:solidFill>
                  <a:srgbClr val="FF0000"/>
                </a:solidFill>
              </a:rPr>
              <a:t>P1, P2</a:t>
            </a:r>
          </a:p>
        </p:txBody>
      </p:sp>
      <p:sp>
        <p:nvSpPr>
          <p:cNvPr id="12" name="TextBox 11">
            <a:extLst>
              <a:ext uri="{FF2B5EF4-FFF2-40B4-BE49-F238E27FC236}">
                <a16:creationId xmlns:a16="http://schemas.microsoft.com/office/drawing/2014/main" id="{D7FC1AC9-AA3B-4E79-A801-4FF12C9AF7A8}"/>
              </a:ext>
            </a:extLst>
          </p:cNvPr>
          <p:cNvSpPr txBox="1"/>
          <p:nvPr/>
        </p:nvSpPr>
        <p:spPr>
          <a:xfrm>
            <a:off x="5028263" y="5984794"/>
            <a:ext cx="1004593" cy="300082"/>
          </a:xfrm>
          <a:prstGeom prst="rect">
            <a:avLst/>
          </a:prstGeom>
          <a:noFill/>
        </p:spPr>
        <p:txBody>
          <a:bodyPr wrap="square" rtlCol="0">
            <a:spAutoFit/>
          </a:bodyPr>
          <a:lstStyle/>
          <a:p>
            <a:r>
              <a:rPr lang="en-US" sz="1350" dirty="0">
                <a:solidFill>
                  <a:srgbClr val="FF0000"/>
                </a:solidFill>
              </a:rPr>
              <a:t>P4</a:t>
            </a:r>
          </a:p>
        </p:txBody>
      </p:sp>
      <p:sp>
        <p:nvSpPr>
          <p:cNvPr id="13" name="TextBox 12">
            <a:extLst>
              <a:ext uri="{FF2B5EF4-FFF2-40B4-BE49-F238E27FC236}">
                <a16:creationId xmlns:a16="http://schemas.microsoft.com/office/drawing/2014/main" id="{951E5272-3DC1-40C3-9707-35D93C4F1C3B}"/>
              </a:ext>
            </a:extLst>
          </p:cNvPr>
          <p:cNvSpPr txBox="1"/>
          <p:nvPr/>
        </p:nvSpPr>
        <p:spPr>
          <a:xfrm>
            <a:off x="6257922" y="4060012"/>
            <a:ext cx="2392302" cy="1131079"/>
          </a:xfrm>
          <a:prstGeom prst="rect">
            <a:avLst/>
          </a:prstGeom>
          <a:noFill/>
        </p:spPr>
        <p:txBody>
          <a:bodyPr wrap="square" rtlCol="0">
            <a:spAutoFit/>
          </a:bodyPr>
          <a:lstStyle/>
          <a:p>
            <a:r>
              <a:rPr lang="en-US" sz="1350" dirty="0"/>
              <a:t>P1 and P2 are similar</a:t>
            </a:r>
          </a:p>
          <a:p>
            <a:r>
              <a:rPr lang="en-US" sz="1350" dirty="0"/>
              <a:t>P1 and P3 are dissimilar</a:t>
            </a:r>
          </a:p>
          <a:p>
            <a:r>
              <a:rPr lang="en-US" sz="1350" dirty="0"/>
              <a:t>P1 and P4 are dissimilar</a:t>
            </a:r>
          </a:p>
          <a:p>
            <a:r>
              <a:rPr lang="en-US" sz="1350" dirty="0"/>
              <a:t>P2 and P3 are dissimilar</a:t>
            </a:r>
          </a:p>
          <a:p>
            <a:r>
              <a:rPr lang="en-US" sz="1350" dirty="0"/>
              <a:t>P2 and P4 are dissimilar</a:t>
            </a:r>
          </a:p>
        </p:txBody>
      </p:sp>
      <p:sp>
        <p:nvSpPr>
          <p:cNvPr id="14" name="TextBox 13">
            <a:extLst>
              <a:ext uri="{FF2B5EF4-FFF2-40B4-BE49-F238E27FC236}">
                <a16:creationId xmlns:a16="http://schemas.microsoft.com/office/drawing/2014/main" id="{DA0763A9-216E-4DBD-ADD1-5AEC604932E4}"/>
              </a:ext>
            </a:extLst>
          </p:cNvPr>
          <p:cNvSpPr txBox="1"/>
          <p:nvPr/>
        </p:nvSpPr>
        <p:spPr>
          <a:xfrm>
            <a:off x="4292587" y="6529138"/>
            <a:ext cx="735676" cy="300082"/>
          </a:xfrm>
          <a:prstGeom prst="rect">
            <a:avLst/>
          </a:prstGeom>
          <a:noFill/>
        </p:spPr>
        <p:txBody>
          <a:bodyPr wrap="square" rtlCol="0">
            <a:spAutoFit/>
          </a:bodyPr>
          <a:lstStyle/>
          <a:p>
            <a:r>
              <a:rPr lang="en-US" sz="1350" dirty="0">
                <a:solidFill>
                  <a:srgbClr val="FF0000"/>
                </a:solidFill>
              </a:rPr>
              <a:t>P3</a:t>
            </a:r>
          </a:p>
        </p:txBody>
      </p:sp>
    </p:spTree>
    <p:extLst>
      <p:ext uri="{BB962C8B-B14F-4D97-AF65-F5344CB8AC3E}">
        <p14:creationId xmlns:p14="http://schemas.microsoft.com/office/powerpoint/2010/main" val="2637804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6F1DDE-C3CE-458A-869C-6DAED5FB7AAC}"/>
              </a:ext>
            </a:extLst>
          </p:cNvPr>
          <p:cNvSpPr/>
          <p:nvPr/>
        </p:nvSpPr>
        <p:spPr>
          <a:xfrm>
            <a:off x="238536" y="178821"/>
            <a:ext cx="6118534" cy="430887"/>
          </a:xfrm>
          <a:prstGeom prst="rect">
            <a:avLst/>
          </a:prstGeom>
        </p:spPr>
        <p:txBody>
          <a:bodyPr wrap="none">
            <a:spAutoFit/>
          </a:bodyPr>
          <a:lstStyle/>
          <a:p>
            <a:r>
              <a:rPr lang="en-US" sz="2200" dirty="0">
                <a:solidFill>
                  <a:schemeClr val="bg2">
                    <a:lumMod val="50000"/>
                  </a:schemeClr>
                </a:solidFill>
              </a:rPr>
              <a:t>Distance Metric Learning using Tree-based Methods</a:t>
            </a:r>
          </a:p>
        </p:txBody>
      </p:sp>
      <p:sp>
        <p:nvSpPr>
          <p:cNvPr id="9" name="Text Placeholder 6">
            <a:extLst>
              <a:ext uri="{FF2B5EF4-FFF2-40B4-BE49-F238E27FC236}">
                <a16:creationId xmlns:a16="http://schemas.microsoft.com/office/drawing/2014/main" id="{F2648BCE-DB49-42B1-B6DF-E8A8167161EC}"/>
              </a:ext>
            </a:extLst>
          </p:cNvPr>
          <p:cNvSpPr>
            <a:spLocks noGrp="1"/>
          </p:cNvSpPr>
          <p:nvPr>
            <p:ph type="body" sz="quarter" idx="10"/>
          </p:nvPr>
        </p:nvSpPr>
        <p:spPr>
          <a:xfrm>
            <a:off x="238536" y="847691"/>
            <a:ext cx="8598721" cy="928152"/>
          </a:xfrm>
        </p:spPr>
        <p:txBody>
          <a:bodyPr>
            <a:normAutofit lnSpcReduction="10000"/>
          </a:bodyPr>
          <a:lstStyle/>
          <a:p>
            <a:pPr marL="93283" indent="-214313">
              <a:buFont typeface="Arial" panose="020B0604020202020204" pitchFamily="34" charset="0"/>
              <a:buChar char="•"/>
            </a:pPr>
            <a:r>
              <a:rPr lang="en-US" sz="1800" dirty="0"/>
              <a:t>Why should a decision tree (or in general tree-based methods) be viewed as a distance metric learning method?!</a:t>
            </a:r>
          </a:p>
          <a:p>
            <a:pPr marL="93283" indent="-214313">
              <a:buFont typeface="Arial" panose="020B0604020202020204" pitchFamily="34" charset="0"/>
              <a:buChar char="•"/>
            </a:pPr>
            <a:r>
              <a:rPr lang="en-US" sz="1800" dirty="0"/>
              <a:t>Random Forest is an adaptive nearest neighbors method [Lin&amp;Jeon2004]!</a:t>
            </a:r>
          </a:p>
          <a:p>
            <a:pPr marL="93283" indent="-214313">
              <a:buFont typeface="Arial" panose="020B0604020202020204" pitchFamily="34" charset="0"/>
              <a:buChar char="•"/>
            </a:pPr>
            <a:endParaRPr lang="en-US" sz="1800" dirty="0"/>
          </a:p>
        </p:txBody>
      </p:sp>
      <p:pic>
        <p:nvPicPr>
          <p:cNvPr id="15" name="Content Placeholder 7">
            <a:extLst>
              <a:ext uri="{FF2B5EF4-FFF2-40B4-BE49-F238E27FC236}">
                <a16:creationId xmlns:a16="http://schemas.microsoft.com/office/drawing/2014/main" id="{B07737C8-4FA8-4C36-A7C1-F32BE8368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665" y="2711232"/>
            <a:ext cx="3803734" cy="2247651"/>
          </a:xfrm>
          <a:prstGeom prst="rect">
            <a:avLst/>
          </a:prstGeom>
        </p:spPr>
      </p:pic>
      <p:pic>
        <p:nvPicPr>
          <p:cNvPr id="16" name="Content Placeholder 5">
            <a:extLst>
              <a:ext uri="{FF2B5EF4-FFF2-40B4-BE49-F238E27FC236}">
                <a16:creationId xmlns:a16="http://schemas.microsoft.com/office/drawing/2014/main" id="{23783F59-7241-4E87-B8B3-C7C15F0675B3}"/>
              </a:ext>
            </a:extLst>
          </p:cNvPr>
          <p:cNvPicPr>
            <a:picLocks noChangeAspect="1"/>
          </p:cNvPicPr>
          <p:nvPr/>
        </p:nvPicPr>
        <p:blipFill rotWithShape="1">
          <a:blip r:embed="rId4">
            <a:extLst>
              <a:ext uri="{28A0092B-C50C-407E-A947-70E740481C1C}">
                <a14:useLocalDpi xmlns:a14="http://schemas.microsoft.com/office/drawing/2010/main" val="0"/>
              </a:ext>
            </a:extLst>
          </a:blip>
          <a:srcRect t="1946" b="2038"/>
          <a:stretch/>
        </p:blipFill>
        <p:spPr>
          <a:xfrm>
            <a:off x="317536" y="4307416"/>
            <a:ext cx="3979600" cy="2486576"/>
          </a:xfrm>
          <a:prstGeom prst="rect">
            <a:avLst/>
          </a:prstGeom>
        </p:spPr>
      </p:pic>
      <p:pic>
        <p:nvPicPr>
          <p:cNvPr id="17" name="Picture 2">
            <a:extLst>
              <a:ext uri="{FF2B5EF4-FFF2-40B4-BE49-F238E27FC236}">
                <a16:creationId xmlns:a16="http://schemas.microsoft.com/office/drawing/2014/main" id="{3DB9B32F-C731-4630-A694-26D3F2B7C4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36" y="1775843"/>
            <a:ext cx="3979599" cy="253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43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3324" y="177616"/>
            <a:ext cx="2812821" cy="430887"/>
          </a:xfrm>
          <a:prstGeom prst="rect">
            <a:avLst/>
          </a:prstGeom>
        </p:spPr>
        <p:txBody>
          <a:bodyPr wrap="none">
            <a:spAutoFit/>
          </a:bodyPr>
          <a:lstStyle/>
          <a:p>
            <a:r>
              <a:rPr lang="en-US" sz="2200" dirty="0">
                <a:solidFill>
                  <a:schemeClr val="bg2">
                    <a:lumMod val="50000"/>
                  </a:schemeClr>
                </a:solidFill>
              </a:rPr>
              <a:t>Introduction: Similarity</a:t>
            </a:r>
          </a:p>
        </p:txBody>
      </p:sp>
      <p:pic>
        <p:nvPicPr>
          <p:cNvPr id="1026" name="Picture 2" descr="Mad Hatter tea party by John Tenniel">
            <a:extLst>
              <a:ext uri="{FF2B5EF4-FFF2-40B4-BE49-F238E27FC236}">
                <a16:creationId xmlns:a16="http://schemas.microsoft.com/office/drawing/2014/main" id="{5C6B1A02-81AD-4B83-9DC4-38983C581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860" y="3002811"/>
            <a:ext cx="5391232" cy="32347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C1A2BB-B3E9-40CF-9946-8B8CA1847055}"/>
              </a:ext>
            </a:extLst>
          </p:cNvPr>
          <p:cNvSpPr txBox="1"/>
          <p:nvPr/>
        </p:nvSpPr>
        <p:spPr>
          <a:xfrm>
            <a:off x="731523" y="6237550"/>
            <a:ext cx="6416700" cy="646331"/>
          </a:xfrm>
          <a:prstGeom prst="rect">
            <a:avLst/>
          </a:prstGeom>
          <a:noFill/>
        </p:spPr>
        <p:txBody>
          <a:bodyPr wrap="square" rtlCol="0">
            <a:spAutoFit/>
          </a:bodyPr>
          <a:lstStyle/>
          <a:p>
            <a:r>
              <a:rPr lang="en-US" sz="1200" b="0" i="0" dirty="0">
                <a:solidFill>
                  <a:srgbClr val="707070"/>
                </a:solidFill>
                <a:effectLst/>
                <a:latin typeface="GuardianTextSans"/>
              </a:rPr>
              <a:t>Scene from Alice’s Adventures in Wonderland by Lewis Carroll, 1865. Artist: John Tenniel</a:t>
            </a:r>
            <a:br>
              <a:rPr lang="en-US" sz="1200" b="0" i="0" dirty="0">
                <a:solidFill>
                  <a:srgbClr val="707070"/>
                </a:solidFill>
                <a:effectLst/>
                <a:latin typeface="GuardianTextSans"/>
              </a:rPr>
            </a:br>
            <a:r>
              <a:rPr lang="en-US" sz="1200" b="0" i="0" dirty="0">
                <a:solidFill>
                  <a:srgbClr val="707070"/>
                </a:solidFill>
                <a:effectLst/>
                <a:latin typeface="GuardianTextSans"/>
              </a:rPr>
              <a:t>In the picture from left to right: Alice, March Hare and Mad Hatter.</a:t>
            </a:r>
            <a:br>
              <a:rPr lang="en-US" sz="1200" b="0" i="0" dirty="0">
                <a:solidFill>
                  <a:srgbClr val="707070"/>
                </a:solidFill>
                <a:effectLst/>
                <a:latin typeface="GuardianTextSans"/>
              </a:rPr>
            </a:br>
            <a:r>
              <a:rPr lang="en-US" sz="1200" b="0" i="0" dirty="0">
                <a:solidFill>
                  <a:srgbClr val="707070"/>
                </a:solidFill>
                <a:effectLst/>
                <a:latin typeface="GuardianTextSans"/>
              </a:rPr>
              <a:t>Source: https://www.theguardian.com/global/2015/dec/29/weekly-notes-queries-carroll-raven-desk</a:t>
            </a:r>
            <a:endParaRPr lang="en-US" sz="1200" dirty="0"/>
          </a:p>
        </p:txBody>
      </p:sp>
      <p:sp>
        <p:nvSpPr>
          <p:cNvPr id="4" name="Speech Bubble: Rectangle with Corners Rounded 3">
            <a:extLst>
              <a:ext uri="{FF2B5EF4-FFF2-40B4-BE49-F238E27FC236}">
                <a16:creationId xmlns:a16="http://schemas.microsoft.com/office/drawing/2014/main" id="{23E4C688-1B89-423C-A049-6B760D329EB2}"/>
              </a:ext>
            </a:extLst>
          </p:cNvPr>
          <p:cNvSpPr/>
          <p:nvPr/>
        </p:nvSpPr>
        <p:spPr>
          <a:xfrm>
            <a:off x="6496216" y="3239952"/>
            <a:ext cx="2623931" cy="1168842"/>
          </a:xfrm>
          <a:prstGeom prst="wedgeRoundRectCallout">
            <a:avLst>
              <a:gd name="adj1" fmla="val -60384"/>
              <a:gd name="adj2" fmla="val 21003"/>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Why is a raven like a writing desk?</a:t>
            </a:r>
          </a:p>
        </p:txBody>
      </p:sp>
      <p:sp>
        <p:nvSpPr>
          <p:cNvPr id="2" name="TextBox 1">
            <a:extLst>
              <a:ext uri="{FF2B5EF4-FFF2-40B4-BE49-F238E27FC236}">
                <a16:creationId xmlns:a16="http://schemas.microsoft.com/office/drawing/2014/main" id="{B1FE8B2D-11C5-46B9-9B28-B66A87D035E2}"/>
              </a:ext>
            </a:extLst>
          </p:cNvPr>
          <p:cNvSpPr txBox="1"/>
          <p:nvPr/>
        </p:nvSpPr>
        <p:spPr>
          <a:xfrm>
            <a:off x="119270" y="785277"/>
            <a:ext cx="8889558" cy="2585323"/>
          </a:xfrm>
          <a:prstGeom prst="rect">
            <a:avLst/>
          </a:prstGeom>
          <a:noFill/>
        </p:spPr>
        <p:txBody>
          <a:bodyPr wrap="square" rtlCol="0">
            <a:spAutoFit/>
          </a:bodyPr>
          <a:lstStyle/>
          <a:p>
            <a:r>
              <a:rPr lang="en-US" dirty="0"/>
              <a:t>Some answers from the web…</a:t>
            </a:r>
          </a:p>
          <a:p>
            <a:pPr marL="285750" indent="-285750" algn="just">
              <a:buFont typeface="Arial" panose="020B0604020202020204" pitchFamily="34" charset="0"/>
              <a:buChar char="•"/>
            </a:pPr>
            <a:r>
              <a:rPr lang="en-US" dirty="0"/>
              <a:t>Because [Edgar Allen] Poe wrote on both.</a:t>
            </a:r>
          </a:p>
          <a:p>
            <a:pPr marL="285750" indent="-285750" algn="just">
              <a:buFont typeface="Arial" panose="020B0604020202020204" pitchFamily="34" charset="0"/>
              <a:buChar char="•"/>
            </a:pPr>
            <a:r>
              <a:rPr lang="en-US" dirty="0"/>
              <a:t>Because outstanding bills are found on both of them.</a:t>
            </a:r>
          </a:p>
          <a:p>
            <a:pPr marL="285750" indent="-285750" algn="just">
              <a:buFont typeface="Arial" panose="020B0604020202020204" pitchFamily="34" charset="0"/>
              <a:buChar char="•"/>
            </a:pPr>
            <a:r>
              <a:rPr lang="en-US" dirty="0"/>
              <a:t>Because a writing desk is a rest for pens and a raven is a pest for wrens [type of small birds].</a:t>
            </a:r>
          </a:p>
          <a:p>
            <a:pPr marL="285750" indent="-285750" algn="just">
              <a:buFont typeface="Arial" panose="020B0604020202020204" pitchFamily="34" charset="0"/>
              <a:buChar char="•"/>
            </a:pPr>
            <a:r>
              <a:rPr lang="en-US" dirty="0"/>
              <a:t>Because it can produce a few notes, </a:t>
            </a:r>
            <a:r>
              <a:rPr lang="en-US" dirty="0" err="1"/>
              <a:t>tho</a:t>
            </a:r>
            <a:r>
              <a:rPr lang="en-US" dirty="0"/>
              <a:t> they are very flat; and it is </a:t>
            </a:r>
            <a:r>
              <a:rPr lang="en-US" dirty="0" err="1"/>
              <a:t>nevar</a:t>
            </a:r>
            <a:r>
              <a:rPr lang="en-US" dirty="0"/>
              <a:t> put with the wrong end in front! – </a:t>
            </a:r>
            <a:r>
              <a:rPr lang="en-US" u="sng" dirty="0"/>
              <a:t>Lewis Carroll</a:t>
            </a:r>
            <a:r>
              <a:rPr lang="en-US" dirty="0"/>
              <a:t>’s answer after the book was published. He also wrote the spelling of ‘never’ as ‘</a:t>
            </a:r>
            <a:r>
              <a:rPr lang="en-US" dirty="0" err="1"/>
              <a:t>nevar</a:t>
            </a:r>
            <a:r>
              <a:rPr lang="en-US" dirty="0"/>
              <a:t>’ which is ‘raven’ spelled backwards.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9421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6F1DDE-C3CE-458A-869C-6DAED5FB7AAC}"/>
              </a:ext>
            </a:extLst>
          </p:cNvPr>
          <p:cNvSpPr/>
          <p:nvPr/>
        </p:nvSpPr>
        <p:spPr>
          <a:xfrm>
            <a:off x="238536" y="178821"/>
            <a:ext cx="6118534" cy="430887"/>
          </a:xfrm>
          <a:prstGeom prst="rect">
            <a:avLst/>
          </a:prstGeom>
        </p:spPr>
        <p:txBody>
          <a:bodyPr wrap="none">
            <a:spAutoFit/>
          </a:bodyPr>
          <a:lstStyle/>
          <a:p>
            <a:r>
              <a:rPr lang="en-US" sz="2200" dirty="0">
                <a:solidFill>
                  <a:schemeClr val="bg2">
                    <a:lumMod val="50000"/>
                  </a:schemeClr>
                </a:solidFill>
              </a:rPr>
              <a:t>Distance Metric Learning using Tree-based Methods</a:t>
            </a:r>
          </a:p>
        </p:txBody>
      </p:sp>
      <p:sp>
        <p:nvSpPr>
          <p:cNvPr id="9" name="Text Placeholder 6">
            <a:extLst>
              <a:ext uri="{FF2B5EF4-FFF2-40B4-BE49-F238E27FC236}">
                <a16:creationId xmlns:a16="http://schemas.microsoft.com/office/drawing/2014/main" id="{F2648BCE-DB49-42B1-B6DF-E8A8167161EC}"/>
              </a:ext>
            </a:extLst>
          </p:cNvPr>
          <p:cNvSpPr>
            <a:spLocks noGrp="1"/>
          </p:cNvSpPr>
          <p:nvPr>
            <p:ph type="body" sz="quarter" idx="10"/>
          </p:nvPr>
        </p:nvSpPr>
        <p:spPr>
          <a:xfrm>
            <a:off x="216429" y="1305877"/>
            <a:ext cx="8598721" cy="928152"/>
          </a:xfrm>
        </p:spPr>
        <p:txBody>
          <a:bodyPr>
            <a:normAutofit lnSpcReduction="10000"/>
          </a:bodyPr>
          <a:lstStyle/>
          <a:p>
            <a:pPr marL="93283" indent="-214313">
              <a:buFont typeface="Arial" panose="020B0604020202020204" pitchFamily="34" charset="0"/>
              <a:buChar char="•"/>
            </a:pPr>
            <a:r>
              <a:rPr lang="en-US" sz="1800" dirty="0"/>
              <a:t>For multiple trees, one can compute aggregate similarity.</a:t>
            </a:r>
          </a:p>
          <a:p>
            <a:pPr marL="93283" indent="-214313">
              <a:buFont typeface="Arial" panose="020B0604020202020204" pitchFamily="34" charset="0"/>
              <a:buChar char="•"/>
            </a:pPr>
            <a:r>
              <a:rPr lang="en-US" sz="1800" dirty="0"/>
              <a:t>E.g., for Random Forest, the similarity between two data-points is the number of times two data-points fall in the same leaf nodes.</a:t>
            </a:r>
          </a:p>
          <a:p>
            <a:pPr marL="93283" indent="-214313">
              <a:buFont typeface="Arial" panose="020B0604020202020204" pitchFamily="34" charset="0"/>
              <a:buChar char="•"/>
            </a:pPr>
            <a:endParaRPr lang="en-US" sz="1800" dirty="0"/>
          </a:p>
          <a:p>
            <a:pPr marL="93283" indent="-214313">
              <a:buFont typeface="Arial" panose="020B0604020202020204" pitchFamily="34" charset="0"/>
              <a:buChar char="•"/>
            </a:pPr>
            <a:endParaRPr lang="en-US" sz="1800" dirty="0"/>
          </a:p>
        </p:txBody>
      </p:sp>
      <p:grpSp>
        <p:nvGrpSpPr>
          <p:cNvPr id="7" name="Group 6">
            <a:extLst>
              <a:ext uri="{FF2B5EF4-FFF2-40B4-BE49-F238E27FC236}">
                <a16:creationId xmlns:a16="http://schemas.microsoft.com/office/drawing/2014/main" id="{2679E243-EC95-4E32-9098-A752C9D3B8CA}"/>
              </a:ext>
            </a:extLst>
          </p:cNvPr>
          <p:cNvGrpSpPr/>
          <p:nvPr/>
        </p:nvGrpSpPr>
        <p:grpSpPr>
          <a:xfrm>
            <a:off x="324759" y="3339555"/>
            <a:ext cx="8224882" cy="2357157"/>
            <a:chOff x="406400" y="951537"/>
            <a:chExt cx="11480119" cy="25016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DC4745B-E879-4CF5-A70B-CB456BE1D45D}"/>
                    </a:ext>
                  </a:extLst>
                </p:cNvPr>
                <p:cNvSpPr txBox="1"/>
                <p:nvPr/>
              </p:nvSpPr>
              <p:spPr>
                <a:xfrm>
                  <a:off x="9907983" y="1001222"/>
                  <a:ext cx="1978536" cy="835444"/>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BLK Fort"/>
                      <a:ea typeface="+mn-ea"/>
                      <a:cs typeface="+mn-cs"/>
                    </a:rPr>
                    <a:t>Similarity </a:t>
                  </a:r>
                  <a:r>
                    <a:rPr kumimoji="0" lang="en-US" sz="1100" b="1" i="0" u="none" strike="noStrike" kern="1200" cap="none" spc="0" normalizeH="0" baseline="-25000" noProof="0">
                      <a:ln>
                        <a:noFill/>
                      </a:ln>
                      <a:solidFill>
                        <a:srgbClr val="000000"/>
                      </a:solidFill>
                      <a:effectLst/>
                      <a:uLnTx/>
                      <a:uFillTx/>
                      <a:latin typeface="BLK Fort"/>
                      <a:ea typeface="+mn-ea"/>
                      <a:cs typeface="+mn-cs"/>
                    </a:rPr>
                    <a:t>(P1,P2) </a:t>
                  </a:r>
                  <a:r>
                    <a:rPr kumimoji="0" lang="en-US" sz="1100" b="1" i="0" u="none" strike="noStrike" kern="1200" cap="none" spc="0" normalizeH="0" baseline="0" noProof="0">
                      <a:ln>
                        <a:noFill/>
                      </a:ln>
                      <a:solidFill>
                        <a:srgbClr val="000000"/>
                      </a:solidFill>
                      <a:effectLst/>
                      <a:uLnTx/>
                      <a:uFillTx/>
                      <a:latin typeface="BLK Fort"/>
                      <a:ea typeface="+mn-ea"/>
                      <a:cs typeface="+mn-cs"/>
                    </a:rPr>
                    <a:t>= </a:t>
                  </a:r>
                  <a14:m>
                    <m:oMath xmlns:m="http://schemas.openxmlformats.org/officeDocument/2006/math">
                      <m:f>
                        <m:fPr>
                          <m:ctrlPr>
                            <a:rPr kumimoji="0" lang="en-US" sz="11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1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r>
                            <a:rPr kumimoji="0" lang="en-US" sz="11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1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r>
                            <a:rPr kumimoji="0" lang="en-US" sz="11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1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num>
                        <m:den>
                          <m:r>
                            <a:rPr kumimoji="0" lang="en-US" sz="11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1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𝟑</m:t>
                          </m:r>
                        </m:den>
                      </m:f>
                    </m:oMath>
                  </a14:m>
                  <a:r>
                    <a:rPr kumimoji="0" lang="en-US" sz="1100" b="1" i="0" u="none" strike="noStrike" kern="1200" cap="none" spc="0" normalizeH="0" baseline="0" noProof="0">
                      <a:ln>
                        <a:noFill/>
                      </a:ln>
                      <a:solidFill>
                        <a:srgbClr val="000000"/>
                      </a:solidFill>
                      <a:effectLst/>
                      <a:uLnTx/>
                      <a:uFillTx/>
                      <a:latin typeface="BLK Fort"/>
                      <a:ea typeface="+mn-ea"/>
                      <a:cs typeface="+mn-cs"/>
                    </a:rPr>
                    <a:t> = 0.33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BLK For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BLK Fort"/>
                      <a:ea typeface="+mn-ea"/>
                      <a:cs typeface="+mn-cs"/>
                    </a:rPr>
                    <a:t>Similarity </a:t>
                  </a:r>
                  <a:r>
                    <a:rPr kumimoji="0" lang="en-US" sz="1100" b="1" i="0" u="none" strike="noStrike" kern="1200" cap="none" spc="0" normalizeH="0" baseline="-25000" noProof="0">
                      <a:ln>
                        <a:noFill/>
                      </a:ln>
                      <a:solidFill>
                        <a:srgbClr val="000000"/>
                      </a:solidFill>
                      <a:effectLst/>
                      <a:uLnTx/>
                      <a:uFillTx/>
                      <a:latin typeface="BLK Fort"/>
                      <a:ea typeface="+mn-ea"/>
                      <a:cs typeface="+mn-cs"/>
                    </a:rPr>
                    <a:t>(P3,P4) </a:t>
                  </a:r>
                  <a:r>
                    <a:rPr kumimoji="0" lang="en-US" sz="1100" b="1" i="0" u="none" strike="noStrike" kern="1200" cap="none" spc="0" normalizeH="0" baseline="0" noProof="0">
                      <a:ln>
                        <a:noFill/>
                      </a:ln>
                      <a:solidFill>
                        <a:srgbClr val="000000"/>
                      </a:solidFill>
                      <a:effectLst/>
                      <a:uLnTx/>
                      <a:uFillTx/>
                      <a:latin typeface="BLK Fort"/>
                      <a:ea typeface="+mn-ea"/>
                      <a:cs typeface="+mn-cs"/>
                    </a:rPr>
                    <a:t>= </a:t>
                  </a:r>
                  <a14:m>
                    <m:oMath xmlns:m="http://schemas.openxmlformats.org/officeDocument/2006/math">
                      <m:f>
                        <m:fPr>
                          <m:ctrlPr>
                            <a:rPr kumimoji="0" lang="en-US" sz="11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1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r>
                            <a:rPr kumimoji="0" lang="en-US" sz="11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1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r>
                            <a:rPr kumimoji="0" lang="en-US" sz="11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1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num>
                        <m:den>
                          <m:r>
                            <a:rPr kumimoji="0" lang="en-US" sz="11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1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𝟑</m:t>
                          </m:r>
                        </m:den>
                      </m:f>
                    </m:oMath>
                  </a14:m>
                  <a:r>
                    <a:rPr kumimoji="0" lang="en-US" sz="1100" b="1" i="0" u="none" strike="noStrike" kern="1200" cap="none" spc="0" normalizeH="0" baseline="0" noProof="0">
                      <a:ln>
                        <a:noFill/>
                      </a:ln>
                      <a:solidFill>
                        <a:srgbClr val="000000"/>
                      </a:solidFill>
                      <a:effectLst/>
                      <a:uLnTx/>
                      <a:uFillTx/>
                      <a:latin typeface="BLK Fort"/>
                      <a:ea typeface="+mn-ea"/>
                      <a:cs typeface="+mn-cs"/>
                    </a:rPr>
                    <a:t> = 1</a:t>
                  </a:r>
                </a:p>
              </p:txBody>
            </p:sp>
          </mc:Choice>
          <mc:Fallback xmlns="">
            <p:sp>
              <p:nvSpPr>
                <p:cNvPr id="72" name="TextBox 71">
                  <a:extLst>
                    <a:ext uri="{FF2B5EF4-FFF2-40B4-BE49-F238E27FC236}">
                      <a16:creationId xmlns:a16="http://schemas.microsoft.com/office/drawing/2014/main" id="{86492B43-4016-4295-A67F-7144C076FE78}"/>
                    </a:ext>
                  </a:extLst>
                </p:cNvPr>
                <p:cNvSpPr txBox="1">
                  <a:spLocks noRot="1" noChangeAspect="1" noMove="1" noResize="1" noEditPoints="1" noAdjustHandles="1" noChangeArrowheads="1" noChangeShapeType="1" noTextEdit="1"/>
                </p:cNvSpPr>
                <p:nvPr/>
              </p:nvSpPr>
              <p:spPr>
                <a:xfrm>
                  <a:off x="9907983" y="1001222"/>
                  <a:ext cx="1978536" cy="835444"/>
                </a:xfrm>
                <a:prstGeom prst="rect">
                  <a:avLst/>
                </a:prstGeom>
                <a:blipFill>
                  <a:blip r:embed="rId3"/>
                  <a:stretch>
                    <a:fillRect l="-4630" t="-1460"/>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58C3D3C6-C671-46B8-B27F-934D3ADF1D90}"/>
                </a:ext>
              </a:extLst>
            </p:cNvPr>
            <p:cNvGrpSpPr/>
            <p:nvPr/>
          </p:nvGrpSpPr>
          <p:grpSpPr>
            <a:xfrm>
              <a:off x="406400" y="951537"/>
              <a:ext cx="10002570" cy="2501614"/>
              <a:chOff x="445571" y="700729"/>
              <a:chExt cx="10002570" cy="2501614"/>
            </a:xfrm>
          </p:grpSpPr>
          <p:grpSp>
            <p:nvGrpSpPr>
              <p:cNvPr id="11" name="Group 10">
                <a:extLst>
                  <a:ext uri="{FF2B5EF4-FFF2-40B4-BE49-F238E27FC236}">
                    <a16:creationId xmlns:a16="http://schemas.microsoft.com/office/drawing/2014/main" id="{9D00927D-B1D2-421D-8B11-723811C4A41B}"/>
                  </a:ext>
                </a:extLst>
              </p:cNvPr>
              <p:cNvGrpSpPr/>
              <p:nvPr/>
            </p:nvGrpSpPr>
            <p:grpSpPr>
              <a:xfrm>
                <a:off x="445571" y="741873"/>
                <a:ext cx="3188561" cy="2460470"/>
                <a:chOff x="1824297" y="864858"/>
                <a:chExt cx="6779162" cy="2541458"/>
              </a:xfrm>
            </p:grpSpPr>
            <p:sp>
              <p:nvSpPr>
                <p:cNvPr id="149" name="TextBox 148">
                  <a:extLst>
                    <a:ext uri="{FF2B5EF4-FFF2-40B4-BE49-F238E27FC236}">
                      <a16:creationId xmlns:a16="http://schemas.microsoft.com/office/drawing/2014/main" id="{97E11A34-8E21-44B6-905D-42FC71954954}"/>
                    </a:ext>
                  </a:extLst>
                </p:cNvPr>
                <p:cNvSpPr txBox="1"/>
                <p:nvPr/>
              </p:nvSpPr>
              <p:spPr>
                <a:xfrm>
                  <a:off x="1824297" y="3226013"/>
                  <a:ext cx="238460" cy="180303"/>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Pct val="110000"/>
                    <a:buFontTx/>
                    <a:buNone/>
                    <a:tabLst/>
                    <a:defRPr/>
                  </a:pPr>
                  <a:r>
                    <a:rPr kumimoji="0" lang="en-US" sz="1200" b="1" i="0" u="none" strike="noStrike" kern="1200" cap="none" spc="0" normalizeH="0" baseline="0" noProof="0">
                      <a:ln>
                        <a:noFill/>
                      </a:ln>
                      <a:solidFill>
                        <a:srgbClr val="000000"/>
                      </a:solidFill>
                      <a:effectLst/>
                      <a:uLnTx/>
                      <a:uFillTx/>
                      <a:latin typeface="BLK Fort"/>
                      <a:ea typeface="+mn-ea"/>
                      <a:cs typeface="+mn-cs"/>
                    </a:rPr>
                    <a:t>P1,P2</a:t>
                  </a:r>
                </a:p>
              </p:txBody>
            </p:sp>
            <p:sp>
              <p:nvSpPr>
                <p:cNvPr id="150" name="TextBox 149">
                  <a:extLst>
                    <a:ext uri="{FF2B5EF4-FFF2-40B4-BE49-F238E27FC236}">
                      <a16:creationId xmlns:a16="http://schemas.microsoft.com/office/drawing/2014/main" id="{8911DF92-26E3-4A16-A0A3-E3A63F95A756}"/>
                    </a:ext>
                  </a:extLst>
                </p:cNvPr>
                <p:cNvSpPr txBox="1"/>
                <p:nvPr/>
              </p:nvSpPr>
              <p:spPr>
                <a:xfrm>
                  <a:off x="6914850" y="3220846"/>
                  <a:ext cx="441197" cy="162167"/>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Pct val="110000"/>
                    <a:buFontTx/>
                    <a:buNone/>
                    <a:tabLst/>
                    <a:defRPr/>
                  </a:pPr>
                  <a:r>
                    <a:rPr kumimoji="0" lang="en-US" sz="1200" b="1" i="0" u="none" strike="noStrike" kern="1200" cap="none" spc="0" normalizeH="0" baseline="0" noProof="0">
                      <a:ln>
                        <a:noFill/>
                      </a:ln>
                      <a:solidFill>
                        <a:srgbClr val="000000"/>
                      </a:solidFill>
                      <a:effectLst/>
                      <a:uLnTx/>
                      <a:uFillTx/>
                      <a:latin typeface="BLK Fort"/>
                      <a:ea typeface="+mn-ea"/>
                      <a:cs typeface="+mn-cs"/>
                    </a:rPr>
                    <a:t>P3, P4</a:t>
                  </a:r>
                </a:p>
              </p:txBody>
            </p:sp>
            <p:grpSp>
              <p:nvGrpSpPr>
                <p:cNvPr id="151" name="Group 150">
                  <a:extLst>
                    <a:ext uri="{FF2B5EF4-FFF2-40B4-BE49-F238E27FC236}">
                      <a16:creationId xmlns:a16="http://schemas.microsoft.com/office/drawing/2014/main" id="{5C2F827C-0971-4711-8096-60C1846C5E88}"/>
                    </a:ext>
                  </a:extLst>
                </p:cNvPr>
                <p:cNvGrpSpPr/>
                <p:nvPr/>
              </p:nvGrpSpPr>
              <p:grpSpPr>
                <a:xfrm>
                  <a:off x="1892900" y="864858"/>
                  <a:ext cx="6710559" cy="2309749"/>
                  <a:chOff x="368900" y="864858"/>
                  <a:chExt cx="6710559" cy="2309749"/>
                </a:xfrm>
              </p:grpSpPr>
              <p:grpSp>
                <p:nvGrpSpPr>
                  <p:cNvPr id="152" name="Group 151">
                    <a:extLst>
                      <a:ext uri="{FF2B5EF4-FFF2-40B4-BE49-F238E27FC236}">
                        <a16:creationId xmlns:a16="http://schemas.microsoft.com/office/drawing/2014/main" id="{E1159BD3-2FB9-4522-92DC-C39C12590D3C}"/>
                      </a:ext>
                    </a:extLst>
                  </p:cNvPr>
                  <p:cNvGrpSpPr/>
                  <p:nvPr/>
                </p:nvGrpSpPr>
                <p:grpSpPr>
                  <a:xfrm>
                    <a:off x="368900" y="1645741"/>
                    <a:ext cx="6710559" cy="1528866"/>
                    <a:chOff x="-41745" y="2810035"/>
                    <a:chExt cx="7423544" cy="2440105"/>
                  </a:xfrm>
                </p:grpSpPr>
                <p:sp>
                  <p:nvSpPr>
                    <p:cNvPr id="156" name="Oval 155">
                      <a:extLst>
                        <a:ext uri="{FF2B5EF4-FFF2-40B4-BE49-F238E27FC236}">
                          <a16:creationId xmlns:a16="http://schemas.microsoft.com/office/drawing/2014/main" id="{39BB5973-E700-4DC1-83D5-3F0C1C164D0F}"/>
                        </a:ext>
                      </a:extLst>
                    </p:cNvPr>
                    <p:cNvSpPr/>
                    <p:nvPr/>
                  </p:nvSpPr>
                  <p:spPr>
                    <a:xfrm>
                      <a:off x="2605548" y="3942735"/>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157" name="Straight Arrow Connector 156">
                      <a:extLst>
                        <a:ext uri="{FF2B5EF4-FFF2-40B4-BE49-F238E27FC236}">
                          <a16:creationId xmlns:a16="http://schemas.microsoft.com/office/drawing/2014/main" id="{1683C455-0D5C-4A21-9674-1AFA6483DD60}"/>
                        </a:ext>
                      </a:extLst>
                    </p:cNvPr>
                    <p:cNvCxnSpPr>
                      <a:cxnSpLocks/>
                      <a:stCxn id="156" idx="3"/>
                      <a:endCxn id="158" idx="7"/>
                    </p:cNvCxnSpPr>
                    <p:nvPr/>
                  </p:nvCxnSpPr>
                  <p:spPr>
                    <a:xfrm flipH="1">
                      <a:off x="2265103" y="4068620"/>
                      <a:ext cx="360604" cy="518072"/>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sp>
                  <p:nvSpPr>
                    <p:cNvPr id="158" name="Oval 157">
                      <a:extLst>
                        <a:ext uri="{FF2B5EF4-FFF2-40B4-BE49-F238E27FC236}">
                          <a16:creationId xmlns:a16="http://schemas.microsoft.com/office/drawing/2014/main" id="{9D10A79C-AE83-4C25-98A7-B73C1998577C}"/>
                        </a:ext>
                      </a:extLst>
                    </p:cNvPr>
                    <p:cNvSpPr/>
                    <p:nvPr/>
                  </p:nvSpPr>
                  <p:spPr>
                    <a:xfrm>
                      <a:off x="2147610" y="4565093"/>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sp>
                  <p:nvSpPr>
                    <p:cNvPr id="159" name="Oval 158">
                      <a:extLst>
                        <a:ext uri="{FF2B5EF4-FFF2-40B4-BE49-F238E27FC236}">
                          <a16:creationId xmlns:a16="http://schemas.microsoft.com/office/drawing/2014/main" id="{518BA036-2193-44BC-A2BB-4D054DE229D8}"/>
                        </a:ext>
                      </a:extLst>
                    </p:cNvPr>
                    <p:cNvSpPr/>
                    <p:nvPr/>
                  </p:nvSpPr>
                  <p:spPr>
                    <a:xfrm>
                      <a:off x="3088638" y="4572934"/>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160" name="Straight Arrow Connector 159">
                      <a:extLst>
                        <a:ext uri="{FF2B5EF4-FFF2-40B4-BE49-F238E27FC236}">
                          <a16:creationId xmlns:a16="http://schemas.microsoft.com/office/drawing/2014/main" id="{8E746A4B-3F5A-42DC-B3A9-A96A99C0C0B3}"/>
                        </a:ext>
                      </a:extLst>
                    </p:cNvPr>
                    <p:cNvCxnSpPr>
                      <a:cxnSpLocks/>
                      <a:stCxn id="156" idx="5"/>
                      <a:endCxn id="159" idx="1"/>
                    </p:cNvCxnSpPr>
                    <p:nvPr/>
                  </p:nvCxnSpPr>
                  <p:spPr>
                    <a:xfrm>
                      <a:off x="2723041" y="4068620"/>
                      <a:ext cx="385756" cy="525913"/>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5DBDFCC2-0AC0-40E0-805F-48D34AC98A8D}"/>
                        </a:ext>
                      </a:extLst>
                    </p:cNvPr>
                    <p:cNvCxnSpPr>
                      <a:cxnSpLocks/>
                      <a:stCxn id="158" idx="3"/>
                      <a:endCxn id="162" idx="0"/>
                    </p:cNvCxnSpPr>
                    <p:nvPr/>
                  </p:nvCxnSpPr>
                  <p:spPr>
                    <a:xfrm flipH="1">
                      <a:off x="1926062" y="4690978"/>
                      <a:ext cx="241707" cy="358709"/>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sp>
                  <p:nvSpPr>
                    <p:cNvPr id="162" name="Oval 161">
                      <a:extLst>
                        <a:ext uri="{FF2B5EF4-FFF2-40B4-BE49-F238E27FC236}">
                          <a16:creationId xmlns:a16="http://schemas.microsoft.com/office/drawing/2014/main" id="{B3A4ACB7-74E8-40D3-B12A-34246372BDBA}"/>
                        </a:ext>
                      </a:extLst>
                    </p:cNvPr>
                    <p:cNvSpPr/>
                    <p:nvPr/>
                  </p:nvSpPr>
                  <p:spPr>
                    <a:xfrm>
                      <a:off x="1857236" y="5049687"/>
                      <a:ext cx="137652" cy="147484"/>
                    </a:xfrm>
                    <a:prstGeom prst="ellipse">
                      <a:avLst/>
                    </a:prstGeom>
                    <a:solidFill>
                      <a:schemeClr val="bg2"/>
                    </a:solidFill>
                    <a:ln w="9525" cap="flat" cmpd="sng" algn="ctr">
                      <a:solidFill>
                        <a:schemeClr val="bg2"/>
                      </a:solid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sp>
                  <p:nvSpPr>
                    <p:cNvPr id="163" name="Oval 162">
                      <a:extLst>
                        <a:ext uri="{FF2B5EF4-FFF2-40B4-BE49-F238E27FC236}">
                          <a16:creationId xmlns:a16="http://schemas.microsoft.com/office/drawing/2014/main" id="{8E6C2749-FE7B-4948-9B54-E4EF60AAEEB4}"/>
                        </a:ext>
                      </a:extLst>
                    </p:cNvPr>
                    <p:cNvSpPr/>
                    <p:nvPr/>
                  </p:nvSpPr>
                  <p:spPr>
                    <a:xfrm>
                      <a:off x="2395631" y="5056410"/>
                      <a:ext cx="170346" cy="140761"/>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164" name="Straight Arrow Connector 163">
                      <a:extLst>
                        <a:ext uri="{FF2B5EF4-FFF2-40B4-BE49-F238E27FC236}">
                          <a16:creationId xmlns:a16="http://schemas.microsoft.com/office/drawing/2014/main" id="{64B2072B-7444-4BA4-87E2-55EF782BA3CF}"/>
                        </a:ext>
                      </a:extLst>
                    </p:cNvPr>
                    <p:cNvCxnSpPr>
                      <a:cxnSpLocks/>
                      <a:stCxn id="158" idx="5"/>
                      <a:endCxn id="163" idx="0"/>
                    </p:cNvCxnSpPr>
                    <p:nvPr/>
                  </p:nvCxnSpPr>
                  <p:spPr>
                    <a:xfrm>
                      <a:off x="2265103" y="4690978"/>
                      <a:ext cx="215701" cy="365432"/>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5" name="Oval 164">
                      <a:extLst>
                        <a:ext uri="{FF2B5EF4-FFF2-40B4-BE49-F238E27FC236}">
                          <a16:creationId xmlns:a16="http://schemas.microsoft.com/office/drawing/2014/main" id="{C46803A0-00AB-48CC-9691-86E130901F70}"/>
                        </a:ext>
                      </a:extLst>
                    </p:cNvPr>
                    <p:cNvSpPr/>
                    <p:nvPr/>
                  </p:nvSpPr>
                  <p:spPr>
                    <a:xfrm>
                      <a:off x="3405483" y="5050510"/>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166" name="Straight Arrow Connector 165">
                      <a:extLst>
                        <a:ext uri="{FF2B5EF4-FFF2-40B4-BE49-F238E27FC236}">
                          <a16:creationId xmlns:a16="http://schemas.microsoft.com/office/drawing/2014/main" id="{D078958E-BD15-4305-931D-A71BAC71FF63}"/>
                        </a:ext>
                      </a:extLst>
                    </p:cNvPr>
                    <p:cNvCxnSpPr>
                      <a:cxnSpLocks/>
                      <a:stCxn id="159" idx="5"/>
                      <a:endCxn id="165" idx="1"/>
                    </p:cNvCxnSpPr>
                    <p:nvPr/>
                  </p:nvCxnSpPr>
                  <p:spPr>
                    <a:xfrm>
                      <a:off x="3206131" y="4698819"/>
                      <a:ext cx="219511" cy="373290"/>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4E7A2213-3A66-4616-984C-F18108F63E0D}"/>
                        </a:ext>
                      </a:extLst>
                    </p:cNvPr>
                    <p:cNvCxnSpPr>
                      <a:cxnSpLocks/>
                      <a:stCxn id="159" idx="3"/>
                      <a:endCxn id="168" idx="0"/>
                    </p:cNvCxnSpPr>
                    <p:nvPr/>
                  </p:nvCxnSpPr>
                  <p:spPr>
                    <a:xfrm flipH="1">
                      <a:off x="2935913" y="4698819"/>
                      <a:ext cx="172884" cy="367840"/>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8" name="Oval 167">
                      <a:extLst>
                        <a:ext uri="{FF2B5EF4-FFF2-40B4-BE49-F238E27FC236}">
                          <a16:creationId xmlns:a16="http://schemas.microsoft.com/office/drawing/2014/main" id="{6CBEAF43-16AA-4A69-A540-0E8B862E699D}"/>
                        </a:ext>
                      </a:extLst>
                    </p:cNvPr>
                    <p:cNvSpPr/>
                    <p:nvPr/>
                  </p:nvSpPr>
                  <p:spPr>
                    <a:xfrm>
                      <a:off x="2867087" y="5066659"/>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sp>
                  <p:nvSpPr>
                    <p:cNvPr id="169" name="Oval 168">
                      <a:extLst>
                        <a:ext uri="{FF2B5EF4-FFF2-40B4-BE49-F238E27FC236}">
                          <a16:creationId xmlns:a16="http://schemas.microsoft.com/office/drawing/2014/main" id="{4C2D062A-A163-4EAE-98E1-E4350EFBB901}"/>
                        </a:ext>
                      </a:extLst>
                    </p:cNvPr>
                    <p:cNvSpPr/>
                    <p:nvPr/>
                  </p:nvSpPr>
                  <p:spPr>
                    <a:xfrm>
                      <a:off x="4561737" y="3934894"/>
                      <a:ext cx="130868"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sp>
                  <p:nvSpPr>
                    <p:cNvPr id="170" name="Oval 169">
                      <a:extLst>
                        <a:ext uri="{FF2B5EF4-FFF2-40B4-BE49-F238E27FC236}">
                          <a16:creationId xmlns:a16="http://schemas.microsoft.com/office/drawing/2014/main" id="{9348A14D-6301-481B-8F13-2C0F3507356D}"/>
                        </a:ext>
                      </a:extLst>
                    </p:cNvPr>
                    <p:cNvSpPr/>
                    <p:nvPr/>
                  </p:nvSpPr>
                  <p:spPr>
                    <a:xfrm>
                      <a:off x="4065742" y="4565093"/>
                      <a:ext cx="130868"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sp>
                  <p:nvSpPr>
                    <p:cNvPr id="171" name="Oval 170">
                      <a:extLst>
                        <a:ext uri="{FF2B5EF4-FFF2-40B4-BE49-F238E27FC236}">
                          <a16:creationId xmlns:a16="http://schemas.microsoft.com/office/drawing/2014/main" id="{CBB49FD5-5294-4542-A822-D42C49FA03C4}"/>
                        </a:ext>
                      </a:extLst>
                    </p:cNvPr>
                    <p:cNvSpPr/>
                    <p:nvPr/>
                  </p:nvSpPr>
                  <p:spPr>
                    <a:xfrm>
                      <a:off x="5044827" y="4565093"/>
                      <a:ext cx="130868"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172" name="Straight Arrow Connector 171">
                      <a:extLst>
                        <a:ext uri="{FF2B5EF4-FFF2-40B4-BE49-F238E27FC236}">
                          <a16:creationId xmlns:a16="http://schemas.microsoft.com/office/drawing/2014/main" id="{5F1DDA9C-DA39-41EC-8A9F-8ED30C0322EC}"/>
                        </a:ext>
                      </a:extLst>
                    </p:cNvPr>
                    <p:cNvCxnSpPr>
                      <a:cxnSpLocks/>
                      <a:stCxn id="169" idx="5"/>
                      <a:endCxn id="171" idx="1"/>
                    </p:cNvCxnSpPr>
                    <p:nvPr/>
                  </p:nvCxnSpPr>
                  <p:spPr>
                    <a:xfrm>
                      <a:off x="4673440" y="4060779"/>
                      <a:ext cx="390552" cy="525913"/>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1B1573F2-8A0E-455B-AAAC-4DCF6DCF5BA4}"/>
                        </a:ext>
                      </a:extLst>
                    </p:cNvPr>
                    <p:cNvCxnSpPr>
                      <a:cxnSpLocks/>
                      <a:stCxn id="170" idx="3"/>
                      <a:endCxn id="174" idx="0"/>
                    </p:cNvCxnSpPr>
                    <p:nvPr/>
                  </p:nvCxnSpPr>
                  <p:spPr>
                    <a:xfrm flipH="1">
                      <a:off x="3878859" y="4690978"/>
                      <a:ext cx="206048" cy="350868"/>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3AD345AF-C714-4C7A-96EB-EFE2C386E37B}"/>
                        </a:ext>
                      </a:extLst>
                    </p:cNvPr>
                    <p:cNvSpPr/>
                    <p:nvPr/>
                  </p:nvSpPr>
                  <p:spPr>
                    <a:xfrm>
                      <a:off x="3813425" y="5041846"/>
                      <a:ext cx="130868" cy="147484"/>
                    </a:xfrm>
                    <a:prstGeom prst="ellipse">
                      <a:avLst/>
                    </a:prstGeom>
                    <a:solidFill>
                      <a:schemeClr val="bg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sp>
                  <p:nvSpPr>
                    <p:cNvPr id="175" name="Oval 174">
                      <a:extLst>
                        <a:ext uri="{FF2B5EF4-FFF2-40B4-BE49-F238E27FC236}">
                          <a16:creationId xmlns:a16="http://schemas.microsoft.com/office/drawing/2014/main" id="{7AD02F1D-FF04-459F-AA2D-56626EE0FA3F}"/>
                        </a:ext>
                      </a:extLst>
                    </p:cNvPr>
                    <p:cNvSpPr/>
                    <p:nvPr/>
                  </p:nvSpPr>
                  <p:spPr>
                    <a:xfrm>
                      <a:off x="4321012" y="5058931"/>
                      <a:ext cx="130868"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176" name="Straight Arrow Connector 175">
                      <a:extLst>
                        <a:ext uri="{FF2B5EF4-FFF2-40B4-BE49-F238E27FC236}">
                          <a16:creationId xmlns:a16="http://schemas.microsoft.com/office/drawing/2014/main" id="{E627ADE6-5013-440B-B9FE-A808A4DF8ABE}"/>
                        </a:ext>
                      </a:extLst>
                    </p:cNvPr>
                    <p:cNvCxnSpPr>
                      <a:cxnSpLocks/>
                      <a:stCxn id="170" idx="5"/>
                      <a:endCxn id="175" idx="0"/>
                    </p:cNvCxnSpPr>
                    <p:nvPr/>
                  </p:nvCxnSpPr>
                  <p:spPr>
                    <a:xfrm>
                      <a:off x="4177445" y="4690978"/>
                      <a:ext cx="209001" cy="367953"/>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7" name="Oval 176">
                      <a:extLst>
                        <a:ext uri="{FF2B5EF4-FFF2-40B4-BE49-F238E27FC236}">
                          <a16:creationId xmlns:a16="http://schemas.microsoft.com/office/drawing/2014/main" id="{D1739787-33DC-4DD2-95C5-5E6C76A3F145}"/>
                        </a:ext>
                      </a:extLst>
                    </p:cNvPr>
                    <p:cNvSpPr/>
                    <p:nvPr/>
                  </p:nvSpPr>
                  <p:spPr>
                    <a:xfrm>
                      <a:off x="5361672" y="5042669"/>
                      <a:ext cx="130868"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178" name="Straight Arrow Connector 177">
                      <a:extLst>
                        <a:ext uri="{FF2B5EF4-FFF2-40B4-BE49-F238E27FC236}">
                          <a16:creationId xmlns:a16="http://schemas.microsoft.com/office/drawing/2014/main" id="{A42D0558-B795-4829-8D7F-2F5F3E892E96}"/>
                        </a:ext>
                      </a:extLst>
                    </p:cNvPr>
                    <p:cNvCxnSpPr>
                      <a:cxnSpLocks/>
                      <a:stCxn id="171" idx="5"/>
                      <a:endCxn id="177" idx="1"/>
                    </p:cNvCxnSpPr>
                    <p:nvPr/>
                  </p:nvCxnSpPr>
                  <p:spPr>
                    <a:xfrm>
                      <a:off x="5156530" y="4690978"/>
                      <a:ext cx="224307" cy="373290"/>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9" name="Oval 178">
                      <a:extLst>
                        <a:ext uri="{FF2B5EF4-FFF2-40B4-BE49-F238E27FC236}">
                          <a16:creationId xmlns:a16="http://schemas.microsoft.com/office/drawing/2014/main" id="{788CB1CF-E427-4E64-8216-A5702043A54F}"/>
                        </a:ext>
                      </a:extLst>
                    </p:cNvPr>
                    <p:cNvSpPr/>
                    <p:nvPr/>
                  </p:nvSpPr>
                  <p:spPr>
                    <a:xfrm>
                      <a:off x="4823276" y="5058818"/>
                      <a:ext cx="130868"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180" name="Straight Arrow Connector 179">
                      <a:extLst>
                        <a:ext uri="{FF2B5EF4-FFF2-40B4-BE49-F238E27FC236}">
                          <a16:creationId xmlns:a16="http://schemas.microsoft.com/office/drawing/2014/main" id="{F540BB0C-D8FA-4ABD-9004-61E345A6B90B}"/>
                        </a:ext>
                      </a:extLst>
                    </p:cNvPr>
                    <p:cNvCxnSpPr>
                      <a:cxnSpLocks/>
                      <a:stCxn id="171" idx="3"/>
                      <a:endCxn id="179" idx="0"/>
                    </p:cNvCxnSpPr>
                    <p:nvPr/>
                  </p:nvCxnSpPr>
                  <p:spPr>
                    <a:xfrm flipH="1">
                      <a:off x="4888710" y="4690978"/>
                      <a:ext cx="175282" cy="367840"/>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39050B09-8BF2-46A4-BAF0-20C7368308EE}"/>
                        </a:ext>
                      </a:extLst>
                    </p:cNvPr>
                    <p:cNvCxnSpPr>
                      <a:cxnSpLocks/>
                      <a:stCxn id="169" idx="3"/>
                      <a:endCxn id="170" idx="7"/>
                    </p:cNvCxnSpPr>
                    <p:nvPr/>
                  </p:nvCxnSpPr>
                  <p:spPr>
                    <a:xfrm flipH="1">
                      <a:off x="4177445" y="4060779"/>
                      <a:ext cx="403457" cy="525913"/>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2" name="Oval 181">
                      <a:extLst>
                        <a:ext uri="{FF2B5EF4-FFF2-40B4-BE49-F238E27FC236}">
                          <a16:creationId xmlns:a16="http://schemas.microsoft.com/office/drawing/2014/main" id="{C4438E35-FF53-497F-B750-0E9B232CE4AA}"/>
                        </a:ext>
                      </a:extLst>
                    </p:cNvPr>
                    <p:cNvSpPr/>
                    <p:nvPr/>
                  </p:nvSpPr>
                  <p:spPr>
                    <a:xfrm>
                      <a:off x="763076" y="3936835"/>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183" name="Straight Arrow Connector 182">
                      <a:extLst>
                        <a:ext uri="{FF2B5EF4-FFF2-40B4-BE49-F238E27FC236}">
                          <a16:creationId xmlns:a16="http://schemas.microsoft.com/office/drawing/2014/main" id="{76F9895A-8C3D-4B06-9776-1C62AD879D5D}"/>
                        </a:ext>
                      </a:extLst>
                    </p:cNvPr>
                    <p:cNvCxnSpPr>
                      <a:cxnSpLocks/>
                      <a:stCxn id="182" idx="3"/>
                      <a:endCxn id="184" idx="7"/>
                    </p:cNvCxnSpPr>
                    <p:nvPr/>
                  </p:nvCxnSpPr>
                  <p:spPr>
                    <a:xfrm flipH="1">
                      <a:off x="422631" y="4062720"/>
                      <a:ext cx="360604" cy="5180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4" name="Oval 183">
                      <a:extLst>
                        <a:ext uri="{FF2B5EF4-FFF2-40B4-BE49-F238E27FC236}">
                          <a16:creationId xmlns:a16="http://schemas.microsoft.com/office/drawing/2014/main" id="{9304B2CF-D2AF-4351-B326-71281014FADE}"/>
                        </a:ext>
                      </a:extLst>
                    </p:cNvPr>
                    <p:cNvSpPr/>
                    <p:nvPr/>
                  </p:nvSpPr>
                  <p:spPr>
                    <a:xfrm>
                      <a:off x="305138" y="4559193"/>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sp>
                  <p:nvSpPr>
                    <p:cNvPr id="185" name="Oval 184">
                      <a:extLst>
                        <a:ext uri="{FF2B5EF4-FFF2-40B4-BE49-F238E27FC236}">
                          <a16:creationId xmlns:a16="http://schemas.microsoft.com/office/drawing/2014/main" id="{B9725EB3-72F2-46EA-B6FC-56A03CB632C7}"/>
                        </a:ext>
                      </a:extLst>
                    </p:cNvPr>
                    <p:cNvSpPr/>
                    <p:nvPr/>
                  </p:nvSpPr>
                  <p:spPr>
                    <a:xfrm>
                      <a:off x="1246166" y="4567034"/>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186" name="Straight Arrow Connector 185">
                      <a:extLst>
                        <a:ext uri="{FF2B5EF4-FFF2-40B4-BE49-F238E27FC236}">
                          <a16:creationId xmlns:a16="http://schemas.microsoft.com/office/drawing/2014/main" id="{974802C6-75C0-43C3-A087-09EEC9F8B7BC}"/>
                        </a:ext>
                      </a:extLst>
                    </p:cNvPr>
                    <p:cNvCxnSpPr>
                      <a:cxnSpLocks/>
                      <a:stCxn id="182" idx="5"/>
                      <a:endCxn id="185" idx="1"/>
                    </p:cNvCxnSpPr>
                    <p:nvPr/>
                  </p:nvCxnSpPr>
                  <p:spPr>
                    <a:xfrm>
                      <a:off x="880569" y="4062720"/>
                      <a:ext cx="385756" cy="525913"/>
                    </a:xfrm>
                    <a:prstGeom prst="straightConnector1">
                      <a:avLst/>
                    </a:prstGeom>
                    <a:ln w="3175">
                      <a:solidFill>
                        <a:schemeClr val="tx1"/>
                      </a:solidFill>
                      <a:prstDash val="sysDot"/>
                      <a:tailEnd type="triangle"/>
                    </a:ln>
                  </p:spPr>
                  <p:style>
                    <a:lnRef idx="1">
                      <a:schemeClr val="accent5"/>
                    </a:lnRef>
                    <a:fillRef idx="0">
                      <a:schemeClr val="accent5"/>
                    </a:fillRef>
                    <a:effectRef idx="0">
                      <a:schemeClr val="accent5"/>
                    </a:effectRef>
                    <a:fontRef idx="minor">
                      <a:schemeClr val="tx1"/>
                    </a:fontRef>
                  </p:style>
                </p:cxnSp>
                <p:cxnSp>
                  <p:nvCxnSpPr>
                    <p:cNvPr id="187" name="Straight Arrow Connector 186">
                      <a:extLst>
                        <a:ext uri="{FF2B5EF4-FFF2-40B4-BE49-F238E27FC236}">
                          <a16:creationId xmlns:a16="http://schemas.microsoft.com/office/drawing/2014/main" id="{F8987CEB-EDF9-4555-A9C7-3EEC7C73D7E0}"/>
                        </a:ext>
                      </a:extLst>
                    </p:cNvPr>
                    <p:cNvCxnSpPr>
                      <a:cxnSpLocks/>
                      <a:stCxn id="184" idx="3"/>
                      <a:endCxn id="188" idx="0"/>
                    </p:cNvCxnSpPr>
                    <p:nvPr/>
                  </p:nvCxnSpPr>
                  <p:spPr>
                    <a:xfrm flipH="1">
                      <a:off x="52207" y="4685079"/>
                      <a:ext cx="273089" cy="3587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8" name="Oval 187">
                      <a:extLst>
                        <a:ext uri="{FF2B5EF4-FFF2-40B4-BE49-F238E27FC236}">
                          <a16:creationId xmlns:a16="http://schemas.microsoft.com/office/drawing/2014/main" id="{388863C5-AA81-41A9-B02B-91AB42B3B1D0}"/>
                        </a:ext>
                      </a:extLst>
                    </p:cNvPr>
                    <p:cNvSpPr/>
                    <p:nvPr/>
                  </p:nvSpPr>
                  <p:spPr>
                    <a:xfrm>
                      <a:off x="-41745" y="5043787"/>
                      <a:ext cx="187902" cy="206353"/>
                    </a:xfrm>
                    <a:prstGeom prst="ellipse">
                      <a:avLst/>
                    </a:prstGeom>
                    <a:solidFill>
                      <a:schemeClr val="accent1"/>
                    </a:solidFill>
                    <a:ln w="9525" cap="flat" cmpd="sng" algn="ctr">
                      <a:noFill/>
                      <a:prstDash val="solid"/>
                    </a:ln>
                    <a:effectLst>
                      <a:glow rad="228600">
                        <a:schemeClr val="accent1">
                          <a:satMod val="175000"/>
                          <a:alpha val="40000"/>
                        </a:schemeClr>
                      </a:glo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a:ln>
                          <a:noFill/>
                        </a:ln>
                        <a:solidFill>
                          <a:srgbClr val="000000"/>
                        </a:solidFill>
                        <a:effectLst/>
                        <a:uLnTx/>
                        <a:uFillTx/>
                        <a:latin typeface="BLK Fort"/>
                        <a:ea typeface="+mn-ea"/>
                        <a:cs typeface="+mn-cs"/>
                      </a:endParaRPr>
                    </a:p>
                  </p:txBody>
                </p:sp>
                <p:sp>
                  <p:nvSpPr>
                    <p:cNvPr id="189" name="Oval 188">
                      <a:extLst>
                        <a:ext uri="{FF2B5EF4-FFF2-40B4-BE49-F238E27FC236}">
                          <a16:creationId xmlns:a16="http://schemas.microsoft.com/office/drawing/2014/main" id="{4BFD0A75-ADC4-429E-B1AF-7E89A46DC6DE}"/>
                        </a:ext>
                      </a:extLst>
                    </p:cNvPr>
                    <p:cNvSpPr/>
                    <p:nvPr/>
                  </p:nvSpPr>
                  <p:spPr>
                    <a:xfrm>
                      <a:off x="522351" y="5060872"/>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190" name="Straight Arrow Connector 189">
                      <a:extLst>
                        <a:ext uri="{FF2B5EF4-FFF2-40B4-BE49-F238E27FC236}">
                          <a16:creationId xmlns:a16="http://schemas.microsoft.com/office/drawing/2014/main" id="{51942FAB-7AA7-4801-ACC4-101E5ED5A225}"/>
                        </a:ext>
                      </a:extLst>
                    </p:cNvPr>
                    <p:cNvCxnSpPr>
                      <a:cxnSpLocks/>
                      <a:stCxn id="184" idx="5"/>
                      <a:endCxn id="189" idx="0"/>
                    </p:cNvCxnSpPr>
                    <p:nvPr/>
                  </p:nvCxnSpPr>
                  <p:spPr>
                    <a:xfrm>
                      <a:off x="422631" y="4685078"/>
                      <a:ext cx="168546" cy="375794"/>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id="{2B1A735B-28DC-4757-BE19-0A76800434C5}"/>
                        </a:ext>
                      </a:extLst>
                    </p:cNvPr>
                    <p:cNvSpPr/>
                    <p:nvPr/>
                  </p:nvSpPr>
                  <p:spPr>
                    <a:xfrm>
                      <a:off x="1563011" y="5044610"/>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192" name="Straight Arrow Connector 191">
                      <a:extLst>
                        <a:ext uri="{FF2B5EF4-FFF2-40B4-BE49-F238E27FC236}">
                          <a16:creationId xmlns:a16="http://schemas.microsoft.com/office/drawing/2014/main" id="{0A35DFEE-44E1-4680-BFF6-12AD65CA82ED}"/>
                        </a:ext>
                      </a:extLst>
                    </p:cNvPr>
                    <p:cNvCxnSpPr>
                      <a:cxnSpLocks/>
                      <a:stCxn id="185" idx="5"/>
                      <a:endCxn id="191" idx="1"/>
                    </p:cNvCxnSpPr>
                    <p:nvPr/>
                  </p:nvCxnSpPr>
                  <p:spPr>
                    <a:xfrm>
                      <a:off x="1363659" y="4692919"/>
                      <a:ext cx="219511" cy="373290"/>
                    </a:xfrm>
                    <a:prstGeom prst="straightConnector1">
                      <a:avLst/>
                    </a:prstGeom>
                    <a:ln w="9525">
                      <a:prstDash val="sysDot"/>
                      <a:tailEnd type="triangle"/>
                    </a:ln>
                  </p:spPr>
                  <p:style>
                    <a:lnRef idx="1">
                      <a:schemeClr val="dk1"/>
                    </a:lnRef>
                    <a:fillRef idx="0">
                      <a:schemeClr val="dk1"/>
                    </a:fillRef>
                    <a:effectRef idx="0">
                      <a:schemeClr val="dk1"/>
                    </a:effectRef>
                    <a:fontRef idx="minor">
                      <a:schemeClr val="tx1"/>
                    </a:fontRef>
                  </p:style>
                </p:cxnSp>
                <p:cxnSp>
                  <p:nvCxnSpPr>
                    <p:cNvPr id="193" name="Straight Arrow Connector 192">
                      <a:extLst>
                        <a:ext uri="{FF2B5EF4-FFF2-40B4-BE49-F238E27FC236}">
                          <a16:creationId xmlns:a16="http://schemas.microsoft.com/office/drawing/2014/main" id="{CCC00121-FC2D-41E5-9632-B005530F9AC4}"/>
                        </a:ext>
                      </a:extLst>
                    </p:cNvPr>
                    <p:cNvCxnSpPr>
                      <a:cxnSpLocks/>
                      <a:stCxn id="185" idx="3"/>
                      <a:endCxn id="194" idx="0"/>
                    </p:cNvCxnSpPr>
                    <p:nvPr/>
                  </p:nvCxnSpPr>
                  <p:spPr>
                    <a:xfrm flipH="1">
                      <a:off x="1093441" y="4692919"/>
                      <a:ext cx="172884" cy="367840"/>
                    </a:xfrm>
                    <a:prstGeom prst="straightConnector1">
                      <a:avLst/>
                    </a:prstGeom>
                    <a:ln w="3175">
                      <a:solidFill>
                        <a:schemeClr val="tx1"/>
                      </a:solidFill>
                      <a:prstDash val="sysDot"/>
                      <a:tailEnd type="triangle"/>
                    </a:ln>
                  </p:spPr>
                  <p:style>
                    <a:lnRef idx="1">
                      <a:schemeClr val="accent5"/>
                    </a:lnRef>
                    <a:fillRef idx="0">
                      <a:schemeClr val="accent5"/>
                    </a:fillRef>
                    <a:effectRef idx="0">
                      <a:schemeClr val="accent5"/>
                    </a:effectRef>
                    <a:fontRef idx="minor">
                      <a:schemeClr val="tx1"/>
                    </a:fontRef>
                  </p:style>
                </p:cxnSp>
                <p:sp>
                  <p:nvSpPr>
                    <p:cNvPr id="194" name="Oval 193">
                      <a:extLst>
                        <a:ext uri="{FF2B5EF4-FFF2-40B4-BE49-F238E27FC236}">
                          <a16:creationId xmlns:a16="http://schemas.microsoft.com/office/drawing/2014/main" id="{B57ACF3A-1BA9-44B9-BA07-3DF9EFADD0CF}"/>
                        </a:ext>
                      </a:extLst>
                    </p:cNvPr>
                    <p:cNvSpPr/>
                    <p:nvPr/>
                  </p:nvSpPr>
                  <p:spPr>
                    <a:xfrm>
                      <a:off x="1024615" y="5060759"/>
                      <a:ext cx="137652" cy="147484"/>
                    </a:xfrm>
                    <a:prstGeom prst="ellipse">
                      <a:avLst/>
                    </a:prstGeom>
                    <a:solidFill>
                      <a:schemeClr val="bg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195" name="Straight Arrow Connector 194">
                      <a:extLst>
                        <a:ext uri="{FF2B5EF4-FFF2-40B4-BE49-F238E27FC236}">
                          <a16:creationId xmlns:a16="http://schemas.microsoft.com/office/drawing/2014/main" id="{5B6ECCFC-15E0-4765-9460-0EE82B699653}"/>
                        </a:ext>
                      </a:extLst>
                    </p:cNvPr>
                    <p:cNvCxnSpPr>
                      <a:cxnSpLocks/>
                      <a:stCxn id="196" idx="5"/>
                      <a:endCxn id="156" idx="1"/>
                    </p:cNvCxnSpPr>
                    <p:nvPr/>
                  </p:nvCxnSpPr>
                  <p:spPr>
                    <a:xfrm>
                      <a:off x="1700663" y="2935920"/>
                      <a:ext cx="925044" cy="1028414"/>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sp>
                  <p:nvSpPr>
                    <p:cNvPr id="196" name="Oval 195">
                      <a:extLst>
                        <a:ext uri="{FF2B5EF4-FFF2-40B4-BE49-F238E27FC236}">
                          <a16:creationId xmlns:a16="http://schemas.microsoft.com/office/drawing/2014/main" id="{22BE4218-08E3-489D-B5D0-F26431E529F8}"/>
                        </a:ext>
                      </a:extLst>
                    </p:cNvPr>
                    <p:cNvSpPr/>
                    <p:nvPr/>
                  </p:nvSpPr>
                  <p:spPr>
                    <a:xfrm>
                      <a:off x="1583170" y="2810035"/>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197" name="Straight Arrow Connector 196">
                      <a:extLst>
                        <a:ext uri="{FF2B5EF4-FFF2-40B4-BE49-F238E27FC236}">
                          <a16:creationId xmlns:a16="http://schemas.microsoft.com/office/drawing/2014/main" id="{CC178FD7-7424-4B44-BCEF-C18E53310A02}"/>
                        </a:ext>
                      </a:extLst>
                    </p:cNvPr>
                    <p:cNvCxnSpPr>
                      <a:cxnSpLocks/>
                      <a:stCxn id="196" idx="3"/>
                      <a:endCxn id="182" idx="0"/>
                    </p:cNvCxnSpPr>
                    <p:nvPr/>
                  </p:nvCxnSpPr>
                  <p:spPr>
                    <a:xfrm flipH="1">
                      <a:off x="831902" y="2935920"/>
                      <a:ext cx="771427" cy="10009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8" name="Oval 197">
                      <a:extLst>
                        <a:ext uri="{FF2B5EF4-FFF2-40B4-BE49-F238E27FC236}">
                          <a16:creationId xmlns:a16="http://schemas.microsoft.com/office/drawing/2014/main" id="{378EB8D0-A08D-4045-AE0F-5C8DA14EAD4C}"/>
                        </a:ext>
                      </a:extLst>
                    </p:cNvPr>
                    <p:cNvSpPr/>
                    <p:nvPr/>
                  </p:nvSpPr>
                  <p:spPr>
                    <a:xfrm>
                      <a:off x="6444212" y="3948635"/>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199" name="Straight Arrow Connector 198">
                      <a:extLst>
                        <a:ext uri="{FF2B5EF4-FFF2-40B4-BE49-F238E27FC236}">
                          <a16:creationId xmlns:a16="http://schemas.microsoft.com/office/drawing/2014/main" id="{743AFAD4-440C-48D5-AB0F-5F67F4F0BF37}"/>
                        </a:ext>
                      </a:extLst>
                    </p:cNvPr>
                    <p:cNvCxnSpPr>
                      <a:cxnSpLocks/>
                      <a:stCxn id="198" idx="3"/>
                      <a:endCxn id="200" idx="7"/>
                    </p:cNvCxnSpPr>
                    <p:nvPr/>
                  </p:nvCxnSpPr>
                  <p:spPr>
                    <a:xfrm flipH="1">
                      <a:off x="6103767" y="4074520"/>
                      <a:ext cx="360604" cy="51807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00" name="Oval 199">
                      <a:extLst>
                        <a:ext uri="{FF2B5EF4-FFF2-40B4-BE49-F238E27FC236}">
                          <a16:creationId xmlns:a16="http://schemas.microsoft.com/office/drawing/2014/main" id="{A89FA24C-6967-4858-8BF3-A5F14866D156}"/>
                        </a:ext>
                      </a:extLst>
                    </p:cNvPr>
                    <p:cNvSpPr/>
                    <p:nvPr/>
                  </p:nvSpPr>
                  <p:spPr>
                    <a:xfrm>
                      <a:off x="5986274" y="4570993"/>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sp>
                  <p:nvSpPr>
                    <p:cNvPr id="201" name="Oval 200">
                      <a:extLst>
                        <a:ext uri="{FF2B5EF4-FFF2-40B4-BE49-F238E27FC236}">
                          <a16:creationId xmlns:a16="http://schemas.microsoft.com/office/drawing/2014/main" id="{E05AD72A-7A0D-42FA-B11B-3AACEDD7A2BB}"/>
                        </a:ext>
                      </a:extLst>
                    </p:cNvPr>
                    <p:cNvSpPr/>
                    <p:nvPr/>
                  </p:nvSpPr>
                  <p:spPr>
                    <a:xfrm>
                      <a:off x="6927302" y="4578834"/>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202" name="Straight Arrow Connector 201">
                      <a:extLst>
                        <a:ext uri="{FF2B5EF4-FFF2-40B4-BE49-F238E27FC236}">
                          <a16:creationId xmlns:a16="http://schemas.microsoft.com/office/drawing/2014/main" id="{84E89318-53F9-47B2-BB4C-30E0DC22F6D2}"/>
                        </a:ext>
                      </a:extLst>
                    </p:cNvPr>
                    <p:cNvCxnSpPr>
                      <a:cxnSpLocks/>
                      <a:stCxn id="198" idx="5"/>
                      <a:endCxn id="201" idx="1"/>
                    </p:cNvCxnSpPr>
                    <p:nvPr/>
                  </p:nvCxnSpPr>
                  <p:spPr>
                    <a:xfrm>
                      <a:off x="6561705" y="4074520"/>
                      <a:ext cx="385756" cy="525913"/>
                    </a:xfrm>
                    <a:prstGeom prst="straightConnector1">
                      <a:avLst/>
                    </a:prstGeom>
                    <a:ln w="9525">
                      <a:prstDash val="sysDot"/>
                      <a:tailEnd type="triangle"/>
                    </a:ln>
                  </p:spPr>
                  <p:style>
                    <a:lnRef idx="1">
                      <a:schemeClr val="dk1"/>
                    </a:lnRef>
                    <a:fillRef idx="0">
                      <a:schemeClr val="dk1"/>
                    </a:fillRef>
                    <a:effectRef idx="0">
                      <a:schemeClr val="dk1"/>
                    </a:effectRef>
                    <a:fontRef idx="minor">
                      <a:schemeClr val="tx1"/>
                    </a:fontRef>
                  </p:style>
                </p:cxnSp>
                <p:cxnSp>
                  <p:nvCxnSpPr>
                    <p:cNvPr id="203" name="Straight Arrow Connector 202">
                      <a:extLst>
                        <a:ext uri="{FF2B5EF4-FFF2-40B4-BE49-F238E27FC236}">
                          <a16:creationId xmlns:a16="http://schemas.microsoft.com/office/drawing/2014/main" id="{DCBE6D84-B19F-4E0C-A7E0-201DDED49D0F}"/>
                        </a:ext>
                      </a:extLst>
                    </p:cNvPr>
                    <p:cNvCxnSpPr>
                      <a:cxnSpLocks/>
                      <a:stCxn id="200" idx="3"/>
                      <a:endCxn id="204" idx="7"/>
                    </p:cNvCxnSpPr>
                    <p:nvPr/>
                  </p:nvCxnSpPr>
                  <p:spPr>
                    <a:xfrm flipH="1">
                      <a:off x="5834561" y="4696878"/>
                      <a:ext cx="171871" cy="34872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04" name="Oval 203">
                      <a:extLst>
                        <a:ext uri="{FF2B5EF4-FFF2-40B4-BE49-F238E27FC236}">
                          <a16:creationId xmlns:a16="http://schemas.microsoft.com/office/drawing/2014/main" id="{63A567AD-B713-4CE3-A0B2-1108332C4876}"/>
                        </a:ext>
                      </a:extLst>
                    </p:cNvPr>
                    <p:cNvSpPr/>
                    <p:nvPr/>
                  </p:nvSpPr>
                  <p:spPr>
                    <a:xfrm>
                      <a:off x="5666082" y="5010512"/>
                      <a:ext cx="197386" cy="239628"/>
                    </a:xfrm>
                    <a:prstGeom prst="ellipse">
                      <a:avLst/>
                    </a:prstGeom>
                    <a:solidFill>
                      <a:schemeClr val="accent2"/>
                    </a:solidFill>
                    <a:ln w="9525" cap="flat" cmpd="sng" algn="ctr">
                      <a:noFill/>
                      <a:prstDash val="solid"/>
                    </a:ln>
                    <a:effectLst>
                      <a:glow rad="228600">
                        <a:schemeClr val="accent2">
                          <a:satMod val="175000"/>
                          <a:alpha val="40000"/>
                        </a:schemeClr>
                      </a:glo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sp>
                  <p:nvSpPr>
                    <p:cNvPr id="205" name="Oval 204">
                      <a:extLst>
                        <a:ext uri="{FF2B5EF4-FFF2-40B4-BE49-F238E27FC236}">
                          <a16:creationId xmlns:a16="http://schemas.microsoft.com/office/drawing/2014/main" id="{55D455BA-6E1E-4E85-ABA9-97D1FE826086}"/>
                        </a:ext>
                      </a:extLst>
                    </p:cNvPr>
                    <p:cNvSpPr/>
                    <p:nvPr/>
                  </p:nvSpPr>
                  <p:spPr>
                    <a:xfrm>
                      <a:off x="6203487" y="5072672"/>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206" name="Straight Arrow Connector 205">
                      <a:extLst>
                        <a:ext uri="{FF2B5EF4-FFF2-40B4-BE49-F238E27FC236}">
                          <a16:creationId xmlns:a16="http://schemas.microsoft.com/office/drawing/2014/main" id="{278BC2B2-CE32-4C67-BE32-69DB31BDFCB1}"/>
                        </a:ext>
                      </a:extLst>
                    </p:cNvPr>
                    <p:cNvCxnSpPr>
                      <a:cxnSpLocks/>
                      <a:stCxn id="200" idx="5"/>
                      <a:endCxn id="205" idx="0"/>
                    </p:cNvCxnSpPr>
                    <p:nvPr/>
                  </p:nvCxnSpPr>
                  <p:spPr>
                    <a:xfrm>
                      <a:off x="6103767" y="4696878"/>
                      <a:ext cx="168546" cy="375794"/>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7" name="Oval 206">
                      <a:extLst>
                        <a:ext uri="{FF2B5EF4-FFF2-40B4-BE49-F238E27FC236}">
                          <a16:creationId xmlns:a16="http://schemas.microsoft.com/office/drawing/2014/main" id="{1AF6C8E5-1679-4B14-A626-5D47B89BBF0F}"/>
                        </a:ext>
                      </a:extLst>
                    </p:cNvPr>
                    <p:cNvSpPr/>
                    <p:nvPr/>
                  </p:nvSpPr>
                  <p:spPr>
                    <a:xfrm>
                      <a:off x="7244147" y="5056410"/>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208" name="Straight Arrow Connector 207">
                      <a:extLst>
                        <a:ext uri="{FF2B5EF4-FFF2-40B4-BE49-F238E27FC236}">
                          <a16:creationId xmlns:a16="http://schemas.microsoft.com/office/drawing/2014/main" id="{627C0BE4-328B-49E1-8378-EA3187B6F122}"/>
                        </a:ext>
                      </a:extLst>
                    </p:cNvPr>
                    <p:cNvCxnSpPr>
                      <a:cxnSpLocks/>
                      <a:stCxn id="201" idx="5"/>
                      <a:endCxn id="207" idx="1"/>
                    </p:cNvCxnSpPr>
                    <p:nvPr/>
                  </p:nvCxnSpPr>
                  <p:spPr>
                    <a:xfrm>
                      <a:off x="7044795" y="4704719"/>
                      <a:ext cx="219511" cy="373290"/>
                    </a:xfrm>
                    <a:prstGeom prst="straightConnector1">
                      <a:avLst/>
                    </a:prstGeom>
                    <a:ln w="9525">
                      <a:prstDash val="sysDot"/>
                      <a:tailEnd type="triangle"/>
                    </a:ln>
                  </p:spPr>
                  <p:style>
                    <a:lnRef idx="1">
                      <a:schemeClr val="dk1"/>
                    </a:lnRef>
                    <a:fillRef idx="0">
                      <a:schemeClr val="dk1"/>
                    </a:fillRef>
                    <a:effectRef idx="0">
                      <a:schemeClr val="dk1"/>
                    </a:effectRef>
                    <a:fontRef idx="minor">
                      <a:schemeClr val="tx1"/>
                    </a:fontRef>
                  </p:style>
                </p:cxnSp>
                <p:cxnSp>
                  <p:nvCxnSpPr>
                    <p:cNvPr id="209" name="Straight Arrow Connector 208">
                      <a:extLst>
                        <a:ext uri="{FF2B5EF4-FFF2-40B4-BE49-F238E27FC236}">
                          <a16:creationId xmlns:a16="http://schemas.microsoft.com/office/drawing/2014/main" id="{64CEEC3C-5D3E-41F4-A320-20B618DF7697}"/>
                        </a:ext>
                      </a:extLst>
                    </p:cNvPr>
                    <p:cNvCxnSpPr>
                      <a:cxnSpLocks/>
                      <a:stCxn id="201" idx="3"/>
                      <a:endCxn id="210" idx="0"/>
                    </p:cNvCxnSpPr>
                    <p:nvPr/>
                  </p:nvCxnSpPr>
                  <p:spPr>
                    <a:xfrm flipH="1">
                      <a:off x="6774577" y="4704719"/>
                      <a:ext cx="172884" cy="367840"/>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0" name="Oval 209">
                      <a:extLst>
                        <a:ext uri="{FF2B5EF4-FFF2-40B4-BE49-F238E27FC236}">
                          <a16:creationId xmlns:a16="http://schemas.microsoft.com/office/drawing/2014/main" id="{F7929006-52D1-435D-932F-0FA14308838B}"/>
                        </a:ext>
                      </a:extLst>
                    </p:cNvPr>
                    <p:cNvSpPr/>
                    <p:nvPr/>
                  </p:nvSpPr>
                  <p:spPr>
                    <a:xfrm>
                      <a:off x="6705751" y="5072559"/>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211" name="Straight Arrow Connector 210">
                      <a:extLst>
                        <a:ext uri="{FF2B5EF4-FFF2-40B4-BE49-F238E27FC236}">
                          <a16:creationId xmlns:a16="http://schemas.microsoft.com/office/drawing/2014/main" id="{9DB55D17-3A31-452F-A11C-25F5C63EF2FA}"/>
                        </a:ext>
                      </a:extLst>
                    </p:cNvPr>
                    <p:cNvCxnSpPr>
                      <a:cxnSpLocks/>
                      <a:stCxn id="212" idx="5"/>
                      <a:endCxn id="198" idx="1"/>
                    </p:cNvCxnSpPr>
                    <p:nvPr/>
                  </p:nvCxnSpPr>
                  <p:spPr>
                    <a:xfrm>
                      <a:off x="5539327" y="2936784"/>
                      <a:ext cx="925043" cy="103345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12" name="Oval 211">
                      <a:extLst>
                        <a:ext uri="{FF2B5EF4-FFF2-40B4-BE49-F238E27FC236}">
                          <a16:creationId xmlns:a16="http://schemas.microsoft.com/office/drawing/2014/main" id="{A91BC254-D1E2-4AA9-848B-A3B2438C7427}"/>
                        </a:ext>
                      </a:extLst>
                    </p:cNvPr>
                    <p:cNvSpPr/>
                    <p:nvPr/>
                  </p:nvSpPr>
                  <p:spPr>
                    <a:xfrm>
                      <a:off x="5421834" y="2815935"/>
                      <a:ext cx="137652" cy="1415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213" name="Straight Arrow Connector 212">
                      <a:extLst>
                        <a:ext uri="{FF2B5EF4-FFF2-40B4-BE49-F238E27FC236}">
                          <a16:creationId xmlns:a16="http://schemas.microsoft.com/office/drawing/2014/main" id="{B4E3FFDB-55CC-4B26-961C-90C5331C0196}"/>
                        </a:ext>
                      </a:extLst>
                    </p:cNvPr>
                    <p:cNvCxnSpPr>
                      <a:cxnSpLocks/>
                      <a:stCxn id="212" idx="3"/>
                      <a:endCxn id="169" idx="7"/>
                    </p:cNvCxnSpPr>
                    <p:nvPr/>
                  </p:nvCxnSpPr>
                  <p:spPr>
                    <a:xfrm flipH="1">
                      <a:off x="4673440" y="2936784"/>
                      <a:ext cx="768552" cy="1019709"/>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53" name="Oval 152">
                    <a:extLst>
                      <a:ext uri="{FF2B5EF4-FFF2-40B4-BE49-F238E27FC236}">
                        <a16:creationId xmlns:a16="http://schemas.microsoft.com/office/drawing/2014/main" id="{5796500E-F756-45E9-959B-70FC42956C4D}"/>
                      </a:ext>
                    </a:extLst>
                  </p:cNvPr>
                  <p:cNvSpPr/>
                  <p:nvPr/>
                </p:nvSpPr>
                <p:spPr>
                  <a:xfrm>
                    <a:off x="3657883" y="864858"/>
                    <a:ext cx="124431" cy="88710"/>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154" name="Straight Arrow Connector 153">
                    <a:extLst>
                      <a:ext uri="{FF2B5EF4-FFF2-40B4-BE49-F238E27FC236}">
                        <a16:creationId xmlns:a16="http://schemas.microsoft.com/office/drawing/2014/main" id="{84DF4551-44C7-4030-8E32-4CA87B95CEE0}"/>
                      </a:ext>
                    </a:extLst>
                  </p:cNvPr>
                  <p:cNvCxnSpPr>
                    <a:cxnSpLocks/>
                    <a:stCxn id="153" idx="2"/>
                    <a:endCxn id="196" idx="7"/>
                  </p:cNvCxnSpPr>
                  <p:nvPr/>
                </p:nvCxnSpPr>
                <p:spPr>
                  <a:xfrm flipH="1">
                    <a:off x="1943961" y="909213"/>
                    <a:ext cx="1713922" cy="7500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3F18E8E3-CDFE-4623-A603-A5B4B32C0614}"/>
                      </a:ext>
                    </a:extLst>
                  </p:cNvPr>
                  <p:cNvCxnSpPr>
                    <a:cxnSpLocks/>
                    <a:stCxn id="153" idx="6"/>
                    <a:endCxn id="212" idx="1"/>
                  </p:cNvCxnSpPr>
                  <p:nvPr/>
                </p:nvCxnSpPr>
                <p:spPr>
                  <a:xfrm>
                    <a:off x="3782314" y="909213"/>
                    <a:ext cx="1543644" cy="75321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grpSp>
          <p:grpSp>
            <p:nvGrpSpPr>
              <p:cNvPr id="12" name="Group 11">
                <a:extLst>
                  <a:ext uri="{FF2B5EF4-FFF2-40B4-BE49-F238E27FC236}">
                    <a16:creationId xmlns:a16="http://schemas.microsoft.com/office/drawing/2014/main" id="{A56FB684-7A15-4239-9B0D-F9C2E8066FDC}"/>
                  </a:ext>
                </a:extLst>
              </p:cNvPr>
              <p:cNvGrpSpPr/>
              <p:nvPr/>
            </p:nvGrpSpPr>
            <p:grpSpPr>
              <a:xfrm>
                <a:off x="3890133" y="700729"/>
                <a:ext cx="3188561" cy="2469604"/>
                <a:chOff x="1824297" y="864858"/>
                <a:chExt cx="6779162" cy="2550893"/>
              </a:xfrm>
            </p:grpSpPr>
            <p:sp>
              <p:nvSpPr>
                <p:cNvPr id="83" name="TextBox 82">
                  <a:extLst>
                    <a:ext uri="{FF2B5EF4-FFF2-40B4-BE49-F238E27FC236}">
                      <a16:creationId xmlns:a16="http://schemas.microsoft.com/office/drawing/2014/main" id="{BE6B9FE3-E1A8-4FF1-A7B6-10E61B071F9A}"/>
                    </a:ext>
                  </a:extLst>
                </p:cNvPr>
                <p:cNvSpPr txBox="1"/>
                <p:nvPr/>
              </p:nvSpPr>
              <p:spPr>
                <a:xfrm>
                  <a:off x="1824297" y="3226013"/>
                  <a:ext cx="238460" cy="180303"/>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Pct val="110000"/>
                    <a:buFontTx/>
                    <a:buNone/>
                    <a:tabLst/>
                    <a:defRPr/>
                  </a:pPr>
                  <a:r>
                    <a:rPr kumimoji="0" lang="en-US" sz="1200" b="1" i="0" u="none" strike="noStrike" kern="1200" cap="none" spc="0" normalizeH="0" baseline="0" noProof="0">
                      <a:ln>
                        <a:noFill/>
                      </a:ln>
                      <a:solidFill>
                        <a:srgbClr val="000000"/>
                      </a:solidFill>
                      <a:effectLst/>
                      <a:uLnTx/>
                      <a:uFillTx/>
                      <a:latin typeface="BLK Fort"/>
                      <a:ea typeface="+mn-ea"/>
                      <a:cs typeface="+mn-cs"/>
                    </a:rPr>
                    <a:t>P1</a:t>
                  </a:r>
                </a:p>
              </p:txBody>
            </p:sp>
            <p:sp>
              <p:nvSpPr>
                <p:cNvPr id="84" name="TextBox 83">
                  <a:extLst>
                    <a:ext uri="{FF2B5EF4-FFF2-40B4-BE49-F238E27FC236}">
                      <a16:creationId xmlns:a16="http://schemas.microsoft.com/office/drawing/2014/main" id="{CA15A39D-69F0-4A3E-8D52-711F0C05EBF3}"/>
                    </a:ext>
                  </a:extLst>
                </p:cNvPr>
                <p:cNvSpPr txBox="1"/>
                <p:nvPr/>
              </p:nvSpPr>
              <p:spPr>
                <a:xfrm>
                  <a:off x="5727363" y="3253588"/>
                  <a:ext cx="1077491" cy="156046"/>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Pct val="110000"/>
                    <a:buFontTx/>
                    <a:buNone/>
                    <a:tabLst/>
                    <a:defRPr/>
                  </a:pPr>
                  <a:r>
                    <a:rPr kumimoji="0" lang="en-US" sz="1200" b="1" i="0" u="none" strike="noStrike" kern="1200" cap="none" spc="0" normalizeH="0" baseline="0" noProof="0">
                      <a:ln>
                        <a:noFill/>
                      </a:ln>
                      <a:solidFill>
                        <a:srgbClr val="000000"/>
                      </a:solidFill>
                      <a:effectLst/>
                      <a:uLnTx/>
                      <a:uFillTx/>
                      <a:latin typeface="BLK Fort"/>
                      <a:ea typeface="+mn-ea"/>
                      <a:cs typeface="+mn-cs"/>
                    </a:rPr>
                    <a:t>P3, P4</a:t>
                  </a:r>
                </a:p>
              </p:txBody>
            </p:sp>
            <p:sp>
              <p:nvSpPr>
                <p:cNvPr id="85" name="TextBox 84">
                  <a:extLst>
                    <a:ext uri="{FF2B5EF4-FFF2-40B4-BE49-F238E27FC236}">
                      <a16:creationId xmlns:a16="http://schemas.microsoft.com/office/drawing/2014/main" id="{DC509F06-D1F6-4DF4-974F-39C8DAFC35A4}"/>
                    </a:ext>
                  </a:extLst>
                </p:cNvPr>
                <p:cNvSpPr txBox="1"/>
                <p:nvPr/>
              </p:nvSpPr>
              <p:spPr>
                <a:xfrm>
                  <a:off x="3203369" y="3253584"/>
                  <a:ext cx="441197" cy="162167"/>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Pct val="110000"/>
                    <a:buFontTx/>
                    <a:buNone/>
                    <a:tabLst/>
                    <a:defRPr/>
                  </a:pPr>
                  <a:r>
                    <a:rPr kumimoji="0" lang="en-US" sz="1200" b="1" i="0" u="none" strike="noStrike" kern="1200" cap="none" spc="0" normalizeH="0" baseline="0" noProof="0">
                      <a:ln>
                        <a:noFill/>
                      </a:ln>
                      <a:solidFill>
                        <a:srgbClr val="000000"/>
                      </a:solidFill>
                      <a:effectLst/>
                      <a:uLnTx/>
                      <a:uFillTx/>
                      <a:latin typeface="BLK Fort"/>
                      <a:ea typeface="+mn-ea"/>
                      <a:cs typeface="+mn-cs"/>
                    </a:rPr>
                    <a:t>P2</a:t>
                  </a:r>
                </a:p>
              </p:txBody>
            </p:sp>
            <p:grpSp>
              <p:nvGrpSpPr>
                <p:cNvPr id="86" name="Group 85">
                  <a:extLst>
                    <a:ext uri="{FF2B5EF4-FFF2-40B4-BE49-F238E27FC236}">
                      <a16:creationId xmlns:a16="http://schemas.microsoft.com/office/drawing/2014/main" id="{947D86E7-98B3-4E5D-AEB9-E153930BB098}"/>
                    </a:ext>
                  </a:extLst>
                </p:cNvPr>
                <p:cNvGrpSpPr/>
                <p:nvPr/>
              </p:nvGrpSpPr>
              <p:grpSpPr>
                <a:xfrm>
                  <a:off x="1850497" y="864858"/>
                  <a:ext cx="6752962" cy="2290962"/>
                  <a:chOff x="326497" y="864858"/>
                  <a:chExt cx="6752962" cy="2290962"/>
                </a:xfrm>
              </p:grpSpPr>
              <p:grpSp>
                <p:nvGrpSpPr>
                  <p:cNvPr id="87" name="Group 86">
                    <a:extLst>
                      <a:ext uri="{FF2B5EF4-FFF2-40B4-BE49-F238E27FC236}">
                        <a16:creationId xmlns:a16="http://schemas.microsoft.com/office/drawing/2014/main" id="{B80B43B2-E5A1-4A04-BF6C-57666C760705}"/>
                      </a:ext>
                    </a:extLst>
                  </p:cNvPr>
                  <p:cNvGrpSpPr/>
                  <p:nvPr/>
                </p:nvGrpSpPr>
                <p:grpSpPr>
                  <a:xfrm>
                    <a:off x="326497" y="1645741"/>
                    <a:ext cx="6752962" cy="1510079"/>
                    <a:chOff x="-88653" y="2810035"/>
                    <a:chExt cx="7470452" cy="2410121"/>
                  </a:xfrm>
                </p:grpSpPr>
                <p:sp>
                  <p:nvSpPr>
                    <p:cNvPr id="91" name="Oval 90">
                      <a:extLst>
                        <a:ext uri="{FF2B5EF4-FFF2-40B4-BE49-F238E27FC236}">
                          <a16:creationId xmlns:a16="http://schemas.microsoft.com/office/drawing/2014/main" id="{7B26DD80-59F5-4E80-9926-3269B0409C18}"/>
                        </a:ext>
                      </a:extLst>
                    </p:cNvPr>
                    <p:cNvSpPr/>
                    <p:nvPr/>
                  </p:nvSpPr>
                  <p:spPr>
                    <a:xfrm>
                      <a:off x="2605548" y="3942735"/>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92" name="Straight Arrow Connector 91">
                      <a:extLst>
                        <a:ext uri="{FF2B5EF4-FFF2-40B4-BE49-F238E27FC236}">
                          <a16:creationId xmlns:a16="http://schemas.microsoft.com/office/drawing/2014/main" id="{AB06FE9F-2BB5-4F49-810B-67EC665419B8}"/>
                        </a:ext>
                      </a:extLst>
                    </p:cNvPr>
                    <p:cNvCxnSpPr>
                      <a:cxnSpLocks/>
                      <a:stCxn id="91" idx="3"/>
                      <a:endCxn id="93" idx="7"/>
                    </p:cNvCxnSpPr>
                    <p:nvPr/>
                  </p:nvCxnSpPr>
                  <p:spPr>
                    <a:xfrm flipH="1">
                      <a:off x="2265103" y="4068620"/>
                      <a:ext cx="360604" cy="518072"/>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sp>
                  <p:nvSpPr>
                    <p:cNvPr id="93" name="Oval 92">
                      <a:extLst>
                        <a:ext uri="{FF2B5EF4-FFF2-40B4-BE49-F238E27FC236}">
                          <a16:creationId xmlns:a16="http://schemas.microsoft.com/office/drawing/2014/main" id="{3F5D9B6C-819E-4CF9-AD14-B9CC37D29D6C}"/>
                        </a:ext>
                      </a:extLst>
                    </p:cNvPr>
                    <p:cNvSpPr/>
                    <p:nvPr/>
                  </p:nvSpPr>
                  <p:spPr>
                    <a:xfrm>
                      <a:off x="2147610" y="4565093"/>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sp>
                  <p:nvSpPr>
                    <p:cNvPr id="94" name="Oval 93">
                      <a:extLst>
                        <a:ext uri="{FF2B5EF4-FFF2-40B4-BE49-F238E27FC236}">
                          <a16:creationId xmlns:a16="http://schemas.microsoft.com/office/drawing/2014/main" id="{0286B33A-A40D-416B-951C-85311CD2D9FF}"/>
                        </a:ext>
                      </a:extLst>
                    </p:cNvPr>
                    <p:cNvSpPr/>
                    <p:nvPr/>
                  </p:nvSpPr>
                  <p:spPr>
                    <a:xfrm>
                      <a:off x="3088638" y="4572934"/>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95" name="Straight Arrow Connector 94">
                      <a:extLst>
                        <a:ext uri="{FF2B5EF4-FFF2-40B4-BE49-F238E27FC236}">
                          <a16:creationId xmlns:a16="http://schemas.microsoft.com/office/drawing/2014/main" id="{765781D8-C0CA-4D86-A27B-FDFAB75D1AFE}"/>
                        </a:ext>
                      </a:extLst>
                    </p:cNvPr>
                    <p:cNvCxnSpPr>
                      <a:cxnSpLocks/>
                      <a:stCxn id="91" idx="5"/>
                      <a:endCxn id="94" idx="1"/>
                    </p:cNvCxnSpPr>
                    <p:nvPr/>
                  </p:nvCxnSpPr>
                  <p:spPr>
                    <a:xfrm>
                      <a:off x="2723041" y="4068620"/>
                      <a:ext cx="385756" cy="525913"/>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2E703E56-5F7E-4352-A9A0-D5DE446E5D40}"/>
                        </a:ext>
                      </a:extLst>
                    </p:cNvPr>
                    <p:cNvCxnSpPr>
                      <a:cxnSpLocks/>
                      <a:stCxn id="93" idx="3"/>
                      <a:endCxn id="97" idx="0"/>
                    </p:cNvCxnSpPr>
                    <p:nvPr/>
                  </p:nvCxnSpPr>
                  <p:spPr>
                    <a:xfrm flipH="1">
                      <a:off x="1926062" y="4690978"/>
                      <a:ext cx="241707" cy="358709"/>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sp>
                  <p:nvSpPr>
                    <p:cNvPr id="97" name="Oval 96">
                      <a:extLst>
                        <a:ext uri="{FF2B5EF4-FFF2-40B4-BE49-F238E27FC236}">
                          <a16:creationId xmlns:a16="http://schemas.microsoft.com/office/drawing/2014/main" id="{2C084331-E648-4076-81F8-47EE149FF546}"/>
                        </a:ext>
                      </a:extLst>
                    </p:cNvPr>
                    <p:cNvSpPr/>
                    <p:nvPr/>
                  </p:nvSpPr>
                  <p:spPr>
                    <a:xfrm>
                      <a:off x="1857236" y="5049687"/>
                      <a:ext cx="137652" cy="147484"/>
                    </a:xfrm>
                    <a:prstGeom prst="ellipse">
                      <a:avLst/>
                    </a:prstGeom>
                    <a:solidFill>
                      <a:schemeClr val="bg2"/>
                    </a:solidFill>
                    <a:ln w="9525" cap="flat" cmpd="sng" algn="ctr">
                      <a:solidFill>
                        <a:schemeClr val="bg2"/>
                      </a:solid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sp>
                  <p:nvSpPr>
                    <p:cNvPr id="98" name="Oval 97">
                      <a:extLst>
                        <a:ext uri="{FF2B5EF4-FFF2-40B4-BE49-F238E27FC236}">
                          <a16:creationId xmlns:a16="http://schemas.microsoft.com/office/drawing/2014/main" id="{9E70D08B-1869-490E-836C-D8F1F252A139}"/>
                        </a:ext>
                      </a:extLst>
                    </p:cNvPr>
                    <p:cNvSpPr/>
                    <p:nvPr/>
                  </p:nvSpPr>
                  <p:spPr>
                    <a:xfrm>
                      <a:off x="2395631" y="5056410"/>
                      <a:ext cx="170346" cy="140761"/>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99" name="Straight Arrow Connector 98">
                      <a:extLst>
                        <a:ext uri="{FF2B5EF4-FFF2-40B4-BE49-F238E27FC236}">
                          <a16:creationId xmlns:a16="http://schemas.microsoft.com/office/drawing/2014/main" id="{724F11FA-160E-4962-A238-D31F77762EB5}"/>
                        </a:ext>
                      </a:extLst>
                    </p:cNvPr>
                    <p:cNvCxnSpPr>
                      <a:cxnSpLocks/>
                      <a:stCxn id="93" idx="5"/>
                      <a:endCxn id="98" idx="0"/>
                    </p:cNvCxnSpPr>
                    <p:nvPr/>
                  </p:nvCxnSpPr>
                  <p:spPr>
                    <a:xfrm>
                      <a:off x="2265103" y="4690978"/>
                      <a:ext cx="215701" cy="365432"/>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0F6836B5-A0BD-4BED-9324-E75EC85B2E4E}"/>
                        </a:ext>
                      </a:extLst>
                    </p:cNvPr>
                    <p:cNvSpPr/>
                    <p:nvPr/>
                  </p:nvSpPr>
                  <p:spPr>
                    <a:xfrm>
                      <a:off x="3405483" y="5050510"/>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101" name="Straight Arrow Connector 100">
                      <a:extLst>
                        <a:ext uri="{FF2B5EF4-FFF2-40B4-BE49-F238E27FC236}">
                          <a16:creationId xmlns:a16="http://schemas.microsoft.com/office/drawing/2014/main" id="{32DCD825-4E82-4538-BC80-BC45E5BC6F17}"/>
                        </a:ext>
                      </a:extLst>
                    </p:cNvPr>
                    <p:cNvCxnSpPr>
                      <a:cxnSpLocks/>
                      <a:stCxn id="94" idx="5"/>
                      <a:endCxn id="100" idx="1"/>
                    </p:cNvCxnSpPr>
                    <p:nvPr/>
                  </p:nvCxnSpPr>
                  <p:spPr>
                    <a:xfrm>
                      <a:off x="3206131" y="4698819"/>
                      <a:ext cx="219511" cy="373290"/>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8EA8901C-CB91-4EF3-A993-26347BCB2034}"/>
                        </a:ext>
                      </a:extLst>
                    </p:cNvPr>
                    <p:cNvCxnSpPr>
                      <a:cxnSpLocks/>
                      <a:stCxn id="94" idx="3"/>
                      <a:endCxn id="103" idx="0"/>
                    </p:cNvCxnSpPr>
                    <p:nvPr/>
                  </p:nvCxnSpPr>
                  <p:spPr>
                    <a:xfrm flipH="1">
                      <a:off x="2935913" y="4698819"/>
                      <a:ext cx="172884" cy="367840"/>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63A01FBD-0ADF-4A38-99F7-DC48FCB0B409}"/>
                        </a:ext>
                      </a:extLst>
                    </p:cNvPr>
                    <p:cNvSpPr/>
                    <p:nvPr/>
                  </p:nvSpPr>
                  <p:spPr>
                    <a:xfrm>
                      <a:off x="2867087" y="5066659"/>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sp>
                  <p:nvSpPr>
                    <p:cNvPr id="104" name="Oval 103">
                      <a:extLst>
                        <a:ext uri="{FF2B5EF4-FFF2-40B4-BE49-F238E27FC236}">
                          <a16:creationId xmlns:a16="http://schemas.microsoft.com/office/drawing/2014/main" id="{202CD4E4-5818-4264-8128-4D9B2749A580}"/>
                        </a:ext>
                      </a:extLst>
                    </p:cNvPr>
                    <p:cNvSpPr/>
                    <p:nvPr/>
                  </p:nvSpPr>
                  <p:spPr>
                    <a:xfrm>
                      <a:off x="4561737" y="3934894"/>
                      <a:ext cx="130868"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sp>
                  <p:nvSpPr>
                    <p:cNvPr id="105" name="Oval 104">
                      <a:extLst>
                        <a:ext uri="{FF2B5EF4-FFF2-40B4-BE49-F238E27FC236}">
                          <a16:creationId xmlns:a16="http://schemas.microsoft.com/office/drawing/2014/main" id="{7C228111-F256-4CC0-BD9E-5C92F0D3CF5C}"/>
                        </a:ext>
                      </a:extLst>
                    </p:cNvPr>
                    <p:cNvSpPr/>
                    <p:nvPr/>
                  </p:nvSpPr>
                  <p:spPr>
                    <a:xfrm>
                      <a:off x="4065742" y="4565093"/>
                      <a:ext cx="130868"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sp>
                  <p:nvSpPr>
                    <p:cNvPr id="106" name="Oval 105">
                      <a:extLst>
                        <a:ext uri="{FF2B5EF4-FFF2-40B4-BE49-F238E27FC236}">
                          <a16:creationId xmlns:a16="http://schemas.microsoft.com/office/drawing/2014/main" id="{C869F4F8-1555-457B-BBDB-6016EC5CE0D6}"/>
                        </a:ext>
                      </a:extLst>
                    </p:cNvPr>
                    <p:cNvSpPr/>
                    <p:nvPr/>
                  </p:nvSpPr>
                  <p:spPr>
                    <a:xfrm>
                      <a:off x="5044827" y="4565093"/>
                      <a:ext cx="130868"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107" name="Straight Arrow Connector 106">
                      <a:extLst>
                        <a:ext uri="{FF2B5EF4-FFF2-40B4-BE49-F238E27FC236}">
                          <a16:creationId xmlns:a16="http://schemas.microsoft.com/office/drawing/2014/main" id="{62DD726D-E30B-4BE5-BB91-ED648923D8D3}"/>
                        </a:ext>
                      </a:extLst>
                    </p:cNvPr>
                    <p:cNvCxnSpPr>
                      <a:cxnSpLocks/>
                      <a:stCxn id="104" idx="5"/>
                      <a:endCxn id="106" idx="1"/>
                    </p:cNvCxnSpPr>
                    <p:nvPr/>
                  </p:nvCxnSpPr>
                  <p:spPr>
                    <a:xfrm>
                      <a:off x="4673440" y="4060779"/>
                      <a:ext cx="390552" cy="52591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08" name="Straight Arrow Connector 107">
                      <a:extLst>
                        <a:ext uri="{FF2B5EF4-FFF2-40B4-BE49-F238E27FC236}">
                          <a16:creationId xmlns:a16="http://schemas.microsoft.com/office/drawing/2014/main" id="{9A362A6D-A727-4E36-B6A7-3E815FF914E8}"/>
                        </a:ext>
                      </a:extLst>
                    </p:cNvPr>
                    <p:cNvCxnSpPr>
                      <a:cxnSpLocks/>
                      <a:stCxn id="105" idx="3"/>
                      <a:endCxn id="109" idx="0"/>
                    </p:cNvCxnSpPr>
                    <p:nvPr/>
                  </p:nvCxnSpPr>
                  <p:spPr>
                    <a:xfrm flipH="1">
                      <a:off x="3878859" y="4690978"/>
                      <a:ext cx="206048" cy="350868"/>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22803631-60E0-4D8A-8B73-AA3168080C42}"/>
                        </a:ext>
                      </a:extLst>
                    </p:cNvPr>
                    <p:cNvSpPr/>
                    <p:nvPr/>
                  </p:nvSpPr>
                  <p:spPr>
                    <a:xfrm>
                      <a:off x="3813425" y="5041846"/>
                      <a:ext cx="130868" cy="147484"/>
                    </a:xfrm>
                    <a:prstGeom prst="ellipse">
                      <a:avLst/>
                    </a:prstGeom>
                    <a:solidFill>
                      <a:schemeClr val="bg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sp>
                  <p:nvSpPr>
                    <p:cNvPr id="110" name="Oval 109">
                      <a:extLst>
                        <a:ext uri="{FF2B5EF4-FFF2-40B4-BE49-F238E27FC236}">
                          <a16:creationId xmlns:a16="http://schemas.microsoft.com/office/drawing/2014/main" id="{B7567941-DC85-43CC-BF6E-1D8C52FE3690}"/>
                        </a:ext>
                      </a:extLst>
                    </p:cNvPr>
                    <p:cNvSpPr/>
                    <p:nvPr/>
                  </p:nvSpPr>
                  <p:spPr>
                    <a:xfrm>
                      <a:off x="4321012" y="5058931"/>
                      <a:ext cx="130868"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111" name="Straight Arrow Connector 110">
                      <a:extLst>
                        <a:ext uri="{FF2B5EF4-FFF2-40B4-BE49-F238E27FC236}">
                          <a16:creationId xmlns:a16="http://schemas.microsoft.com/office/drawing/2014/main" id="{9E6DE660-A25F-4D2E-B98E-A52005C9D467}"/>
                        </a:ext>
                      </a:extLst>
                    </p:cNvPr>
                    <p:cNvCxnSpPr>
                      <a:cxnSpLocks/>
                      <a:stCxn id="105" idx="5"/>
                      <a:endCxn id="110" idx="0"/>
                    </p:cNvCxnSpPr>
                    <p:nvPr/>
                  </p:nvCxnSpPr>
                  <p:spPr>
                    <a:xfrm>
                      <a:off x="4177445" y="4690978"/>
                      <a:ext cx="209001" cy="367953"/>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A9E842D4-E04D-444B-A863-5DC99A176773}"/>
                        </a:ext>
                      </a:extLst>
                    </p:cNvPr>
                    <p:cNvSpPr/>
                    <p:nvPr/>
                  </p:nvSpPr>
                  <p:spPr>
                    <a:xfrm>
                      <a:off x="5361672" y="5042669"/>
                      <a:ext cx="130868"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113" name="Straight Arrow Connector 112">
                      <a:extLst>
                        <a:ext uri="{FF2B5EF4-FFF2-40B4-BE49-F238E27FC236}">
                          <a16:creationId xmlns:a16="http://schemas.microsoft.com/office/drawing/2014/main" id="{726EBB43-40D6-4422-A516-B5BFB3A16FA8}"/>
                        </a:ext>
                      </a:extLst>
                    </p:cNvPr>
                    <p:cNvCxnSpPr>
                      <a:cxnSpLocks/>
                      <a:stCxn id="106" idx="5"/>
                      <a:endCxn id="112" idx="1"/>
                    </p:cNvCxnSpPr>
                    <p:nvPr/>
                  </p:nvCxnSpPr>
                  <p:spPr>
                    <a:xfrm>
                      <a:off x="5156530" y="4690978"/>
                      <a:ext cx="224307" cy="373290"/>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F0FD6C40-94D7-47E4-A8E0-4D6942ABBD03}"/>
                        </a:ext>
                      </a:extLst>
                    </p:cNvPr>
                    <p:cNvSpPr/>
                    <p:nvPr/>
                  </p:nvSpPr>
                  <p:spPr>
                    <a:xfrm>
                      <a:off x="4627149" y="5010512"/>
                      <a:ext cx="235636" cy="203630"/>
                    </a:xfrm>
                    <a:prstGeom prst="ellipse">
                      <a:avLst/>
                    </a:prstGeom>
                    <a:solidFill>
                      <a:schemeClr val="accent2"/>
                    </a:solidFill>
                    <a:ln w="9525" cap="flat" cmpd="sng" algn="ctr">
                      <a:noFill/>
                      <a:prstDash val="solid"/>
                    </a:ln>
                    <a:effectLst>
                      <a:glow rad="228600">
                        <a:schemeClr val="accent2">
                          <a:satMod val="175000"/>
                          <a:alpha val="40000"/>
                        </a:schemeClr>
                      </a:glo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115" name="Straight Arrow Connector 114">
                      <a:extLst>
                        <a:ext uri="{FF2B5EF4-FFF2-40B4-BE49-F238E27FC236}">
                          <a16:creationId xmlns:a16="http://schemas.microsoft.com/office/drawing/2014/main" id="{E68ECCE9-BE8E-4F68-9BE9-08A08773186E}"/>
                        </a:ext>
                      </a:extLst>
                    </p:cNvPr>
                    <p:cNvCxnSpPr>
                      <a:cxnSpLocks/>
                      <a:stCxn id="106" idx="4"/>
                      <a:endCxn id="114" idx="7"/>
                    </p:cNvCxnSpPr>
                    <p:nvPr/>
                  </p:nvCxnSpPr>
                  <p:spPr>
                    <a:xfrm flipH="1">
                      <a:off x="4828277" y="4712577"/>
                      <a:ext cx="281984" cy="32775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16" name="Straight Arrow Connector 115">
                      <a:extLst>
                        <a:ext uri="{FF2B5EF4-FFF2-40B4-BE49-F238E27FC236}">
                          <a16:creationId xmlns:a16="http://schemas.microsoft.com/office/drawing/2014/main" id="{E9220DE5-9AF3-4009-AA6A-3F97976D5206}"/>
                        </a:ext>
                      </a:extLst>
                    </p:cNvPr>
                    <p:cNvCxnSpPr>
                      <a:cxnSpLocks/>
                      <a:stCxn id="104" idx="3"/>
                      <a:endCxn id="105" idx="7"/>
                    </p:cNvCxnSpPr>
                    <p:nvPr/>
                  </p:nvCxnSpPr>
                  <p:spPr>
                    <a:xfrm flipH="1">
                      <a:off x="4177445" y="4060779"/>
                      <a:ext cx="403457" cy="525913"/>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CA4D42C5-4763-4B21-8420-5B17D42B43F0}"/>
                        </a:ext>
                      </a:extLst>
                    </p:cNvPr>
                    <p:cNvSpPr/>
                    <p:nvPr/>
                  </p:nvSpPr>
                  <p:spPr>
                    <a:xfrm>
                      <a:off x="763076" y="3936835"/>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118" name="Straight Arrow Connector 117">
                      <a:extLst>
                        <a:ext uri="{FF2B5EF4-FFF2-40B4-BE49-F238E27FC236}">
                          <a16:creationId xmlns:a16="http://schemas.microsoft.com/office/drawing/2014/main" id="{0A8E98F6-2794-4B2F-B2DC-D16F73C12206}"/>
                        </a:ext>
                      </a:extLst>
                    </p:cNvPr>
                    <p:cNvCxnSpPr>
                      <a:cxnSpLocks/>
                      <a:stCxn id="117" idx="3"/>
                      <a:endCxn id="119" idx="7"/>
                    </p:cNvCxnSpPr>
                    <p:nvPr/>
                  </p:nvCxnSpPr>
                  <p:spPr>
                    <a:xfrm flipH="1">
                      <a:off x="422631" y="4062720"/>
                      <a:ext cx="360604" cy="518072"/>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119" name="Oval 118">
                      <a:extLst>
                        <a:ext uri="{FF2B5EF4-FFF2-40B4-BE49-F238E27FC236}">
                          <a16:creationId xmlns:a16="http://schemas.microsoft.com/office/drawing/2014/main" id="{F1535608-629B-476F-86F6-3FA0BA74629E}"/>
                        </a:ext>
                      </a:extLst>
                    </p:cNvPr>
                    <p:cNvSpPr/>
                    <p:nvPr/>
                  </p:nvSpPr>
                  <p:spPr>
                    <a:xfrm>
                      <a:off x="305138" y="4559193"/>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sp>
                  <p:nvSpPr>
                    <p:cNvPr id="120" name="Oval 119">
                      <a:extLst>
                        <a:ext uri="{FF2B5EF4-FFF2-40B4-BE49-F238E27FC236}">
                          <a16:creationId xmlns:a16="http://schemas.microsoft.com/office/drawing/2014/main" id="{D92FC72D-A57E-466E-A347-959B94A8B849}"/>
                        </a:ext>
                      </a:extLst>
                    </p:cNvPr>
                    <p:cNvSpPr/>
                    <p:nvPr/>
                  </p:nvSpPr>
                  <p:spPr>
                    <a:xfrm>
                      <a:off x="1246166" y="4567034"/>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121" name="Straight Arrow Connector 120">
                      <a:extLst>
                        <a:ext uri="{FF2B5EF4-FFF2-40B4-BE49-F238E27FC236}">
                          <a16:creationId xmlns:a16="http://schemas.microsoft.com/office/drawing/2014/main" id="{4F736615-713B-4677-8B6C-A3C61436387E}"/>
                        </a:ext>
                      </a:extLst>
                    </p:cNvPr>
                    <p:cNvCxnSpPr>
                      <a:cxnSpLocks/>
                      <a:stCxn id="117" idx="5"/>
                      <a:endCxn id="120" idx="1"/>
                    </p:cNvCxnSpPr>
                    <p:nvPr/>
                  </p:nvCxnSpPr>
                  <p:spPr>
                    <a:xfrm>
                      <a:off x="880569" y="4062720"/>
                      <a:ext cx="385756" cy="525913"/>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122" name="Straight Arrow Connector 121">
                      <a:extLst>
                        <a:ext uri="{FF2B5EF4-FFF2-40B4-BE49-F238E27FC236}">
                          <a16:creationId xmlns:a16="http://schemas.microsoft.com/office/drawing/2014/main" id="{D273C39A-9868-4B81-8F1C-E2A4AA138CFA}"/>
                        </a:ext>
                      </a:extLst>
                    </p:cNvPr>
                    <p:cNvCxnSpPr>
                      <a:cxnSpLocks/>
                      <a:stCxn id="119" idx="3"/>
                      <a:endCxn id="123" idx="0"/>
                    </p:cNvCxnSpPr>
                    <p:nvPr/>
                  </p:nvCxnSpPr>
                  <p:spPr>
                    <a:xfrm flipH="1">
                      <a:off x="28753" y="4685079"/>
                      <a:ext cx="296542" cy="358708"/>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123" name="Oval 122">
                      <a:extLst>
                        <a:ext uri="{FF2B5EF4-FFF2-40B4-BE49-F238E27FC236}">
                          <a16:creationId xmlns:a16="http://schemas.microsoft.com/office/drawing/2014/main" id="{A8F21AC3-27DB-4384-95E6-C70EC9F6857C}"/>
                        </a:ext>
                      </a:extLst>
                    </p:cNvPr>
                    <p:cNvSpPr/>
                    <p:nvPr/>
                  </p:nvSpPr>
                  <p:spPr>
                    <a:xfrm>
                      <a:off x="-88653" y="5043787"/>
                      <a:ext cx="234812" cy="156933"/>
                    </a:xfrm>
                    <a:prstGeom prst="ellipse">
                      <a:avLst/>
                    </a:prstGeom>
                    <a:solidFill>
                      <a:schemeClr val="accent1"/>
                    </a:solidFill>
                    <a:ln w="9525" cap="flat" cmpd="sng" algn="ctr">
                      <a:noFill/>
                      <a:prstDash val="solid"/>
                    </a:ln>
                    <a:effectLst>
                      <a:glow rad="101600">
                        <a:schemeClr val="accent1">
                          <a:satMod val="175000"/>
                          <a:alpha val="40000"/>
                        </a:schemeClr>
                      </a:glo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a:ln>
                          <a:noFill/>
                        </a:ln>
                        <a:solidFill>
                          <a:srgbClr val="000000"/>
                        </a:solidFill>
                        <a:effectLst/>
                        <a:uLnTx/>
                        <a:uFillTx/>
                        <a:latin typeface="BLK Fort"/>
                        <a:ea typeface="+mn-ea"/>
                        <a:cs typeface="+mn-cs"/>
                      </a:endParaRPr>
                    </a:p>
                  </p:txBody>
                </p:sp>
                <p:sp>
                  <p:nvSpPr>
                    <p:cNvPr id="124" name="Oval 123">
                      <a:extLst>
                        <a:ext uri="{FF2B5EF4-FFF2-40B4-BE49-F238E27FC236}">
                          <a16:creationId xmlns:a16="http://schemas.microsoft.com/office/drawing/2014/main" id="{6FA86D37-D2CE-4DE9-A49B-3E903FFC9845}"/>
                        </a:ext>
                      </a:extLst>
                    </p:cNvPr>
                    <p:cNvSpPr/>
                    <p:nvPr/>
                  </p:nvSpPr>
                  <p:spPr>
                    <a:xfrm>
                      <a:off x="522351" y="5060872"/>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125" name="Straight Arrow Connector 124">
                      <a:extLst>
                        <a:ext uri="{FF2B5EF4-FFF2-40B4-BE49-F238E27FC236}">
                          <a16:creationId xmlns:a16="http://schemas.microsoft.com/office/drawing/2014/main" id="{3EF2319A-D968-4A72-AEB5-6678EF6E54DC}"/>
                        </a:ext>
                      </a:extLst>
                    </p:cNvPr>
                    <p:cNvCxnSpPr>
                      <a:cxnSpLocks/>
                      <a:stCxn id="119" idx="5"/>
                      <a:endCxn id="124" idx="0"/>
                    </p:cNvCxnSpPr>
                    <p:nvPr/>
                  </p:nvCxnSpPr>
                  <p:spPr>
                    <a:xfrm>
                      <a:off x="422631" y="4685078"/>
                      <a:ext cx="168546" cy="375794"/>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0BBC0CB0-15D1-4086-AD06-6C695F90B7B0}"/>
                        </a:ext>
                      </a:extLst>
                    </p:cNvPr>
                    <p:cNvSpPr/>
                    <p:nvPr/>
                  </p:nvSpPr>
                  <p:spPr>
                    <a:xfrm>
                      <a:off x="1563011" y="5044610"/>
                      <a:ext cx="137652" cy="147484"/>
                    </a:xfrm>
                    <a:prstGeom prst="ellipse">
                      <a:avLst/>
                    </a:prstGeom>
                    <a:solidFill>
                      <a:schemeClr val="accent1"/>
                    </a:solidFill>
                    <a:ln w="9525" cap="flat" cmpd="sng" algn="ctr">
                      <a:noFill/>
                      <a:prstDash val="solid"/>
                    </a:ln>
                    <a:effectLst>
                      <a:glow rad="101600">
                        <a:schemeClr val="accent1">
                          <a:satMod val="175000"/>
                          <a:alpha val="40000"/>
                        </a:schemeClr>
                      </a:glo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127" name="Straight Arrow Connector 126">
                      <a:extLst>
                        <a:ext uri="{FF2B5EF4-FFF2-40B4-BE49-F238E27FC236}">
                          <a16:creationId xmlns:a16="http://schemas.microsoft.com/office/drawing/2014/main" id="{598B1167-932E-4FC5-8B0D-6087EA834546}"/>
                        </a:ext>
                      </a:extLst>
                    </p:cNvPr>
                    <p:cNvCxnSpPr>
                      <a:cxnSpLocks/>
                      <a:stCxn id="120" idx="5"/>
                      <a:endCxn id="126" idx="1"/>
                    </p:cNvCxnSpPr>
                    <p:nvPr/>
                  </p:nvCxnSpPr>
                  <p:spPr>
                    <a:xfrm>
                      <a:off x="1363659" y="4692919"/>
                      <a:ext cx="219511" cy="373290"/>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128" name="Straight Arrow Connector 127">
                      <a:extLst>
                        <a:ext uri="{FF2B5EF4-FFF2-40B4-BE49-F238E27FC236}">
                          <a16:creationId xmlns:a16="http://schemas.microsoft.com/office/drawing/2014/main" id="{7E440154-506E-4EF4-8CD9-4CD2D0DE456F}"/>
                        </a:ext>
                      </a:extLst>
                    </p:cNvPr>
                    <p:cNvCxnSpPr>
                      <a:cxnSpLocks/>
                      <a:stCxn id="120" idx="3"/>
                      <a:endCxn id="129" idx="0"/>
                    </p:cNvCxnSpPr>
                    <p:nvPr/>
                  </p:nvCxnSpPr>
                  <p:spPr>
                    <a:xfrm flipH="1">
                      <a:off x="1093441" y="4692919"/>
                      <a:ext cx="172884" cy="367840"/>
                    </a:xfrm>
                    <a:prstGeom prst="straightConnector1">
                      <a:avLst/>
                    </a:prstGeom>
                    <a:ln w="3175">
                      <a:prstDash val="sysDot"/>
                      <a:tailEnd type="triangle"/>
                    </a:ln>
                  </p:spPr>
                  <p:style>
                    <a:lnRef idx="1">
                      <a:schemeClr val="dk1"/>
                    </a:lnRef>
                    <a:fillRef idx="0">
                      <a:schemeClr val="dk1"/>
                    </a:fillRef>
                    <a:effectRef idx="0">
                      <a:schemeClr val="dk1"/>
                    </a:effectRef>
                    <a:fontRef idx="minor">
                      <a:schemeClr val="tx1"/>
                    </a:fontRef>
                  </p:style>
                </p:cxnSp>
                <p:sp>
                  <p:nvSpPr>
                    <p:cNvPr id="129" name="Oval 128">
                      <a:extLst>
                        <a:ext uri="{FF2B5EF4-FFF2-40B4-BE49-F238E27FC236}">
                          <a16:creationId xmlns:a16="http://schemas.microsoft.com/office/drawing/2014/main" id="{BC7E9270-CD3E-40DB-996A-66406F153B68}"/>
                        </a:ext>
                      </a:extLst>
                    </p:cNvPr>
                    <p:cNvSpPr/>
                    <p:nvPr/>
                  </p:nvSpPr>
                  <p:spPr>
                    <a:xfrm>
                      <a:off x="1024615" y="5060759"/>
                      <a:ext cx="137652" cy="147484"/>
                    </a:xfrm>
                    <a:prstGeom prst="ellipse">
                      <a:avLst/>
                    </a:prstGeom>
                    <a:solidFill>
                      <a:schemeClr val="bg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130" name="Straight Arrow Connector 129">
                      <a:extLst>
                        <a:ext uri="{FF2B5EF4-FFF2-40B4-BE49-F238E27FC236}">
                          <a16:creationId xmlns:a16="http://schemas.microsoft.com/office/drawing/2014/main" id="{D91EA392-AEC9-4283-BFA9-1CAC1A884426}"/>
                        </a:ext>
                      </a:extLst>
                    </p:cNvPr>
                    <p:cNvCxnSpPr>
                      <a:cxnSpLocks/>
                      <a:stCxn id="131" idx="5"/>
                      <a:endCxn id="91" idx="1"/>
                    </p:cNvCxnSpPr>
                    <p:nvPr/>
                  </p:nvCxnSpPr>
                  <p:spPr>
                    <a:xfrm>
                      <a:off x="1700663" y="2935920"/>
                      <a:ext cx="925044" cy="1028414"/>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sp>
                  <p:nvSpPr>
                    <p:cNvPr id="131" name="Oval 130">
                      <a:extLst>
                        <a:ext uri="{FF2B5EF4-FFF2-40B4-BE49-F238E27FC236}">
                          <a16:creationId xmlns:a16="http://schemas.microsoft.com/office/drawing/2014/main" id="{425858EC-DF5E-4BCD-8547-ACDE8A814830}"/>
                        </a:ext>
                      </a:extLst>
                    </p:cNvPr>
                    <p:cNvSpPr/>
                    <p:nvPr/>
                  </p:nvSpPr>
                  <p:spPr>
                    <a:xfrm>
                      <a:off x="1583170" y="2810035"/>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132" name="Straight Arrow Connector 131">
                      <a:extLst>
                        <a:ext uri="{FF2B5EF4-FFF2-40B4-BE49-F238E27FC236}">
                          <a16:creationId xmlns:a16="http://schemas.microsoft.com/office/drawing/2014/main" id="{5BA0C3D9-80F7-44A5-BA26-8AC9AD28594F}"/>
                        </a:ext>
                      </a:extLst>
                    </p:cNvPr>
                    <p:cNvCxnSpPr>
                      <a:cxnSpLocks/>
                      <a:stCxn id="131" idx="3"/>
                      <a:endCxn id="117" idx="0"/>
                    </p:cNvCxnSpPr>
                    <p:nvPr/>
                  </p:nvCxnSpPr>
                  <p:spPr>
                    <a:xfrm flipH="1">
                      <a:off x="831902" y="2935920"/>
                      <a:ext cx="771427" cy="10009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CE10CB68-6F4E-49EF-9228-FF64F2FD8368}"/>
                        </a:ext>
                      </a:extLst>
                    </p:cNvPr>
                    <p:cNvSpPr/>
                    <p:nvPr/>
                  </p:nvSpPr>
                  <p:spPr>
                    <a:xfrm>
                      <a:off x="6444212" y="3948635"/>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134" name="Straight Arrow Connector 133">
                      <a:extLst>
                        <a:ext uri="{FF2B5EF4-FFF2-40B4-BE49-F238E27FC236}">
                          <a16:creationId xmlns:a16="http://schemas.microsoft.com/office/drawing/2014/main" id="{E77E7AC5-AC2F-491F-9E72-D47BE4527A90}"/>
                        </a:ext>
                      </a:extLst>
                    </p:cNvPr>
                    <p:cNvCxnSpPr>
                      <a:cxnSpLocks/>
                      <a:stCxn id="133" idx="3"/>
                      <a:endCxn id="135" idx="7"/>
                    </p:cNvCxnSpPr>
                    <p:nvPr/>
                  </p:nvCxnSpPr>
                  <p:spPr>
                    <a:xfrm flipH="1">
                      <a:off x="6103767" y="4074520"/>
                      <a:ext cx="360604" cy="518072"/>
                    </a:xfrm>
                    <a:prstGeom prst="straightConnector1">
                      <a:avLst/>
                    </a:prstGeom>
                    <a:ln w="3175">
                      <a:prstDash val="sysDot"/>
                      <a:tailEnd type="triangle"/>
                    </a:ln>
                  </p:spPr>
                  <p:style>
                    <a:lnRef idx="1">
                      <a:schemeClr val="dk1"/>
                    </a:lnRef>
                    <a:fillRef idx="0">
                      <a:schemeClr val="dk1"/>
                    </a:fillRef>
                    <a:effectRef idx="0">
                      <a:schemeClr val="dk1"/>
                    </a:effectRef>
                    <a:fontRef idx="minor">
                      <a:schemeClr val="tx1"/>
                    </a:fontRef>
                  </p:style>
                </p:cxnSp>
                <p:sp>
                  <p:nvSpPr>
                    <p:cNvPr id="135" name="Oval 134">
                      <a:extLst>
                        <a:ext uri="{FF2B5EF4-FFF2-40B4-BE49-F238E27FC236}">
                          <a16:creationId xmlns:a16="http://schemas.microsoft.com/office/drawing/2014/main" id="{BBDE14AA-4E6C-4F1D-9601-F3DFFDB8D5FC}"/>
                        </a:ext>
                      </a:extLst>
                    </p:cNvPr>
                    <p:cNvSpPr/>
                    <p:nvPr/>
                  </p:nvSpPr>
                  <p:spPr>
                    <a:xfrm>
                      <a:off x="5986274" y="4570993"/>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sp>
                  <p:nvSpPr>
                    <p:cNvPr id="136" name="Oval 135">
                      <a:extLst>
                        <a:ext uri="{FF2B5EF4-FFF2-40B4-BE49-F238E27FC236}">
                          <a16:creationId xmlns:a16="http://schemas.microsoft.com/office/drawing/2014/main" id="{1F147383-6D74-4E57-9290-4E643F6AEF72}"/>
                        </a:ext>
                      </a:extLst>
                    </p:cNvPr>
                    <p:cNvSpPr/>
                    <p:nvPr/>
                  </p:nvSpPr>
                  <p:spPr>
                    <a:xfrm>
                      <a:off x="6927302" y="4578834"/>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137" name="Straight Arrow Connector 136">
                      <a:extLst>
                        <a:ext uri="{FF2B5EF4-FFF2-40B4-BE49-F238E27FC236}">
                          <a16:creationId xmlns:a16="http://schemas.microsoft.com/office/drawing/2014/main" id="{F0EAF9B6-D782-45D2-8017-3D63859CFDCF}"/>
                        </a:ext>
                      </a:extLst>
                    </p:cNvPr>
                    <p:cNvCxnSpPr>
                      <a:cxnSpLocks/>
                      <a:stCxn id="133" idx="5"/>
                      <a:endCxn id="136" idx="1"/>
                    </p:cNvCxnSpPr>
                    <p:nvPr/>
                  </p:nvCxnSpPr>
                  <p:spPr>
                    <a:xfrm>
                      <a:off x="6561705" y="4074520"/>
                      <a:ext cx="385756" cy="525913"/>
                    </a:xfrm>
                    <a:prstGeom prst="straightConnector1">
                      <a:avLst/>
                    </a:prstGeom>
                    <a:ln w="9525">
                      <a:prstDash val="sysDot"/>
                      <a:tailEnd type="triangle"/>
                    </a:ln>
                  </p:spPr>
                  <p:style>
                    <a:lnRef idx="1">
                      <a:schemeClr val="dk1"/>
                    </a:lnRef>
                    <a:fillRef idx="0">
                      <a:schemeClr val="dk1"/>
                    </a:fillRef>
                    <a:effectRef idx="0">
                      <a:schemeClr val="dk1"/>
                    </a:effectRef>
                    <a:fontRef idx="minor">
                      <a:schemeClr val="tx1"/>
                    </a:fontRef>
                  </p:style>
                </p:cxnSp>
                <p:cxnSp>
                  <p:nvCxnSpPr>
                    <p:cNvPr id="138" name="Straight Arrow Connector 137">
                      <a:extLst>
                        <a:ext uri="{FF2B5EF4-FFF2-40B4-BE49-F238E27FC236}">
                          <a16:creationId xmlns:a16="http://schemas.microsoft.com/office/drawing/2014/main" id="{C6AAC8D3-231B-44C3-9A47-00417BDDA1BA}"/>
                        </a:ext>
                      </a:extLst>
                    </p:cNvPr>
                    <p:cNvCxnSpPr>
                      <a:cxnSpLocks/>
                      <a:stCxn id="135" idx="3"/>
                      <a:endCxn id="139" idx="7"/>
                    </p:cNvCxnSpPr>
                    <p:nvPr/>
                  </p:nvCxnSpPr>
                  <p:spPr>
                    <a:xfrm flipH="1">
                      <a:off x="5836884" y="4696879"/>
                      <a:ext cx="169550" cy="339821"/>
                    </a:xfrm>
                    <a:prstGeom prst="straightConnector1">
                      <a:avLst/>
                    </a:prstGeom>
                    <a:ln w="3175">
                      <a:prstDash val="sysDot"/>
                      <a:tailEnd type="triangle"/>
                    </a:ln>
                  </p:spPr>
                  <p:style>
                    <a:lnRef idx="1">
                      <a:schemeClr val="dk1"/>
                    </a:lnRef>
                    <a:fillRef idx="0">
                      <a:schemeClr val="dk1"/>
                    </a:fillRef>
                    <a:effectRef idx="0">
                      <a:schemeClr val="dk1"/>
                    </a:effectRef>
                    <a:fontRef idx="minor">
                      <a:schemeClr val="tx1"/>
                    </a:fontRef>
                  </p:style>
                </p:cxnSp>
                <p:sp>
                  <p:nvSpPr>
                    <p:cNvPr id="139" name="Oval 138">
                      <a:extLst>
                        <a:ext uri="{FF2B5EF4-FFF2-40B4-BE49-F238E27FC236}">
                          <a16:creationId xmlns:a16="http://schemas.microsoft.com/office/drawing/2014/main" id="{3ABA777D-FBD6-4999-98CA-C4F6655336C2}"/>
                        </a:ext>
                      </a:extLst>
                    </p:cNvPr>
                    <p:cNvSpPr/>
                    <p:nvPr/>
                  </p:nvSpPr>
                  <p:spPr>
                    <a:xfrm>
                      <a:off x="5681945" y="5010512"/>
                      <a:ext cx="181524" cy="178817"/>
                    </a:xfrm>
                    <a:prstGeom prst="ellipse">
                      <a:avLst/>
                    </a:prstGeom>
                    <a:solidFill>
                      <a:schemeClr val="bg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sp>
                  <p:nvSpPr>
                    <p:cNvPr id="140" name="Oval 139">
                      <a:extLst>
                        <a:ext uri="{FF2B5EF4-FFF2-40B4-BE49-F238E27FC236}">
                          <a16:creationId xmlns:a16="http://schemas.microsoft.com/office/drawing/2014/main" id="{223B8313-D0D2-43E0-952C-DD7253628717}"/>
                        </a:ext>
                      </a:extLst>
                    </p:cNvPr>
                    <p:cNvSpPr/>
                    <p:nvPr/>
                  </p:nvSpPr>
                  <p:spPr>
                    <a:xfrm>
                      <a:off x="6203487" y="5072672"/>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141" name="Straight Arrow Connector 140">
                      <a:extLst>
                        <a:ext uri="{FF2B5EF4-FFF2-40B4-BE49-F238E27FC236}">
                          <a16:creationId xmlns:a16="http://schemas.microsoft.com/office/drawing/2014/main" id="{4F8DFC65-15C5-4081-BC6C-B66DC8FC82A6}"/>
                        </a:ext>
                      </a:extLst>
                    </p:cNvPr>
                    <p:cNvCxnSpPr>
                      <a:cxnSpLocks/>
                      <a:stCxn id="135" idx="5"/>
                      <a:endCxn id="140" idx="0"/>
                    </p:cNvCxnSpPr>
                    <p:nvPr/>
                  </p:nvCxnSpPr>
                  <p:spPr>
                    <a:xfrm>
                      <a:off x="6103767" y="4696878"/>
                      <a:ext cx="168546" cy="375794"/>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2" name="Oval 141">
                      <a:extLst>
                        <a:ext uri="{FF2B5EF4-FFF2-40B4-BE49-F238E27FC236}">
                          <a16:creationId xmlns:a16="http://schemas.microsoft.com/office/drawing/2014/main" id="{5ACA0161-CD44-43E0-BA63-7F2E2DE7EF4A}"/>
                        </a:ext>
                      </a:extLst>
                    </p:cNvPr>
                    <p:cNvSpPr/>
                    <p:nvPr/>
                  </p:nvSpPr>
                  <p:spPr>
                    <a:xfrm>
                      <a:off x="7244147" y="5056410"/>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143" name="Straight Arrow Connector 142">
                      <a:extLst>
                        <a:ext uri="{FF2B5EF4-FFF2-40B4-BE49-F238E27FC236}">
                          <a16:creationId xmlns:a16="http://schemas.microsoft.com/office/drawing/2014/main" id="{DE14B125-F09F-40B9-A835-2982721F4247}"/>
                        </a:ext>
                      </a:extLst>
                    </p:cNvPr>
                    <p:cNvCxnSpPr>
                      <a:cxnSpLocks/>
                      <a:stCxn id="136" idx="5"/>
                      <a:endCxn id="142" idx="1"/>
                    </p:cNvCxnSpPr>
                    <p:nvPr/>
                  </p:nvCxnSpPr>
                  <p:spPr>
                    <a:xfrm>
                      <a:off x="7044795" y="4704719"/>
                      <a:ext cx="219511" cy="373290"/>
                    </a:xfrm>
                    <a:prstGeom prst="straightConnector1">
                      <a:avLst/>
                    </a:prstGeom>
                    <a:ln w="9525">
                      <a:prstDash val="sysDot"/>
                      <a:tailEnd type="triangle"/>
                    </a:ln>
                  </p:spPr>
                  <p:style>
                    <a:lnRef idx="1">
                      <a:schemeClr val="dk1"/>
                    </a:lnRef>
                    <a:fillRef idx="0">
                      <a:schemeClr val="dk1"/>
                    </a:fillRef>
                    <a:effectRef idx="0">
                      <a:schemeClr val="dk1"/>
                    </a:effectRef>
                    <a:fontRef idx="minor">
                      <a:schemeClr val="tx1"/>
                    </a:fontRef>
                  </p:style>
                </p:cxnSp>
                <p:cxnSp>
                  <p:nvCxnSpPr>
                    <p:cNvPr id="144" name="Straight Arrow Connector 143">
                      <a:extLst>
                        <a:ext uri="{FF2B5EF4-FFF2-40B4-BE49-F238E27FC236}">
                          <a16:creationId xmlns:a16="http://schemas.microsoft.com/office/drawing/2014/main" id="{5D9A5776-DD2E-4AEF-B69F-35F430DE530B}"/>
                        </a:ext>
                      </a:extLst>
                    </p:cNvPr>
                    <p:cNvCxnSpPr>
                      <a:cxnSpLocks/>
                      <a:stCxn id="136" idx="3"/>
                      <a:endCxn id="145" idx="0"/>
                    </p:cNvCxnSpPr>
                    <p:nvPr/>
                  </p:nvCxnSpPr>
                  <p:spPr>
                    <a:xfrm flipH="1">
                      <a:off x="6774577" y="4704719"/>
                      <a:ext cx="172884" cy="367840"/>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5" name="Oval 144">
                      <a:extLst>
                        <a:ext uri="{FF2B5EF4-FFF2-40B4-BE49-F238E27FC236}">
                          <a16:creationId xmlns:a16="http://schemas.microsoft.com/office/drawing/2014/main" id="{3B57DAB4-8003-4DDA-A99D-1FD9BDF04598}"/>
                        </a:ext>
                      </a:extLst>
                    </p:cNvPr>
                    <p:cNvSpPr/>
                    <p:nvPr/>
                  </p:nvSpPr>
                  <p:spPr>
                    <a:xfrm>
                      <a:off x="6705751" y="5072559"/>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146" name="Straight Arrow Connector 145">
                      <a:extLst>
                        <a:ext uri="{FF2B5EF4-FFF2-40B4-BE49-F238E27FC236}">
                          <a16:creationId xmlns:a16="http://schemas.microsoft.com/office/drawing/2014/main" id="{7F60BCB3-64E6-4C38-8506-A32C5F458EB5}"/>
                        </a:ext>
                      </a:extLst>
                    </p:cNvPr>
                    <p:cNvCxnSpPr>
                      <a:cxnSpLocks/>
                      <a:stCxn id="147" idx="5"/>
                      <a:endCxn id="133" idx="1"/>
                    </p:cNvCxnSpPr>
                    <p:nvPr/>
                  </p:nvCxnSpPr>
                  <p:spPr>
                    <a:xfrm>
                      <a:off x="5539327" y="2936784"/>
                      <a:ext cx="925043" cy="1033450"/>
                    </a:xfrm>
                    <a:prstGeom prst="straightConnector1">
                      <a:avLst/>
                    </a:prstGeom>
                    <a:ln w="3175">
                      <a:prstDash val="sysDot"/>
                      <a:tailEnd type="triangle"/>
                    </a:ln>
                  </p:spPr>
                  <p:style>
                    <a:lnRef idx="1">
                      <a:schemeClr val="dk1"/>
                    </a:lnRef>
                    <a:fillRef idx="0">
                      <a:schemeClr val="dk1"/>
                    </a:fillRef>
                    <a:effectRef idx="0">
                      <a:schemeClr val="dk1"/>
                    </a:effectRef>
                    <a:fontRef idx="minor">
                      <a:schemeClr val="tx1"/>
                    </a:fontRef>
                  </p:style>
                </p:cxnSp>
                <p:sp>
                  <p:nvSpPr>
                    <p:cNvPr id="147" name="Oval 146">
                      <a:extLst>
                        <a:ext uri="{FF2B5EF4-FFF2-40B4-BE49-F238E27FC236}">
                          <a16:creationId xmlns:a16="http://schemas.microsoft.com/office/drawing/2014/main" id="{9B51FD57-4389-42F0-A958-0725D6012047}"/>
                        </a:ext>
                      </a:extLst>
                    </p:cNvPr>
                    <p:cNvSpPr/>
                    <p:nvPr/>
                  </p:nvSpPr>
                  <p:spPr>
                    <a:xfrm>
                      <a:off x="5421834" y="2815935"/>
                      <a:ext cx="137652" cy="1415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148" name="Straight Arrow Connector 147">
                      <a:extLst>
                        <a:ext uri="{FF2B5EF4-FFF2-40B4-BE49-F238E27FC236}">
                          <a16:creationId xmlns:a16="http://schemas.microsoft.com/office/drawing/2014/main" id="{4E99DCA4-551A-4217-8207-C8F8770D28C8}"/>
                        </a:ext>
                      </a:extLst>
                    </p:cNvPr>
                    <p:cNvCxnSpPr>
                      <a:cxnSpLocks/>
                      <a:stCxn id="147" idx="3"/>
                      <a:endCxn id="104" idx="7"/>
                    </p:cNvCxnSpPr>
                    <p:nvPr/>
                  </p:nvCxnSpPr>
                  <p:spPr>
                    <a:xfrm flipH="1">
                      <a:off x="4673440" y="2936784"/>
                      <a:ext cx="768552" cy="101970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sp>
                <p:nvSpPr>
                  <p:cNvPr id="88" name="Oval 87">
                    <a:extLst>
                      <a:ext uri="{FF2B5EF4-FFF2-40B4-BE49-F238E27FC236}">
                        <a16:creationId xmlns:a16="http://schemas.microsoft.com/office/drawing/2014/main" id="{849D520D-0AF4-4C61-BF02-15350EC7ADDB}"/>
                      </a:ext>
                    </a:extLst>
                  </p:cNvPr>
                  <p:cNvSpPr/>
                  <p:nvPr/>
                </p:nvSpPr>
                <p:spPr>
                  <a:xfrm>
                    <a:off x="3657883" y="864858"/>
                    <a:ext cx="124431" cy="88710"/>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89" name="Straight Arrow Connector 88">
                    <a:extLst>
                      <a:ext uri="{FF2B5EF4-FFF2-40B4-BE49-F238E27FC236}">
                        <a16:creationId xmlns:a16="http://schemas.microsoft.com/office/drawing/2014/main" id="{2581DE39-32CC-4DD3-936A-80C2ED679637}"/>
                      </a:ext>
                    </a:extLst>
                  </p:cNvPr>
                  <p:cNvCxnSpPr>
                    <a:cxnSpLocks/>
                    <a:stCxn id="88" idx="2"/>
                    <a:endCxn id="131" idx="7"/>
                  </p:cNvCxnSpPr>
                  <p:nvPr/>
                </p:nvCxnSpPr>
                <p:spPr>
                  <a:xfrm flipH="1">
                    <a:off x="1943961" y="909213"/>
                    <a:ext cx="1713922" cy="7500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9691EA27-D15C-4613-96EC-6E6316824F00}"/>
                      </a:ext>
                    </a:extLst>
                  </p:cNvPr>
                  <p:cNvCxnSpPr>
                    <a:cxnSpLocks/>
                    <a:stCxn id="88" idx="6"/>
                    <a:endCxn id="147" idx="1"/>
                  </p:cNvCxnSpPr>
                  <p:nvPr/>
                </p:nvCxnSpPr>
                <p:spPr>
                  <a:xfrm>
                    <a:off x="3782314" y="909213"/>
                    <a:ext cx="1543644" cy="75321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grpSp>
          <p:grpSp>
            <p:nvGrpSpPr>
              <p:cNvPr id="13" name="Group 12">
                <a:extLst>
                  <a:ext uri="{FF2B5EF4-FFF2-40B4-BE49-F238E27FC236}">
                    <a16:creationId xmlns:a16="http://schemas.microsoft.com/office/drawing/2014/main" id="{6CD04E39-9AC8-4B1A-BF61-152D4D34146C}"/>
                  </a:ext>
                </a:extLst>
              </p:cNvPr>
              <p:cNvGrpSpPr/>
              <p:nvPr/>
            </p:nvGrpSpPr>
            <p:grpSpPr>
              <a:xfrm>
                <a:off x="7259580" y="723290"/>
                <a:ext cx="3188561" cy="2460470"/>
                <a:chOff x="1824297" y="864858"/>
                <a:chExt cx="6779162" cy="2541458"/>
              </a:xfrm>
            </p:grpSpPr>
            <p:sp>
              <p:nvSpPr>
                <p:cNvPr id="14" name="TextBox 13">
                  <a:extLst>
                    <a:ext uri="{FF2B5EF4-FFF2-40B4-BE49-F238E27FC236}">
                      <a16:creationId xmlns:a16="http://schemas.microsoft.com/office/drawing/2014/main" id="{B32B2D86-1BA7-49D0-ACBE-5311C94A8E6A}"/>
                    </a:ext>
                  </a:extLst>
                </p:cNvPr>
                <p:cNvSpPr txBox="1"/>
                <p:nvPr/>
              </p:nvSpPr>
              <p:spPr>
                <a:xfrm>
                  <a:off x="1824297" y="3226013"/>
                  <a:ext cx="238460" cy="180303"/>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Pct val="110000"/>
                    <a:buFontTx/>
                    <a:buNone/>
                    <a:tabLst/>
                    <a:defRPr/>
                  </a:pPr>
                  <a:r>
                    <a:rPr kumimoji="0" lang="en-US" sz="1200" b="1" i="0" u="none" strike="noStrike" kern="1200" cap="none" spc="0" normalizeH="0" baseline="0" noProof="0">
                      <a:ln>
                        <a:noFill/>
                      </a:ln>
                      <a:solidFill>
                        <a:srgbClr val="000000"/>
                      </a:solidFill>
                      <a:effectLst/>
                      <a:uLnTx/>
                      <a:uFillTx/>
                      <a:latin typeface="BLK Fort"/>
                      <a:ea typeface="+mn-ea"/>
                      <a:cs typeface="+mn-cs"/>
                    </a:rPr>
                    <a:t>P1</a:t>
                  </a:r>
                </a:p>
              </p:txBody>
            </p:sp>
            <p:sp>
              <p:nvSpPr>
                <p:cNvPr id="18" name="TextBox 17">
                  <a:extLst>
                    <a:ext uri="{FF2B5EF4-FFF2-40B4-BE49-F238E27FC236}">
                      <a16:creationId xmlns:a16="http://schemas.microsoft.com/office/drawing/2014/main" id="{A2A1D9E1-BB89-483A-B2E2-1E81E726AD66}"/>
                    </a:ext>
                  </a:extLst>
                </p:cNvPr>
                <p:cNvSpPr txBox="1"/>
                <p:nvPr/>
              </p:nvSpPr>
              <p:spPr>
                <a:xfrm>
                  <a:off x="6914850" y="3220846"/>
                  <a:ext cx="441197" cy="162167"/>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Pct val="110000"/>
                    <a:buFontTx/>
                    <a:buNone/>
                    <a:tabLst/>
                    <a:defRPr/>
                  </a:pPr>
                  <a:r>
                    <a:rPr kumimoji="0" lang="en-US" sz="1200" b="1" i="0" u="none" strike="noStrike" kern="1200" cap="none" spc="0" normalizeH="0" baseline="0" noProof="0">
                      <a:ln>
                        <a:noFill/>
                      </a:ln>
                      <a:solidFill>
                        <a:srgbClr val="000000"/>
                      </a:solidFill>
                      <a:effectLst/>
                      <a:uLnTx/>
                      <a:uFillTx/>
                      <a:latin typeface="BLK Fort"/>
                      <a:ea typeface="+mn-ea"/>
                      <a:cs typeface="+mn-cs"/>
                    </a:rPr>
                    <a:t>P3, P4</a:t>
                  </a:r>
                </a:p>
              </p:txBody>
            </p:sp>
            <p:sp>
              <p:nvSpPr>
                <p:cNvPr id="19" name="TextBox 18">
                  <a:extLst>
                    <a:ext uri="{FF2B5EF4-FFF2-40B4-BE49-F238E27FC236}">
                      <a16:creationId xmlns:a16="http://schemas.microsoft.com/office/drawing/2014/main" id="{B404EF58-636F-4FDB-A42E-EFD84598F63F}"/>
                    </a:ext>
                  </a:extLst>
                </p:cNvPr>
                <p:cNvSpPr txBox="1"/>
                <p:nvPr/>
              </p:nvSpPr>
              <p:spPr>
                <a:xfrm>
                  <a:off x="2801400" y="3225177"/>
                  <a:ext cx="441197" cy="162167"/>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Pct val="110000"/>
                    <a:buFontTx/>
                    <a:buNone/>
                    <a:tabLst/>
                    <a:defRPr/>
                  </a:pPr>
                  <a:r>
                    <a:rPr kumimoji="0" lang="en-US" sz="1200" b="1" i="0" u="none" strike="noStrike" kern="1200" cap="none" spc="0" normalizeH="0" baseline="0" noProof="0">
                      <a:ln>
                        <a:noFill/>
                      </a:ln>
                      <a:solidFill>
                        <a:srgbClr val="000000"/>
                      </a:solidFill>
                      <a:effectLst/>
                      <a:uLnTx/>
                      <a:uFillTx/>
                      <a:latin typeface="BLK Fort"/>
                      <a:ea typeface="+mn-ea"/>
                      <a:cs typeface="+mn-cs"/>
                    </a:rPr>
                    <a:t>P2</a:t>
                  </a:r>
                </a:p>
              </p:txBody>
            </p:sp>
            <p:grpSp>
              <p:nvGrpSpPr>
                <p:cNvPr id="20" name="Group 19">
                  <a:extLst>
                    <a:ext uri="{FF2B5EF4-FFF2-40B4-BE49-F238E27FC236}">
                      <a16:creationId xmlns:a16="http://schemas.microsoft.com/office/drawing/2014/main" id="{6089748B-A629-49CC-90CE-E88E08C0C3DA}"/>
                    </a:ext>
                  </a:extLst>
                </p:cNvPr>
                <p:cNvGrpSpPr/>
                <p:nvPr/>
              </p:nvGrpSpPr>
              <p:grpSpPr>
                <a:xfrm>
                  <a:off x="1949637" y="864858"/>
                  <a:ext cx="6653822" cy="2309749"/>
                  <a:chOff x="425637" y="864858"/>
                  <a:chExt cx="6653822" cy="2309749"/>
                </a:xfrm>
              </p:grpSpPr>
              <p:grpSp>
                <p:nvGrpSpPr>
                  <p:cNvPr id="21" name="Group 20">
                    <a:extLst>
                      <a:ext uri="{FF2B5EF4-FFF2-40B4-BE49-F238E27FC236}">
                        <a16:creationId xmlns:a16="http://schemas.microsoft.com/office/drawing/2014/main" id="{D04BBCA4-DAC8-4576-B3B0-84B43D00F04E}"/>
                      </a:ext>
                    </a:extLst>
                  </p:cNvPr>
                  <p:cNvGrpSpPr/>
                  <p:nvPr/>
                </p:nvGrpSpPr>
                <p:grpSpPr>
                  <a:xfrm>
                    <a:off x="425637" y="1645741"/>
                    <a:ext cx="6653822" cy="1528866"/>
                    <a:chOff x="21020" y="2810035"/>
                    <a:chExt cx="7360779" cy="2440105"/>
                  </a:xfrm>
                </p:grpSpPr>
                <p:sp>
                  <p:nvSpPr>
                    <p:cNvPr id="25" name="Oval 24">
                      <a:extLst>
                        <a:ext uri="{FF2B5EF4-FFF2-40B4-BE49-F238E27FC236}">
                          <a16:creationId xmlns:a16="http://schemas.microsoft.com/office/drawing/2014/main" id="{61868D61-BE4B-4403-AF1D-9C08AE533840}"/>
                        </a:ext>
                      </a:extLst>
                    </p:cNvPr>
                    <p:cNvSpPr/>
                    <p:nvPr/>
                  </p:nvSpPr>
                  <p:spPr>
                    <a:xfrm>
                      <a:off x="2605548" y="3942735"/>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26" name="Straight Arrow Connector 25">
                      <a:extLst>
                        <a:ext uri="{FF2B5EF4-FFF2-40B4-BE49-F238E27FC236}">
                          <a16:creationId xmlns:a16="http://schemas.microsoft.com/office/drawing/2014/main" id="{D686CB92-01E3-4DAD-971C-C3E1EE78AB9A}"/>
                        </a:ext>
                      </a:extLst>
                    </p:cNvPr>
                    <p:cNvCxnSpPr>
                      <a:cxnSpLocks/>
                      <a:stCxn id="25" idx="3"/>
                      <a:endCxn id="27" idx="7"/>
                    </p:cNvCxnSpPr>
                    <p:nvPr/>
                  </p:nvCxnSpPr>
                  <p:spPr>
                    <a:xfrm flipH="1">
                      <a:off x="2265103" y="4068620"/>
                      <a:ext cx="360604" cy="518072"/>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sp>
                  <p:nvSpPr>
                    <p:cNvPr id="27" name="Oval 26">
                      <a:extLst>
                        <a:ext uri="{FF2B5EF4-FFF2-40B4-BE49-F238E27FC236}">
                          <a16:creationId xmlns:a16="http://schemas.microsoft.com/office/drawing/2014/main" id="{08B96014-7C94-43AD-8D53-7EFA8140E4C0}"/>
                        </a:ext>
                      </a:extLst>
                    </p:cNvPr>
                    <p:cNvSpPr/>
                    <p:nvPr/>
                  </p:nvSpPr>
                  <p:spPr>
                    <a:xfrm>
                      <a:off x="2147610" y="4565093"/>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sp>
                  <p:nvSpPr>
                    <p:cNvPr id="28" name="Oval 27">
                      <a:extLst>
                        <a:ext uri="{FF2B5EF4-FFF2-40B4-BE49-F238E27FC236}">
                          <a16:creationId xmlns:a16="http://schemas.microsoft.com/office/drawing/2014/main" id="{D858145C-C5B1-4E2B-839A-2E3A2FF9BE74}"/>
                        </a:ext>
                      </a:extLst>
                    </p:cNvPr>
                    <p:cNvSpPr/>
                    <p:nvPr/>
                  </p:nvSpPr>
                  <p:spPr>
                    <a:xfrm>
                      <a:off x="3088638" y="4572934"/>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29" name="Straight Arrow Connector 28">
                      <a:extLst>
                        <a:ext uri="{FF2B5EF4-FFF2-40B4-BE49-F238E27FC236}">
                          <a16:creationId xmlns:a16="http://schemas.microsoft.com/office/drawing/2014/main" id="{4294991A-CC82-4CA8-A497-0D424521CB04}"/>
                        </a:ext>
                      </a:extLst>
                    </p:cNvPr>
                    <p:cNvCxnSpPr>
                      <a:cxnSpLocks/>
                      <a:stCxn id="25" idx="5"/>
                      <a:endCxn id="28" idx="1"/>
                    </p:cNvCxnSpPr>
                    <p:nvPr/>
                  </p:nvCxnSpPr>
                  <p:spPr>
                    <a:xfrm>
                      <a:off x="2723041" y="4068620"/>
                      <a:ext cx="385756" cy="525913"/>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E3ACF42-AB37-4B9A-823D-C97873FCB535}"/>
                        </a:ext>
                      </a:extLst>
                    </p:cNvPr>
                    <p:cNvCxnSpPr>
                      <a:cxnSpLocks/>
                      <a:stCxn id="27" idx="3"/>
                      <a:endCxn id="31" idx="0"/>
                    </p:cNvCxnSpPr>
                    <p:nvPr/>
                  </p:nvCxnSpPr>
                  <p:spPr>
                    <a:xfrm flipH="1">
                      <a:off x="1926062" y="4690978"/>
                      <a:ext cx="241707" cy="358709"/>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sp>
                  <p:nvSpPr>
                    <p:cNvPr id="31" name="Oval 30">
                      <a:extLst>
                        <a:ext uri="{FF2B5EF4-FFF2-40B4-BE49-F238E27FC236}">
                          <a16:creationId xmlns:a16="http://schemas.microsoft.com/office/drawing/2014/main" id="{CFA22716-232F-4F5E-B131-7E45D8E6AE7C}"/>
                        </a:ext>
                      </a:extLst>
                    </p:cNvPr>
                    <p:cNvSpPr/>
                    <p:nvPr/>
                  </p:nvSpPr>
                  <p:spPr>
                    <a:xfrm>
                      <a:off x="1857236" y="5049687"/>
                      <a:ext cx="137652" cy="147484"/>
                    </a:xfrm>
                    <a:prstGeom prst="ellipse">
                      <a:avLst/>
                    </a:prstGeom>
                    <a:solidFill>
                      <a:schemeClr val="bg2"/>
                    </a:solidFill>
                    <a:ln w="9525" cap="flat" cmpd="sng" algn="ctr">
                      <a:solidFill>
                        <a:schemeClr val="bg2"/>
                      </a:solid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sp>
                  <p:nvSpPr>
                    <p:cNvPr id="32" name="Oval 31">
                      <a:extLst>
                        <a:ext uri="{FF2B5EF4-FFF2-40B4-BE49-F238E27FC236}">
                          <a16:creationId xmlns:a16="http://schemas.microsoft.com/office/drawing/2014/main" id="{9926602C-2727-4469-AF62-3715196194D2}"/>
                        </a:ext>
                      </a:extLst>
                    </p:cNvPr>
                    <p:cNvSpPr/>
                    <p:nvPr/>
                  </p:nvSpPr>
                  <p:spPr>
                    <a:xfrm>
                      <a:off x="2395631" y="5056410"/>
                      <a:ext cx="170346" cy="140761"/>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33" name="Straight Arrow Connector 32">
                      <a:extLst>
                        <a:ext uri="{FF2B5EF4-FFF2-40B4-BE49-F238E27FC236}">
                          <a16:creationId xmlns:a16="http://schemas.microsoft.com/office/drawing/2014/main" id="{0E946868-7A3D-4FAD-A8A1-18AD41E1B5EE}"/>
                        </a:ext>
                      </a:extLst>
                    </p:cNvPr>
                    <p:cNvCxnSpPr>
                      <a:cxnSpLocks/>
                      <a:stCxn id="27" idx="5"/>
                      <a:endCxn id="32" idx="0"/>
                    </p:cNvCxnSpPr>
                    <p:nvPr/>
                  </p:nvCxnSpPr>
                  <p:spPr>
                    <a:xfrm>
                      <a:off x="2265103" y="4690978"/>
                      <a:ext cx="215701" cy="365432"/>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E65F98C6-9861-4D17-916A-CBCC5D24DA92}"/>
                        </a:ext>
                      </a:extLst>
                    </p:cNvPr>
                    <p:cNvSpPr/>
                    <p:nvPr/>
                  </p:nvSpPr>
                  <p:spPr>
                    <a:xfrm>
                      <a:off x="3405483" y="5050510"/>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35" name="Straight Arrow Connector 34">
                      <a:extLst>
                        <a:ext uri="{FF2B5EF4-FFF2-40B4-BE49-F238E27FC236}">
                          <a16:creationId xmlns:a16="http://schemas.microsoft.com/office/drawing/2014/main" id="{2F2EE335-19DE-4309-898A-029AB90FFFF4}"/>
                        </a:ext>
                      </a:extLst>
                    </p:cNvPr>
                    <p:cNvCxnSpPr>
                      <a:cxnSpLocks/>
                      <a:stCxn id="28" idx="5"/>
                      <a:endCxn id="34" idx="1"/>
                    </p:cNvCxnSpPr>
                    <p:nvPr/>
                  </p:nvCxnSpPr>
                  <p:spPr>
                    <a:xfrm>
                      <a:off x="3206131" y="4698819"/>
                      <a:ext cx="219511" cy="373290"/>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3EF3357-D1A2-4A7B-91FC-C8371FA8591F}"/>
                        </a:ext>
                      </a:extLst>
                    </p:cNvPr>
                    <p:cNvCxnSpPr>
                      <a:cxnSpLocks/>
                      <a:stCxn id="28" idx="3"/>
                      <a:endCxn id="37" idx="0"/>
                    </p:cNvCxnSpPr>
                    <p:nvPr/>
                  </p:nvCxnSpPr>
                  <p:spPr>
                    <a:xfrm flipH="1">
                      <a:off x="2935913" y="4698819"/>
                      <a:ext cx="172884" cy="367840"/>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1E8CA8F-3B86-408B-8F88-42E33F3728CA}"/>
                        </a:ext>
                      </a:extLst>
                    </p:cNvPr>
                    <p:cNvSpPr/>
                    <p:nvPr/>
                  </p:nvSpPr>
                  <p:spPr>
                    <a:xfrm>
                      <a:off x="2867087" y="5066659"/>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sp>
                  <p:nvSpPr>
                    <p:cNvPr id="38" name="Oval 37">
                      <a:extLst>
                        <a:ext uri="{FF2B5EF4-FFF2-40B4-BE49-F238E27FC236}">
                          <a16:creationId xmlns:a16="http://schemas.microsoft.com/office/drawing/2014/main" id="{2164FF60-EC53-4F90-B9DE-C7FE978E2E22}"/>
                        </a:ext>
                      </a:extLst>
                    </p:cNvPr>
                    <p:cNvSpPr/>
                    <p:nvPr/>
                  </p:nvSpPr>
                  <p:spPr>
                    <a:xfrm>
                      <a:off x="4561737" y="3934894"/>
                      <a:ext cx="130868"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sp>
                  <p:nvSpPr>
                    <p:cNvPr id="39" name="Oval 38">
                      <a:extLst>
                        <a:ext uri="{FF2B5EF4-FFF2-40B4-BE49-F238E27FC236}">
                          <a16:creationId xmlns:a16="http://schemas.microsoft.com/office/drawing/2014/main" id="{75E5DF38-4857-4464-84A8-AADC88BBA4B4}"/>
                        </a:ext>
                      </a:extLst>
                    </p:cNvPr>
                    <p:cNvSpPr/>
                    <p:nvPr/>
                  </p:nvSpPr>
                  <p:spPr>
                    <a:xfrm>
                      <a:off x="4065742" y="4565093"/>
                      <a:ext cx="130868"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sp>
                  <p:nvSpPr>
                    <p:cNvPr id="40" name="Oval 39">
                      <a:extLst>
                        <a:ext uri="{FF2B5EF4-FFF2-40B4-BE49-F238E27FC236}">
                          <a16:creationId xmlns:a16="http://schemas.microsoft.com/office/drawing/2014/main" id="{7B15FE67-0E51-4900-A4B4-7671B9A76639}"/>
                        </a:ext>
                      </a:extLst>
                    </p:cNvPr>
                    <p:cNvSpPr/>
                    <p:nvPr/>
                  </p:nvSpPr>
                  <p:spPr>
                    <a:xfrm>
                      <a:off x="5044827" y="4565093"/>
                      <a:ext cx="130868"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41" name="Straight Arrow Connector 40">
                      <a:extLst>
                        <a:ext uri="{FF2B5EF4-FFF2-40B4-BE49-F238E27FC236}">
                          <a16:creationId xmlns:a16="http://schemas.microsoft.com/office/drawing/2014/main" id="{50F1018A-0796-4B37-A3C1-173A24BD2561}"/>
                        </a:ext>
                      </a:extLst>
                    </p:cNvPr>
                    <p:cNvCxnSpPr>
                      <a:cxnSpLocks/>
                      <a:stCxn id="38" idx="5"/>
                      <a:endCxn id="40" idx="1"/>
                    </p:cNvCxnSpPr>
                    <p:nvPr/>
                  </p:nvCxnSpPr>
                  <p:spPr>
                    <a:xfrm>
                      <a:off x="4673440" y="4060779"/>
                      <a:ext cx="390552" cy="525913"/>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3292E43-68A9-4F7E-BC2D-A31DB476A02F}"/>
                        </a:ext>
                      </a:extLst>
                    </p:cNvPr>
                    <p:cNvCxnSpPr>
                      <a:cxnSpLocks/>
                      <a:stCxn id="39" idx="3"/>
                      <a:endCxn id="43" idx="0"/>
                    </p:cNvCxnSpPr>
                    <p:nvPr/>
                  </p:nvCxnSpPr>
                  <p:spPr>
                    <a:xfrm flipH="1">
                      <a:off x="3878859" y="4690978"/>
                      <a:ext cx="206048" cy="350868"/>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7124E0F5-7918-4FC2-99F7-B8075E149D3A}"/>
                        </a:ext>
                      </a:extLst>
                    </p:cNvPr>
                    <p:cNvSpPr/>
                    <p:nvPr/>
                  </p:nvSpPr>
                  <p:spPr>
                    <a:xfrm>
                      <a:off x="3813425" y="5041846"/>
                      <a:ext cx="130868" cy="147484"/>
                    </a:xfrm>
                    <a:prstGeom prst="ellipse">
                      <a:avLst/>
                    </a:prstGeom>
                    <a:solidFill>
                      <a:schemeClr val="bg2"/>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sp>
                  <p:nvSpPr>
                    <p:cNvPr id="44" name="Oval 43">
                      <a:extLst>
                        <a:ext uri="{FF2B5EF4-FFF2-40B4-BE49-F238E27FC236}">
                          <a16:creationId xmlns:a16="http://schemas.microsoft.com/office/drawing/2014/main" id="{10034294-8782-43B3-9C74-651EA8C1BD21}"/>
                        </a:ext>
                      </a:extLst>
                    </p:cNvPr>
                    <p:cNvSpPr/>
                    <p:nvPr/>
                  </p:nvSpPr>
                  <p:spPr>
                    <a:xfrm>
                      <a:off x="4321012" y="5058931"/>
                      <a:ext cx="130868"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45" name="Straight Arrow Connector 44">
                      <a:extLst>
                        <a:ext uri="{FF2B5EF4-FFF2-40B4-BE49-F238E27FC236}">
                          <a16:creationId xmlns:a16="http://schemas.microsoft.com/office/drawing/2014/main" id="{554C531C-B40C-4632-A4D4-0E36E3E74BE9}"/>
                        </a:ext>
                      </a:extLst>
                    </p:cNvPr>
                    <p:cNvCxnSpPr>
                      <a:cxnSpLocks/>
                      <a:stCxn id="39" idx="5"/>
                      <a:endCxn id="44" idx="0"/>
                    </p:cNvCxnSpPr>
                    <p:nvPr/>
                  </p:nvCxnSpPr>
                  <p:spPr>
                    <a:xfrm>
                      <a:off x="4177445" y="4690978"/>
                      <a:ext cx="209001" cy="367953"/>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B0FEC519-E0E8-4F88-995A-460D027433CE}"/>
                        </a:ext>
                      </a:extLst>
                    </p:cNvPr>
                    <p:cNvSpPr/>
                    <p:nvPr/>
                  </p:nvSpPr>
                  <p:spPr>
                    <a:xfrm>
                      <a:off x="5361672" y="5042669"/>
                      <a:ext cx="130868"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47" name="Straight Arrow Connector 46">
                      <a:extLst>
                        <a:ext uri="{FF2B5EF4-FFF2-40B4-BE49-F238E27FC236}">
                          <a16:creationId xmlns:a16="http://schemas.microsoft.com/office/drawing/2014/main" id="{EE1D330C-BE3E-4BEA-8B52-DB4BD9742FEC}"/>
                        </a:ext>
                      </a:extLst>
                    </p:cNvPr>
                    <p:cNvCxnSpPr>
                      <a:cxnSpLocks/>
                      <a:stCxn id="40" idx="5"/>
                      <a:endCxn id="46" idx="1"/>
                    </p:cNvCxnSpPr>
                    <p:nvPr/>
                  </p:nvCxnSpPr>
                  <p:spPr>
                    <a:xfrm>
                      <a:off x="5156530" y="4690978"/>
                      <a:ext cx="224307" cy="373290"/>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80CEAC4C-7D7A-453A-96D5-C06C5D243C06}"/>
                        </a:ext>
                      </a:extLst>
                    </p:cNvPr>
                    <p:cNvSpPr/>
                    <p:nvPr/>
                  </p:nvSpPr>
                  <p:spPr>
                    <a:xfrm>
                      <a:off x="4823276" y="5058818"/>
                      <a:ext cx="130868"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49" name="Straight Arrow Connector 48">
                      <a:extLst>
                        <a:ext uri="{FF2B5EF4-FFF2-40B4-BE49-F238E27FC236}">
                          <a16:creationId xmlns:a16="http://schemas.microsoft.com/office/drawing/2014/main" id="{A8950E67-0894-4D4F-9154-B383E3245453}"/>
                        </a:ext>
                      </a:extLst>
                    </p:cNvPr>
                    <p:cNvCxnSpPr>
                      <a:cxnSpLocks/>
                      <a:stCxn id="40" idx="3"/>
                      <a:endCxn id="48" idx="0"/>
                    </p:cNvCxnSpPr>
                    <p:nvPr/>
                  </p:nvCxnSpPr>
                  <p:spPr>
                    <a:xfrm flipH="1">
                      <a:off x="4888710" y="4690978"/>
                      <a:ext cx="175282" cy="367840"/>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CDEBFDD-53C1-4535-A9E2-5DA68321ADB9}"/>
                        </a:ext>
                      </a:extLst>
                    </p:cNvPr>
                    <p:cNvCxnSpPr>
                      <a:cxnSpLocks/>
                      <a:stCxn id="38" idx="3"/>
                      <a:endCxn id="39" idx="7"/>
                    </p:cNvCxnSpPr>
                    <p:nvPr/>
                  </p:nvCxnSpPr>
                  <p:spPr>
                    <a:xfrm flipH="1">
                      <a:off x="4177445" y="4060779"/>
                      <a:ext cx="403457" cy="525913"/>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6BE7A273-72A9-45CB-89FB-6BEDB38C81C4}"/>
                        </a:ext>
                      </a:extLst>
                    </p:cNvPr>
                    <p:cNvSpPr/>
                    <p:nvPr/>
                  </p:nvSpPr>
                  <p:spPr>
                    <a:xfrm>
                      <a:off x="763076" y="3936835"/>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52" name="Straight Arrow Connector 51">
                      <a:extLst>
                        <a:ext uri="{FF2B5EF4-FFF2-40B4-BE49-F238E27FC236}">
                          <a16:creationId xmlns:a16="http://schemas.microsoft.com/office/drawing/2014/main" id="{81806B66-B7F1-4D3A-8474-41EB2513C175}"/>
                        </a:ext>
                      </a:extLst>
                    </p:cNvPr>
                    <p:cNvCxnSpPr>
                      <a:cxnSpLocks/>
                      <a:stCxn id="51" idx="3"/>
                      <a:endCxn id="53" idx="7"/>
                    </p:cNvCxnSpPr>
                    <p:nvPr/>
                  </p:nvCxnSpPr>
                  <p:spPr>
                    <a:xfrm flipH="1">
                      <a:off x="422631" y="4062720"/>
                      <a:ext cx="360604" cy="518072"/>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53" name="Oval 52">
                      <a:extLst>
                        <a:ext uri="{FF2B5EF4-FFF2-40B4-BE49-F238E27FC236}">
                          <a16:creationId xmlns:a16="http://schemas.microsoft.com/office/drawing/2014/main" id="{66B8C07F-41EB-4995-9FB7-8F411E78E9E4}"/>
                        </a:ext>
                      </a:extLst>
                    </p:cNvPr>
                    <p:cNvSpPr/>
                    <p:nvPr/>
                  </p:nvSpPr>
                  <p:spPr>
                    <a:xfrm>
                      <a:off x="305138" y="4559193"/>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sp>
                  <p:nvSpPr>
                    <p:cNvPr id="54" name="Oval 53">
                      <a:extLst>
                        <a:ext uri="{FF2B5EF4-FFF2-40B4-BE49-F238E27FC236}">
                          <a16:creationId xmlns:a16="http://schemas.microsoft.com/office/drawing/2014/main" id="{0394575D-B748-4714-B4C6-4063BC1DF4AB}"/>
                        </a:ext>
                      </a:extLst>
                    </p:cNvPr>
                    <p:cNvSpPr/>
                    <p:nvPr/>
                  </p:nvSpPr>
                  <p:spPr>
                    <a:xfrm>
                      <a:off x="1246166" y="4567034"/>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55" name="Straight Arrow Connector 54">
                      <a:extLst>
                        <a:ext uri="{FF2B5EF4-FFF2-40B4-BE49-F238E27FC236}">
                          <a16:creationId xmlns:a16="http://schemas.microsoft.com/office/drawing/2014/main" id="{8F28CE86-DB50-447E-9002-8CAFA6A29E59}"/>
                        </a:ext>
                      </a:extLst>
                    </p:cNvPr>
                    <p:cNvCxnSpPr>
                      <a:cxnSpLocks/>
                      <a:stCxn id="51" idx="5"/>
                      <a:endCxn id="54" idx="1"/>
                    </p:cNvCxnSpPr>
                    <p:nvPr/>
                  </p:nvCxnSpPr>
                  <p:spPr>
                    <a:xfrm>
                      <a:off x="880569" y="4062720"/>
                      <a:ext cx="385756" cy="525913"/>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56" name="Straight Arrow Connector 55">
                      <a:extLst>
                        <a:ext uri="{FF2B5EF4-FFF2-40B4-BE49-F238E27FC236}">
                          <a16:creationId xmlns:a16="http://schemas.microsoft.com/office/drawing/2014/main" id="{8A681813-E1C8-4359-A665-91465EBC1E67}"/>
                        </a:ext>
                      </a:extLst>
                    </p:cNvPr>
                    <p:cNvCxnSpPr>
                      <a:cxnSpLocks/>
                      <a:stCxn id="53" idx="3"/>
                      <a:endCxn id="57" idx="0"/>
                    </p:cNvCxnSpPr>
                    <p:nvPr/>
                  </p:nvCxnSpPr>
                  <p:spPr>
                    <a:xfrm flipH="1">
                      <a:off x="83589" y="4685079"/>
                      <a:ext cx="241708" cy="358709"/>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57" name="Oval 56">
                      <a:extLst>
                        <a:ext uri="{FF2B5EF4-FFF2-40B4-BE49-F238E27FC236}">
                          <a16:creationId xmlns:a16="http://schemas.microsoft.com/office/drawing/2014/main" id="{60B7E02A-952C-4964-A6D0-F4CB1BED6313}"/>
                        </a:ext>
                      </a:extLst>
                    </p:cNvPr>
                    <p:cNvSpPr/>
                    <p:nvPr/>
                  </p:nvSpPr>
                  <p:spPr>
                    <a:xfrm>
                      <a:off x="21020" y="5043787"/>
                      <a:ext cx="125138" cy="147483"/>
                    </a:xfrm>
                    <a:prstGeom prst="ellipse">
                      <a:avLst/>
                    </a:prstGeom>
                    <a:solidFill>
                      <a:schemeClr val="accent1"/>
                    </a:solidFill>
                    <a:ln w="9525" cap="flat" cmpd="sng" algn="ctr">
                      <a:noFill/>
                      <a:prstDash val="solid"/>
                    </a:ln>
                    <a:effectLst>
                      <a:glow rad="63500">
                        <a:schemeClr val="accent1">
                          <a:satMod val="175000"/>
                          <a:alpha val="40000"/>
                        </a:schemeClr>
                      </a:glo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a:ln>
                          <a:noFill/>
                        </a:ln>
                        <a:solidFill>
                          <a:srgbClr val="000000"/>
                        </a:solidFill>
                        <a:effectLst/>
                        <a:uLnTx/>
                        <a:uFillTx/>
                        <a:latin typeface="BLK Fort"/>
                        <a:ea typeface="+mn-ea"/>
                        <a:cs typeface="+mn-cs"/>
                      </a:endParaRPr>
                    </a:p>
                  </p:txBody>
                </p:sp>
                <p:sp>
                  <p:nvSpPr>
                    <p:cNvPr id="58" name="Oval 57">
                      <a:extLst>
                        <a:ext uri="{FF2B5EF4-FFF2-40B4-BE49-F238E27FC236}">
                          <a16:creationId xmlns:a16="http://schemas.microsoft.com/office/drawing/2014/main" id="{8D83C4AC-3D14-4AAA-BBAE-77B65C745313}"/>
                        </a:ext>
                      </a:extLst>
                    </p:cNvPr>
                    <p:cNvSpPr/>
                    <p:nvPr/>
                  </p:nvSpPr>
                  <p:spPr>
                    <a:xfrm>
                      <a:off x="522351" y="5060872"/>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59" name="Straight Arrow Connector 58">
                      <a:extLst>
                        <a:ext uri="{FF2B5EF4-FFF2-40B4-BE49-F238E27FC236}">
                          <a16:creationId xmlns:a16="http://schemas.microsoft.com/office/drawing/2014/main" id="{4DEDBFE4-1D60-4B66-9CFF-19A537D47E9A}"/>
                        </a:ext>
                      </a:extLst>
                    </p:cNvPr>
                    <p:cNvCxnSpPr>
                      <a:cxnSpLocks/>
                      <a:stCxn id="53" idx="5"/>
                      <a:endCxn id="58" idx="0"/>
                    </p:cNvCxnSpPr>
                    <p:nvPr/>
                  </p:nvCxnSpPr>
                  <p:spPr>
                    <a:xfrm>
                      <a:off x="422631" y="4685078"/>
                      <a:ext cx="168546" cy="375794"/>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FFCBD4C3-8FA6-44D4-8497-BC8C44FFF61C}"/>
                        </a:ext>
                      </a:extLst>
                    </p:cNvPr>
                    <p:cNvSpPr/>
                    <p:nvPr/>
                  </p:nvSpPr>
                  <p:spPr>
                    <a:xfrm>
                      <a:off x="1563011" y="5044610"/>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61" name="Straight Arrow Connector 60">
                      <a:extLst>
                        <a:ext uri="{FF2B5EF4-FFF2-40B4-BE49-F238E27FC236}">
                          <a16:creationId xmlns:a16="http://schemas.microsoft.com/office/drawing/2014/main" id="{2658B456-111E-47FA-97B8-681535491BED}"/>
                        </a:ext>
                      </a:extLst>
                    </p:cNvPr>
                    <p:cNvCxnSpPr>
                      <a:cxnSpLocks/>
                      <a:stCxn id="54" idx="5"/>
                      <a:endCxn id="60" idx="1"/>
                    </p:cNvCxnSpPr>
                    <p:nvPr/>
                  </p:nvCxnSpPr>
                  <p:spPr>
                    <a:xfrm>
                      <a:off x="1363659" y="4692919"/>
                      <a:ext cx="219511" cy="373290"/>
                    </a:xfrm>
                    <a:prstGeom prst="straightConnector1">
                      <a:avLst/>
                    </a:prstGeom>
                    <a:ln w="9525">
                      <a:prstDash val="sysDot"/>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C064FFD7-A67A-46E3-B7BC-7D0E252119DA}"/>
                        </a:ext>
                      </a:extLst>
                    </p:cNvPr>
                    <p:cNvCxnSpPr>
                      <a:cxnSpLocks/>
                      <a:stCxn id="54" idx="3"/>
                      <a:endCxn id="63" idx="0"/>
                    </p:cNvCxnSpPr>
                    <p:nvPr/>
                  </p:nvCxnSpPr>
                  <p:spPr>
                    <a:xfrm flipH="1">
                      <a:off x="1093441" y="4692919"/>
                      <a:ext cx="172884" cy="367840"/>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sp>
                  <p:nvSpPr>
                    <p:cNvPr id="63" name="Oval 62">
                      <a:extLst>
                        <a:ext uri="{FF2B5EF4-FFF2-40B4-BE49-F238E27FC236}">
                          <a16:creationId xmlns:a16="http://schemas.microsoft.com/office/drawing/2014/main" id="{F2436684-35EC-4CE6-A0DA-1643043FE73F}"/>
                        </a:ext>
                      </a:extLst>
                    </p:cNvPr>
                    <p:cNvSpPr/>
                    <p:nvPr/>
                  </p:nvSpPr>
                  <p:spPr>
                    <a:xfrm>
                      <a:off x="1024615" y="5060759"/>
                      <a:ext cx="137652" cy="147484"/>
                    </a:xfrm>
                    <a:prstGeom prst="ellipse">
                      <a:avLst/>
                    </a:prstGeom>
                    <a:solidFill>
                      <a:schemeClr val="accent1"/>
                    </a:solidFill>
                    <a:ln w="9525" cap="flat" cmpd="sng" algn="ctr">
                      <a:noFill/>
                      <a:prstDash val="solid"/>
                    </a:ln>
                    <a:effectLst>
                      <a:glow rad="63500">
                        <a:schemeClr val="accent1">
                          <a:satMod val="175000"/>
                          <a:alpha val="40000"/>
                        </a:schemeClr>
                      </a:glo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64" name="Straight Arrow Connector 63">
                      <a:extLst>
                        <a:ext uri="{FF2B5EF4-FFF2-40B4-BE49-F238E27FC236}">
                          <a16:creationId xmlns:a16="http://schemas.microsoft.com/office/drawing/2014/main" id="{A03905AF-722B-43FA-9575-1D5360C8A1E4}"/>
                        </a:ext>
                      </a:extLst>
                    </p:cNvPr>
                    <p:cNvCxnSpPr>
                      <a:cxnSpLocks/>
                      <a:stCxn id="65" idx="5"/>
                      <a:endCxn id="25" idx="1"/>
                    </p:cNvCxnSpPr>
                    <p:nvPr/>
                  </p:nvCxnSpPr>
                  <p:spPr>
                    <a:xfrm>
                      <a:off x="1700663" y="2935920"/>
                      <a:ext cx="925044" cy="1028414"/>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sp>
                  <p:nvSpPr>
                    <p:cNvPr id="65" name="Oval 64">
                      <a:extLst>
                        <a:ext uri="{FF2B5EF4-FFF2-40B4-BE49-F238E27FC236}">
                          <a16:creationId xmlns:a16="http://schemas.microsoft.com/office/drawing/2014/main" id="{4FA270FA-DBE9-47DC-A6EC-3709A6C49F3F}"/>
                        </a:ext>
                      </a:extLst>
                    </p:cNvPr>
                    <p:cNvSpPr/>
                    <p:nvPr/>
                  </p:nvSpPr>
                  <p:spPr>
                    <a:xfrm>
                      <a:off x="1583170" y="2810035"/>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66" name="Straight Arrow Connector 65">
                      <a:extLst>
                        <a:ext uri="{FF2B5EF4-FFF2-40B4-BE49-F238E27FC236}">
                          <a16:creationId xmlns:a16="http://schemas.microsoft.com/office/drawing/2014/main" id="{53CA0CF8-CB02-41AF-BF83-115E585375D3}"/>
                        </a:ext>
                      </a:extLst>
                    </p:cNvPr>
                    <p:cNvCxnSpPr>
                      <a:cxnSpLocks/>
                      <a:stCxn id="65" idx="3"/>
                      <a:endCxn id="51" idx="0"/>
                    </p:cNvCxnSpPr>
                    <p:nvPr/>
                  </p:nvCxnSpPr>
                  <p:spPr>
                    <a:xfrm flipH="1">
                      <a:off x="831902" y="2935920"/>
                      <a:ext cx="771427" cy="10009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34203611-BEE8-4B3A-883D-F3510E0FF246}"/>
                        </a:ext>
                      </a:extLst>
                    </p:cNvPr>
                    <p:cNvSpPr/>
                    <p:nvPr/>
                  </p:nvSpPr>
                  <p:spPr>
                    <a:xfrm>
                      <a:off x="6444212" y="3948635"/>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68" name="Straight Arrow Connector 67">
                      <a:extLst>
                        <a:ext uri="{FF2B5EF4-FFF2-40B4-BE49-F238E27FC236}">
                          <a16:creationId xmlns:a16="http://schemas.microsoft.com/office/drawing/2014/main" id="{3AB18CB3-3508-4256-A54E-6D86123B44C5}"/>
                        </a:ext>
                      </a:extLst>
                    </p:cNvPr>
                    <p:cNvCxnSpPr>
                      <a:cxnSpLocks/>
                      <a:stCxn id="67" idx="3"/>
                      <a:endCxn id="69" idx="7"/>
                    </p:cNvCxnSpPr>
                    <p:nvPr/>
                  </p:nvCxnSpPr>
                  <p:spPr>
                    <a:xfrm flipH="1">
                      <a:off x="6103767" y="4074520"/>
                      <a:ext cx="360604" cy="51807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69" name="Oval 68">
                      <a:extLst>
                        <a:ext uri="{FF2B5EF4-FFF2-40B4-BE49-F238E27FC236}">
                          <a16:creationId xmlns:a16="http://schemas.microsoft.com/office/drawing/2014/main" id="{E3141502-5D20-443B-AB6E-56F3111D392E}"/>
                        </a:ext>
                      </a:extLst>
                    </p:cNvPr>
                    <p:cNvSpPr/>
                    <p:nvPr/>
                  </p:nvSpPr>
                  <p:spPr>
                    <a:xfrm>
                      <a:off x="5986274" y="4570993"/>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sp>
                  <p:nvSpPr>
                    <p:cNvPr id="70" name="Oval 69">
                      <a:extLst>
                        <a:ext uri="{FF2B5EF4-FFF2-40B4-BE49-F238E27FC236}">
                          <a16:creationId xmlns:a16="http://schemas.microsoft.com/office/drawing/2014/main" id="{FB068025-E978-4A98-9EB0-7F82D671B3F0}"/>
                        </a:ext>
                      </a:extLst>
                    </p:cNvPr>
                    <p:cNvSpPr/>
                    <p:nvPr/>
                  </p:nvSpPr>
                  <p:spPr>
                    <a:xfrm>
                      <a:off x="6927302" y="4578834"/>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71" name="Straight Arrow Connector 70">
                      <a:extLst>
                        <a:ext uri="{FF2B5EF4-FFF2-40B4-BE49-F238E27FC236}">
                          <a16:creationId xmlns:a16="http://schemas.microsoft.com/office/drawing/2014/main" id="{221DFF2F-2659-43F5-A038-76470A6F4D14}"/>
                        </a:ext>
                      </a:extLst>
                    </p:cNvPr>
                    <p:cNvCxnSpPr>
                      <a:cxnSpLocks/>
                      <a:stCxn id="67" idx="5"/>
                      <a:endCxn id="70" idx="1"/>
                    </p:cNvCxnSpPr>
                    <p:nvPr/>
                  </p:nvCxnSpPr>
                  <p:spPr>
                    <a:xfrm>
                      <a:off x="6561705" y="4074520"/>
                      <a:ext cx="385756" cy="525913"/>
                    </a:xfrm>
                    <a:prstGeom prst="straightConnector1">
                      <a:avLst/>
                    </a:prstGeom>
                    <a:ln w="9525">
                      <a:prstDash val="sysDot"/>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9CF73587-C1AC-4CC6-982C-49B3072894F2}"/>
                        </a:ext>
                      </a:extLst>
                    </p:cNvPr>
                    <p:cNvCxnSpPr>
                      <a:cxnSpLocks/>
                      <a:stCxn id="69" idx="3"/>
                      <a:endCxn id="73" idx="7"/>
                    </p:cNvCxnSpPr>
                    <p:nvPr/>
                  </p:nvCxnSpPr>
                  <p:spPr>
                    <a:xfrm flipH="1">
                      <a:off x="5834561" y="4696878"/>
                      <a:ext cx="171871" cy="34872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73" name="Oval 72">
                      <a:extLst>
                        <a:ext uri="{FF2B5EF4-FFF2-40B4-BE49-F238E27FC236}">
                          <a16:creationId xmlns:a16="http://schemas.microsoft.com/office/drawing/2014/main" id="{6A341045-8A12-4FEA-9E7B-BF9F553025D9}"/>
                        </a:ext>
                      </a:extLst>
                    </p:cNvPr>
                    <p:cNvSpPr/>
                    <p:nvPr/>
                  </p:nvSpPr>
                  <p:spPr>
                    <a:xfrm>
                      <a:off x="5666082" y="5010512"/>
                      <a:ext cx="197386" cy="239628"/>
                    </a:xfrm>
                    <a:prstGeom prst="ellipse">
                      <a:avLst/>
                    </a:prstGeom>
                    <a:solidFill>
                      <a:schemeClr val="accent2"/>
                    </a:solidFill>
                    <a:ln w="9525" cap="flat" cmpd="sng" algn="ctr">
                      <a:noFill/>
                      <a:prstDash val="solid"/>
                    </a:ln>
                    <a:effectLst>
                      <a:glow rad="228600">
                        <a:schemeClr val="accent2">
                          <a:satMod val="175000"/>
                          <a:alpha val="40000"/>
                        </a:schemeClr>
                      </a:glo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sp>
                  <p:nvSpPr>
                    <p:cNvPr id="74" name="Oval 73">
                      <a:extLst>
                        <a:ext uri="{FF2B5EF4-FFF2-40B4-BE49-F238E27FC236}">
                          <a16:creationId xmlns:a16="http://schemas.microsoft.com/office/drawing/2014/main" id="{11257F9C-55A6-4D5A-8A39-C9ACAB160C14}"/>
                        </a:ext>
                      </a:extLst>
                    </p:cNvPr>
                    <p:cNvSpPr/>
                    <p:nvPr/>
                  </p:nvSpPr>
                  <p:spPr>
                    <a:xfrm>
                      <a:off x="6203487" y="5072672"/>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75" name="Straight Arrow Connector 74">
                      <a:extLst>
                        <a:ext uri="{FF2B5EF4-FFF2-40B4-BE49-F238E27FC236}">
                          <a16:creationId xmlns:a16="http://schemas.microsoft.com/office/drawing/2014/main" id="{90D1860B-ED8D-4CC4-A280-4FA0D2077684}"/>
                        </a:ext>
                      </a:extLst>
                    </p:cNvPr>
                    <p:cNvCxnSpPr>
                      <a:cxnSpLocks/>
                      <a:stCxn id="69" idx="5"/>
                      <a:endCxn id="74" idx="0"/>
                    </p:cNvCxnSpPr>
                    <p:nvPr/>
                  </p:nvCxnSpPr>
                  <p:spPr>
                    <a:xfrm>
                      <a:off x="6103767" y="4696878"/>
                      <a:ext cx="168546" cy="375794"/>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72BEA8A2-5686-4BC2-A3F7-0F68DB1930D8}"/>
                        </a:ext>
                      </a:extLst>
                    </p:cNvPr>
                    <p:cNvSpPr/>
                    <p:nvPr/>
                  </p:nvSpPr>
                  <p:spPr>
                    <a:xfrm>
                      <a:off x="7244147" y="5056410"/>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77" name="Straight Arrow Connector 76">
                      <a:extLst>
                        <a:ext uri="{FF2B5EF4-FFF2-40B4-BE49-F238E27FC236}">
                          <a16:creationId xmlns:a16="http://schemas.microsoft.com/office/drawing/2014/main" id="{C1DF6A43-89BC-4A73-8F9D-EAAEB3939874}"/>
                        </a:ext>
                      </a:extLst>
                    </p:cNvPr>
                    <p:cNvCxnSpPr>
                      <a:cxnSpLocks/>
                      <a:stCxn id="70" idx="5"/>
                      <a:endCxn id="76" idx="1"/>
                    </p:cNvCxnSpPr>
                    <p:nvPr/>
                  </p:nvCxnSpPr>
                  <p:spPr>
                    <a:xfrm>
                      <a:off x="7044795" y="4704719"/>
                      <a:ext cx="219511" cy="373290"/>
                    </a:xfrm>
                    <a:prstGeom prst="straightConnector1">
                      <a:avLst/>
                    </a:prstGeom>
                    <a:ln w="9525">
                      <a:prstDash val="sysDot"/>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F478FDE4-B494-49A9-B641-72A1F99E59BE}"/>
                        </a:ext>
                      </a:extLst>
                    </p:cNvPr>
                    <p:cNvCxnSpPr>
                      <a:cxnSpLocks/>
                      <a:stCxn id="70" idx="3"/>
                      <a:endCxn id="79" idx="0"/>
                    </p:cNvCxnSpPr>
                    <p:nvPr/>
                  </p:nvCxnSpPr>
                  <p:spPr>
                    <a:xfrm flipH="1">
                      <a:off x="6774577" y="4704719"/>
                      <a:ext cx="172884" cy="367840"/>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200E24A6-61F1-44C5-B6F8-852331CD7742}"/>
                        </a:ext>
                      </a:extLst>
                    </p:cNvPr>
                    <p:cNvSpPr/>
                    <p:nvPr/>
                  </p:nvSpPr>
                  <p:spPr>
                    <a:xfrm>
                      <a:off x="6705751" y="5072559"/>
                      <a:ext cx="137652" cy="1474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000" b="1" i="0" u="none" strike="noStrike" kern="0" cap="none" spc="0" normalizeH="0" baseline="0" noProof="0">
                        <a:ln>
                          <a:noFill/>
                        </a:ln>
                        <a:solidFill>
                          <a:srgbClr val="000000"/>
                        </a:solidFill>
                        <a:effectLst/>
                        <a:uLnTx/>
                        <a:uFillTx/>
                        <a:latin typeface="BLK Fort"/>
                        <a:ea typeface="+mn-ea"/>
                        <a:cs typeface="+mn-cs"/>
                      </a:endParaRPr>
                    </a:p>
                  </p:txBody>
                </p:sp>
                <p:cxnSp>
                  <p:nvCxnSpPr>
                    <p:cNvPr id="80" name="Straight Arrow Connector 79">
                      <a:extLst>
                        <a:ext uri="{FF2B5EF4-FFF2-40B4-BE49-F238E27FC236}">
                          <a16:creationId xmlns:a16="http://schemas.microsoft.com/office/drawing/2014/main" id="{7CAE4CCB-4391-4E13-9E70-3CA2CBCE34F7}"/>
                        </a:ext>
                      </a:extLst>
                    </p:cNvPr>
                    <p:cNvCxnSpPr>
                      <a:cxnSpLocks/>
                      <a:stCxn id="81" idx="5"/>
                      <a:endCxn id="67" idx="1"/>
                    </p:cNvCxnSpPr>
                    <p:nvPr/>
                  </p:nvCxnSpPr>
                  <p:spPr>
                    <a:xfrm>
                      <a:off x="5539327" y="2936784"/>
                      <a:ext cx="925043" cy="103345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81" name="Oval 80">
                      <a:extLst>
                        <a:ext uri="{FF2B5EF4-FFF2-40B4-BE49-F238E27FC236}">
                          <a16:creationId xmlns:a16="http://schemas.microsoft.com/office/drawing/2014/main" id="{D8A4EEF7-778D-4BAA-B112-97C994F932F8}"/>
                        </a:ext>
                      </a:extLst>
                    </p:cNvPr>
                    <p:cNvSpPr/>
                    <p:nvPr/>
                  </p:nvSpPr>
                  <p:spPr>
                    <a:xfrm>
                      <a:off x="5421834" y="2815935"/>
                      <a:ext cx="137652" cy="141584"/>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82" name="Straight Arrow Connector 81">
                      <a:extLst>
                        <a:ext uri="{FF2B5EF4-FFF2-40B4-BE49-F238E27FC236}">
                          <a16:creationId xmlns:a16="http://schemas.microsoft.com/office/drawing/2014/main" id="{B89F2952-1A4C-45BB-938C-47A84F4BBE76}"/>
                        </a:ext>
                      </a:extLst>
                    </p:cNvPr>
                    <p:cNvCxnSpPr>
                      <a:cxnSpLocks/>
                      <a:stCxn id="81" idx="3"/>
                      <a:endCxn id="38" idx="7"/>
                    </p:cNvCxnSpPr>
                    <p:nvPr/>
                  </p:nvCxnSpPr>
                  <p:spPr>
                    <a:xfrm flipH="1">
                      <a:off x="4673440" y="2936784"/>
                      <a:ext cx="768552" cy="1019709"/>
                    </a:xfrm>
                    <a:prstGeom prst="straightConnector1">
                      <a:avLst/>
                    </a:prstGeom>
                    <a:ln w="95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22" name="Oval 21">
                    <a:extLst>
                      <a:ext uri="{FF2B5EF4-FFF2-40B4-BE49-F238E27FC236}">
                        <a16:creationId xmlns:a16="http://schemas.microsoft.com/office/drawing/2014/main" id="{55E1756C-7D38-4284-8C49-8AEDBE3EDDB3}"/>
                      </a:ext>
                    </a:extLst>
                  </p:cNvPr>
                  <p:cNvSpPr/>
                  <p:nvPr/>
                </p:nvSpPr>
                <p:spPr>
                  <a:xfrm>
                    <a:off x="3657883" y="864858"/>
                    <a:ext cx="124431" cy="88710"/>
                  </a:xfrm>
                  <a:prstGeom prst="ellipse">
                    <a:avLst/>
                  </a:prstGeom>
                  <a:solidFill>
                    <a:srgbClr val="D6D5DD"/>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ct val="110000"/>
                      <a:buFontTx/>
                      <a:buNone/>
                      <a:tabLst/>
                      <a:defRPr/>
                    </a:pPr>
                    <a:endParaRPr kumimoji="0" lang="en-US" sz="1400" b="1" i="0" u="none" strike="noStrike" kern="0" cap="none" spc="0" normalizeH="0" baseline="0" noProof="0" err="1">
                      <a:ln>
                        <a:noFill/>
                      </a:ln>
                      <a:solidFill>
                        <a:srgbClr val="000000"/>
                      </a:solidFill>
                      <a:effectLst/>
                      <a:uLnTx/>
                      <a:uFillTx/>
                      <a:latin typeface="BLK Fort"/>
                      <a:ea typeface="+mn-ea"/>
                      <a:cs typeface="+mn-cs"/>
                    </a:endParaRPr>
                  </a:p>
                </p:txBody>
              </p:sp>
              <p:cxnSp>
                <p:nvCxnSpPr>
                  <p:cNvPr id="23" name="Straight Arrow Connector 22">
                    <a:extLst>
                      <a:ext uri="{FF2B5EF4-FFF2-40B4-BE49-F238E27FC236}">
                        <a16:creationId xmlns:a16="http://schemas.microsoft.com/office/drawing/2014/main" id="{E49322EB-F3B6-4A7B-BC4A-05FBC5CFCA34}"/>
                      </a:ext>
                    </a:extLst>
                  </p:cNvPr>
                  <p:cNvCxnSpPr>
                    <a:cxnSpLocks/>
                    <a:stCxn id="22" idx="2"/>
                    <a:endCxn id="65" idx="7"/>
                  </p:cNvCxnSpPr>
                  <p:nvPr/>
                </p:nvCxnSpPr>
                <p:spPr>
                  <a:xfrm flipH="1">
                    <a:off x="1943961" y="909213"/>
                    <a:ext cx="1713922" cy="7500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9A78048-8A29-4A6D-A44C-8E41D0EE65EF}"/>
                      </a:ext>
                    </a:extLst>
                  </p:cNvPr>
                  <p:cNvCxnSpPr>
                    <a:cxnSpLocks/>
                    <a:stCxn id="22" idx="6"/>
                    <a:endCxn id="81" idx="1"/>
                  </p:cNvCxnSpPr>
                  <p:nvPr/>
                </p:nvCxnSpPr>
                <p:spPr>
                  <a:xfrm>
                    <a:off x="3782314" y="909213"/>
                    <a:ext cx="1543644" cy="75321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grpSp>
        </p:grpSp>
      </p:grpSp>
    </p:spTree>
    <p:extLst>
      <p:ext uri="{BB962C8B-B14F-4D97-AF65-F5344CB8AC3E}">
        <p14:creationId xmlns:p14="http://schemas.microsoft.com/office/powerpoint/2010/main" val="877455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EFF2847-D9E9-34DA-A63D-A339A5173BD5}"/>
              </a:ext>
            </a:extLst>
          </p:cNvPr>
          <p:cNvSpPr>
            <a:spLocks noGrp="1"/>
          </p:cNvSpPr>
          <p:nvPr>
            <p:ph type="body" sz="quarter" idx="10"/>
          </p:nvPr>
        </p:nvSpPr>
        <p:spPr>
          <a:xfrm>
            <a:off x="336176" y="984435"/>
            <a:ext cx="8471647" cy="4218231"/>
          </a:xfrm>
        </p:spPr>
        <p:txBody>
          <a:bodyPr>
            <a:normAutofit fontScale="70000" lnSpcReduction="20000"/>
          </a:bodyPr>
          <a:lstStyle/>
          <a:p>
            <a:pPr algn="just"/>
            <a:r>
              <a:rPr lang="en-US" sz="2600" dirty="0"/>
              <a:t>The framework overcomes limitations of the previous methodology, and carries forward the advantages of the tree-based methods:</a:t>
            </a:r>
          </a:p>
          <a:p>
            <a:pPr algn="just"/>
            <a:endParaRPr lang="en-US" sz="2600" dirty="0"/>
          </a:p>
          <a:p>
            <a:pPr marL="93283" indent="-214313" algn="just">
              <a:buFontTx/>
              <a:buChar char="-"/>
            </a:pPr>
            <a:r>
              <a:rPr lang="en-US" sz="2600" dirty="0"/>
              <a:t>The variables can be numerical and categorical.</a:t>
            </a:r>
          </a:p>
          <a:p>
            <a:pPr marL="93283" indent="-214313" algn="just">
              <a:buFontTx/>
              <a:buChar char="-"/>
            </a:pPr>
            <a:r>
              <a:rPr lang="en-US" sz="2600" dirty="0"/>
              <a:t>Minimal preprocessing of variables is needed, e.g., no rescaling of the data needed;</a:t>
            </a:r>
          </a:p>
          <a:p>
            <a:pPr marL="93283" indent="-214313" algn="just">
              <a:buFontTx/>
              <a:buChar char="-"/>
            </a:pPr>
            <a:r>
              <a:rPr lang="en-US" sz="2600" dirty="0"/>
              <a:t>Missing values can be taken care of by tree-based methods;</a:t>
            </a:r>
          </a:p>
          <a:p>
            <a:pPr marL="93283" indent="-214313" algn="just">
              <a:buFontTx/>
              <a:buChar char="-"/>
            </a:pPr>
            <a:r>
              <a:rPr lang="en-US" sz="2600" dirty="0"/>
              <a:t>Scalable to much large datasets;</a:t>
            </a:r>
          </a:p>
          <a:p>
            <a:pPr marL="93283" indent="-214313" algn="just">
              <a:buFontTx/>
              <a:buChar char="-"/>
            </a:pPr>
            <a:r>
              <a:rPr lang="en-US" sz="2600" dirty="0"/>
              <a:t>No need to do dimensional reduction even if there are many variables;</a:t>
            </a:r>
          </a:p>
          <a:p>
            <a:pPr marL="93283" indent="-214313" algn="just">
              <a:buFontTx/>
              <a:buChar char="-"/>
            </a:pPr>
            <a:r>
              <a:rPr lang="en-US" sz="2600" dirty="0"/>
              <a:t>No need for pair-wise labels, and hence no increase in the size of dataset.</a:t>
            </a:r>
          </a:p>
          <a:p>
            <a:pPr marL="93283" indent="-214313" algn="just">
              <a:buFontTx/>
              <a:buChar char="-"/>
            </a:pPr>
            <a:r>
              <a:rPr lang="en-US" sz="2600" dirty="0"/>
              <a:t>Learns local distance metric due to different partitioning in different regions in the space.</a:t>
            </a:r>
          </a:p>
          <a:p>
            <a:pPr marL="93283" indent="-214313" algn="just">
              <a:buFontTx/>
              <a:buChar char="-"/>
            </a:pPr>
            <a:r>
              <a:rPr lang="en-US" sz="2600" dirty="0"/>
              <a:t>Tree-based methods are at a sweet spot between simplistic (linear) and interpretable models and complex but black-box models.</a:t>
            </a:r>
          </a:p>
          <a:p>
            <a:pPr marL="93283" indent="-214313">
              <a:buFontTx/>
              <a:buChar char="-"/>
            </a:pPr>
            <a:endParaRPr lang="en-US" sz="1800" dirty="0"/>
          </a:p>
          <a:p>
            <a:endParaRPr lang="en-US" sz="1800"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166DD8B-6F45-A351-5100-24D86197F371}"/>
                  </a:ext>
                </a:extLst>
              </p14:cNvPr>
              <p14:cNvContentPartPr/>
              <p14:nvPr/>
            </p14:nvContentPartPr>
            <p14:xfrm>
              <a:off x="791763" y="4978187"/>
              <a:ext cx="270" cy="270"/>
            </p14:xfrm>
          </p:contentPart>
        </mc:Choice>
        <mc:Fallback xmlns="">
          <p:pic>
            <p:nvPicPr>
              <p:cNvPr id="4" name="Ink 3">
                <a:extLst>
                  <a:ext uri="{FF2B5EF4-FFF2-40B4-BE49-F238E27FC236}">
                    <a16:creationId xmlns:a16="http://schemas.microsoft.com/office/drawing/2014/main" id="{D166DD8B-6F45-A351-5100-24D86197F371}"/>
                  </a:ext>
                </a:extLst>
              </p:cNvPr>
              <p:cNvPicPr/>
              <p:nvPr/>
            </p:nvPicPr>
            <p:blipFill>
              <a:blip r:embed="rId4"/>
              <a:stretch>
                <a:fillRect/>
              </a:stretch>
            </p:blipFill>
            <p:spPr>
              <a:xfrm>
                <a:off x="785013" y="4971437"/>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87F3F9A0-E707-F7BB-977F-6EC70A8D00E7}"/>
                  </a:ext>
                </a:extLst>
              </p14:cNvPr>
              <p14:cNvContentPartPr/>
              <p14:nvPr/>
            </p14:nvContentPartPr>
            <p14:xfrm>
              <a:off x="8703303" y="5327297"/>
              <a:ext cx="270" cy="270"/>
            </p14:xfrm>
          </p:contentPart>
        </mc:Choice>
        <mc:Fallback xmlns="">
          <p:pic>
            <p:nvPicPr>
              <p:cNvPr id="13" name="Ink 12">
                <a:extLst>
                  <a:ext uri="{FF2B5EF4-FFF2-40B4-BE49-F238E27FC236}">
                    <a16:creationId xmlns:a16="http://schemas.microsoft.com/office/drawing/2014/main" id="{87F3F9A0-E707-F7BB-977F-6EC70A8D00E7}"/>
                  </a:ext>
                </a:extLst>
              </p:cNvPr>
              <p:cNvPicPr/>
              <p:nvPr/>
            </p:nvPicPr>
            <p:blipFill>
              <a:blip r:embed="rId6"/>
              <a:stretch>
                <a:fillRect/>
              </a:stretch>
            </p:blipFill>
            <p:spPr>
              <a:xfrm>
                <a:off x="8696553" y="5320547"/>
                <a:ext cx="13500" cy="13500"/>
              </a:xfrm>
              <a:prstGeom prst="rect">
                <a:avLst/>
              </a:prstGeom>
            </p:spPr>
          </p:pic>
        </mc:Fallback>
      </mc:AlternateContent>
      <p:sp>
        <p:nvSpPr>
          <p:cNvPr id="6" name="Rectangle 5">
            <a:extLst>
              <a:ext uri="{FF2B5EF4-FFF2-40B4-BE49-F238E27FC236}">
                <a16:creationId xmlns:a16="http://schemas.microsoft.com/office/drawing/2014/main" id="{EF1C3E4F-8114-4B2C-A735-432AC5AEBE41}"/>
              </a:ext>
            </a:extLst>
          </p:cNvPr>
          <p:cNvSpPr/>
          <p:nvPr/>
        </p:nvSpPr>
        <p:spPr>
          <a:xfrm>
            <a:off x="238536" y="178821"/>
            <a:ext cx="7739426" cy="430887"/>
          </a:xfrm>
          <a:prstGeom prst="rect">
            <a:avLst/>
          </a:prstGeom>
        </p:spPr>
        <p:txBody>
          <a:bodyPr wrap="none">
            <a:spAutoFit/>
          </a:bodyPr>
          <a:lstStyle/>
          <a:p>
            <a:r>
              <a:rPr lang="en-US" sz="2200" dirty="0">
                <a:solidFill>
                  <a:schemeClr val="bg2">
                    <a:lumMod val="50000"/>
                  </a:schemeClr>
                </a:solidFill>
              </a:rPr>
              <a:t>Advantages of Distance Metric Learning using Tree-based Methods</a:t>
            </a:r>
          </a:p>
        </p:txBody>
      </p:sp>
    </p:spTree>
    <p:extLst>
      <p:ext uri="{BB962C8B-B14F-4D97-AF65-F5344CB8AC3E}">
        <p14:creationId xmlns:p14="http://schemas.microsoft.com/office/powerpoint/2010/main" val="2637187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E3943CD-75E8-4E10-88F3-E2DAB1D7732F}"/>
              </a:ext>
            </a:extLst>
          </p:cNvPr>
          <p:cNvSpPr txBox="1"/>
          <p:nvPr/>
        </p:nvSpPr>
        <p:spPr>
          <a:xfrm>
            <a:off x="100584" y="930438"/>
            <a:ext cx="8705088" cy="4247317"/>
          </a:xfrm>
          <a:prstGeom prst="rect">
            <a:avLst/>
          </a:prstGeom>
          <a:noFill/>
        </p:spPr>
        <p:txBody>
          <a:bodyPr wrap="square">
            <a:spAutoFit/>
          </a:bodyPr>
          <a:lstStyle/>
          <a:p>
            <a:pPr algn="just"/>
            <a:r>
              <a:rPr lang="en-US" b="1" dirty="0"/>
              <a:t>Data Description</a:t>
            </a:r>
          </a:p>
          <a:p>
            <a:pPr algn="just"/>
            <a:endParaRPr lang="en-US" dirty="0"/>
          </a:p>
          <a:p>
            <a:pPr marL="285750" indent="-285750" algn="just">
              <a:buFont typeface="Arial" panose="020B0604020202020204" pitchFamily="34" charset="0"/>
              <a:buChar char="•"/>
            </a:pPr>
            <a:r>
              <a:rPr lang="en-US" dirty="0"/>
              <a:t>Samples: ~10K (Subset of global corporate bonds, U.S. only)</a:t>
            </a:r>
          </a:p>
          <a:p>
            <a:pPr algn="just"/>
            <a:endParaRPr lang="en-US" dirty="0"/>
          </a:p>
          <a:p>
            <a:pPr marL="285750" indent="-285750" algn="just">
              <a:buFont typeface="Arial" panose="020B0604020202020204" pitchFamily="34" charset="0"/>
              <a:buChar char="•"/>
            </a:pPr>
            <a:r>
              <a:rPr lang="en-US" dirty="0"/>
              <a:t>Target: Yield to Maturity (YTM) (for the purpose of this talk)</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 Cross-sectional features: Coupon, Coupon Frequency, Duration, Country, Days to Maturity, Age, Industry, Amount Issues, Amount Outstanding, Bond Rating, etc.</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Evaluation metric: RMSE (and MAPE)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Goal: Identify bonds which are similar in terms of above mentioned features and target. In this case the target variable is related to liquidity. </a:t>
            </a:r>
            <a:r>
              <a:rPr lang="en-US" b="0" i="1" dirty="0"/>
              <a:t>[Sommer &amp; </a:t>
            </a:r>
            <a:r>
              <a:rPr lang="en-US" b="0" i="1" dirty="0" err="1"/>
              <a:t>Pasquali</a:t>
            </a:r>
            <a:r>
              <a:rPr lang="en-US" b="0" i="1" dirty="0"/>
              <a:t> 2016]</a:t>
            </a:r>
          </a:p>
          <a:p>
            <a:pPr marL="285750" indent="-285750" algn="just">
              <a:buFont typeface="Arial" panose="020B0604020202020204" pitchFamily="34" charset="0"/>
              <a:buChar char="•"/>
            </a:pPr>
            <a:endParaRPr lang="en-US" b="0" i="1" dirty="0"/>
          </a:p>
          <a:p>
            <a:pPr marL="285750" indent="-285750" algn="just">
              <a:buFont typeface="Arial" panose="020B0604020202020204" pitchFamily="34" charset="0"/>
              <a:buChar char="•"/>
            </a:pPr>
            <a:r>
              <a:rPr lang="en-US" dirty="0"/>
              <a:t>Split/Validation: 90-10 Train-Test split; 5 Fold CV</a:t>
            </a:r>
          </a:p>
        </p:txBody>
      </p:sp>
      <p:sp>
        <p:nvSpPr>
          <p:cNvPr id="10" name="Rectangle 9">
            <a:extLst>
              <a:ext uri="{FF2B5EF4-FFF2-40B4-BE49-F238E27FC236}">
                <a16:creationId xmlns:a16="http://schemas.microsoft.com/office/drawing/2014/main" id="{B19BB399-D87F-4950-96D0-FB9FD9E8C1A8}"/>
              </a:ext>
            </a:extLst>
          </p:cNvPr>
          <p:cNvSpPr/>
          <p:nvPr/>
        </p:nvSpPr>
        <p:spPr>
          <a:xfrm>
            <a:off x="238536" y="178821"/>
            <a:ext cx="8223662" cy="430887"/>
          </a:xfrm>
          <a:prstGeom prst="rect">
            <a:avLst/>
          </a:prstGeom>
        </p:spPr>
        <p:txBody>
          <a:bodyPr wrap="none">
            <a:spAutoFit/>
          </a:bodyPr>
          <a:lstStyle/>
          <a:p>
            <a:r>
              <a:rPr lang="en-US" sz="2200" dirty="0">
                <a:solidFill>
                  <a:schemeClr val="bg2">
                    <a:lumMod val="50000"/>
                  </a:schemeClr>
                </a:solidFill>
              </a:rPr>
              <a:t>Data Description: Random Forest Based Similarity for Corporate Bonds</a:t>
            </a:r>
          </a:p>
        </p:txBody>
      </p:sp>
    </p:spTree>
    <p:extLst>
      <p:ext uri="{BB962C8B-B14F-4D97-AF65-F5344CB8AC3E}">
        <p14:creationId xmlns:p14="http://schemas.microsoft.com/office/powerpoint/2010/main" val="78059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9BB399-D87F-4950-96D0-FB9FD9E8C1A8}"/>
              </a:ext>
            </a:extLst>
          </p:cNvPr>
          <p:cNvSpPr/>
          <p:nvPr/>
        </p:nvSpPr>
        <p:spPr>
          <a:xfrm>
            <a:off x="238536" y="178821"/>
            <a:ext cx="7075078" cy="430887"/>
          </a:xfrm>
          <a:prstGeom prst="rect">
            <a:avLst/>
          </a:prstGeom>
        </p:spPr>
        <p:txBody>
          <a:bodyPr wrap="none">
            <a:spAutoFit/>
          </a:bodyPr>
          <a:lstStyle/>
          <a:p>
            <a:r>
              <a:rPr lang="en-US" sz="2200" dirty="0">
                <a:solidFill>
                  <a:schemeClr val="bg2">
                    <a:lumMod val="50000"/>
                  </a:schemeClr>
                </a:solidFill>
              </a:rPr>
              <a:t>Results: Random Forest Based Similarity for Corporate Bonds</a:t>
            </a:r>
          </a:p>
        </p:txBody>
      </p:sp>
      <p:graphicFrame>
        <p:nvGraphicFramePr>
          <p:cNvPr id="4" name="Table 12">
            <a:extLst>
              <a:ext uri="{FF2B5EF4-FFF2-40B4-BE49-F238E27FC236}">
                <a16:creationId xmlns:a16="http://schemas.microsoft.com/office/drawing/2014/main" id="{2438607E-4649-4F1E-8E33-331CC4B15FB1}"/>
              </a:ext>
            </a:extLst>
          </p:cNvPr>
          <p:cNvGraphicFramePr>
            <a:graphicFrameLocks/>
          </p:cNvGraphicFramePr>
          <p:nvPr>
            <p:extLst>
              <p:ext uri="{D42A27DB-BD31-4B8C-83A1-F6EECF244321}">
                <p14:modId xmlns:p14="http://schemas.microsoft.com/office/powerpoint/2010/main" val="2566751622"/>
              </p:ext>
            </p:extLst>
          </p:nvPr>
        </p:nvGraphicFramePr>
        <p:xfrm>
          <a:off x="2319175" y="5054717"/>
          <a:ext cx="3440317" cy="1371600"/>
        </p:xfrm>
        <a:graphic>
          <a:graphicData uri="http://schemas.openxmlformats.org/drawingml/2006/table">
            <a:tbl>
              <a:tblPr firstRow="1" bandRow="1">
                <a:tableStyleId>{073A0DAA-6AF3-43AB-8588-CEC1D06C72B9}</a:tableStyleId>
              </a:tblPr>
              <a:tblGrid>
                <a:gridCol w="1523325">
                  <a:extLst>
                    <a:ext uri="{9D8B030D-6E8A-4147-A177-3AD203B41FA5}">
                      <a16:colId xmlns:a16="http://schemas.microsoft.com/office/drawing/2014/main" val="1335984615"/>
                    </a:ext>
                  </a:extLst>
                </a:gridCol>
                <a:gridCol w="967054">
                  <a:extLst>
                    <a:ext uri="{9D8B030D-6E8A-4147-A177-3AD203B41FA5}">
                      <a16:colId xmlns:a16="http://schemas.microsoft.com/office/drawing/2014/main" val="608710241"/>
                    </a:ext>
                  </a:extLst>
                </a:gridCol>
                <a:gridCol w="949938">
                  <a:extLst>
                    <a:ext uri="{9D8B030D-6E8A-4147-A177-3AD203B41FA5}">
                      <a16:colId xmlns:a16="http://schemas.microsoft.com/office/drawing/2014/main" val="2722563166"/>
                    </a:ext>
                  </a:extLst>
                </a:gridCol>
              </a:tblGrid>
              <a:tr h="298193">
                <a:tc>
                  <a:txBody>
                    <a:bodyPr/>
                    <a:lstStyle/>
                    <a:p>
                      <a:r>
                        <a:rPr lang="en-US" dirty="0"/>
                        <a:t>Split</a:t>
                      </a:r>
                    </a:p>
                  </a:txBody>
                  <a:tcPr/>
                </a:tc>
                <a:tc>
                  <a:txBody>
                    <a:bodyPr/>
                    <a:lstStyle/>
                    <a:p>
                      <a:r>
                        <a:rPr lang="en-US" dirty="0"/>
                        <a:t>RMSE</a:t>
                      </a:r>
                    </a:p>
                  </a:txBody>
                  <a:tcPr/>
                </a:tc>
                <a:tc>
                  <a:txBody>
                    <a:bodyPr/>
                    <a:lstStyle/>
                    <a:p>
                      <a:r>
                        <a:rPr lang="en-US" dirty="0"/>
                        <a:t>MAPE</a:t>
                      </a:r>
                    </a:p>
                  </a:txBody>
                  <a:tcPr/>
                </a:tc>
                <a:extLst>
                  <a:ext uri="{0D108BD9-81ED-4DB2-BD59-A6C34878D82A}">
                    <a16:rowId xmlns:a16="http://schemas.microsoft.com/office/drawing/2014/main" val="1094920922"/>
                  </a:ext>
                </a:extLst>
              </a:tr>
              <a:tr h="312811">
                <a:tc>
                  <a:txBody>
                    <a:bodyPr/>
                    <a:lstStyle/>
                    <a:p>
                      <a:r>
                        <a:rPr lang="en-US" dirty="0"/>
                        <a:t>Train (5-Fold CV)</a:t>
                      </a:r>
                    </a:p>
                  </a:txBody>
                  <a:tcPr/>
                </a:tc>
                <a:tc>
                  <a:txBody>
                    <a:bodyPr/>
                    <a:lstStyle/>
                    <a:p>
                      <a:r>
                        <a:rPr lang="en-US" dirty="0"/>
                        <a:t>0.21</a:t>
                      </a:r>
                    </a:p>
                  </a:txBody>
                  <a:tcPr/>
                </a:tc>
                <a:tc>
                  <a:txBody>
                    <a:bodyPr/>
                    <a:lstStyle/>
                    <a:p>
                      <a:r>
                        <a:rPr lang="en-US" dirty="0"/>
                        <a:t>0.08</a:t>
                      </a:r>
                    </a:p>
                  </a:txBody>
                  <a:tcPr/>
                </a:tc>
                <a:extLst>
                  <a:ext uri="{0D108BD9-81ED-4DB2-BD59-A6C34878D82A}">
                    <a16:rowId xmlns:a16="http://schemas.microsoft.com/office/drawing/2014/main" val="3925196373"/>
                  </a:ext>
                </a:extLst>
              </a:tr>
              <a:tr h="312811">
                <a:tc>
                  <a:txBody>
                    <a:bodyPr/>
                    <a:lstStyle/>
                    <a:p>
                      <a:r>
                        <a:rPr lang="en-US" dirty="0"/>
                        <a:t>Test</a:t>
                      </a:r>
                    </a:p>
                  </a:txBody>
                  <a:tcPr/>
                </a:tc>
                <a:tc>
                  <a:txBody>
                    <a:bodyPr/>
                    <a:lstStyle/>
                    <a:p>
                      <a:r>
                        <a:rPr lang="en-US" dirty="0"/>
                        <a:t>0.51</a:t>
                      </a:r>
                    </a:p>
                  </a:txBody>
                  <a:tcPr/>
                </a:tc>
                <a:tc>
                  <a:txBody>
                    <a:bodyPr/>
                    <a:lstStyle/>
                    <a:p>
                      <a:r>
                        <a:rPr lang="en-US" dirty="0"/>
                        <a:t>0.15</a:t>
                      </a:r>
                    </a:p>
                  </a:txBody>
                  <a:tcPr/>
                </a:tc>
                <a:extLst>
                  <a:ext uri="{0D108BD9-81ED-4DB2-BD59-A6C34878D82A}">
                    <a16:rowId xmlns:a16="http://schemas.microsoft.com/office/drawing/2014/main" val="286238513"/>
                  </a:ext>
                </a:extLst>
              </a:tr>
            </a:tbl>
          </a:graphicData>
        </a:graphic>
      </p:graphicFrame>
      <p:pic>
        <p:nvPicPr>
          <p:cNvPr id="5" name="Picture 4">
            <a:extLst>
              <a:ext uri="{FF2B5EF4-FFF2-40B4-BE49-F238E27FC236}">
                <a16:creationId xmlns:a16="http://schemas.microsoft.com/office/drawing/2014/main" id="{E1883468-94EF-4F06-B1A2-D9692D9FA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813" y="1741955"/>
            <a:ext cx="4153795" cy="2819415"/>
          </a:xfrm>
          <a:prstGeom prst="rect">
            <a:avLst/>
          </a:prstGeom>
        </p:spPr>
      </p:pic>
      <p:sp>
        <p:nvSpPr>
          <p:cNvPr id="2" name="TextBox 1">
            <a:extLst>
              <a:ext uri="{FF2B5EF4-FFF2-40B4-BE49-F238E27FC236}">
                <a16:creationId xmlns:a16="http://schemas.microsoft.com/office/drawing/2014/main" id="{47625B31-078E-48C1-921F-B7B548A0850B}"/>
              </a:ext>
            </a:extLst>
          </p:cNvPr>
          <p:cNvSpPr txBox="1"/>
          <p:nvPr/>
        </p:nvSpPr>
        <p:spPr>
          <a:xfrm>
            <a:off x="347472" y="1042416"/>
            <a:ext cx="7772400" cy="369332"/>
          </a:xfrm>
          <a:prstGeom prst="rect">
            <a:avLst/>
          </a:prstGeom>
          <a:noFill/>
        </p:spPr>
        <p:txBody>
          <a:bodyPr wrap="square" rtlCol="0">
            <a:spAutoFit/>
          </a:bodyPr>
          <a:lstStyle/>
          <a:p>
            <a:r>
              <a:rPr lang="en-US" dirty="0"/>
              <a:t>Train Random Forest on the given data.</a:t>
            </a:r>
          </a:p>
        </p:txBody>
      </p:sp>
    </p:spTree>
    <p:extLst>
      <p:ext uri="{BB962C8B-B14F-4D97-AF65-F5344CB8AC3E}">
        <p14:creationId xmlns:p14="http://schemas.microsoft.com/office/powerpoint/2010/main" val="2666069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9BB399-D87F-4950-96D0-FB9FD9E8C1A8}"/>
              </a:ext>
            </a:extLst>
          </p:cNvPr>
          <p:cNvSpPr/>
          <p:nvPr/>
        </p:nvSpPr>
        <p:spPr>
          <a:xfrm>
            <a:off x="238536" y="178821"/>
            <a:ext cx="7509107" cy="430887"/>
          </a:xfrm>
          <a:prstGeom prst="rect">
            <a:avLst/>
          </a:prstGeom>
        </p:spPr>
        <p:txBody>
          <a:bodyPr wrap="none">
            <a:spAutoFit/>
          </a:bodyPr>
          <a:lstStyle/>
          <a:p>
            <a:r>
              <a:rPr lang="en-US" sz="2200">
                <a:solidFill>
                  <a:schemeClr val="bg2">
                    <a:lumMod val="50000"/>
                  </a:schemeClr>
                </a:solidFill>
              </a:rPr>
              <a:t>Evaluation: </a:t>
            </a:r>
            <a:r>
              <a:rPr lang="en-US" sz="2200" dirty="0">
                <a:solidFill>
                  <a:schemeClr val="bg2">
                    <a:lumMod val="50000"/>
                  </a:schemeClr>
                </a:solidFill>
              </a:rPr>
              <a:t>Random Forest Based Similarity for Corporate Bonds</a:t>
            </a:r>
          </a:p>
        </p:txBody>
      </p:sp>
      <p:pic>
        <p:nvPicPr>
          <p:cNvPr id="6" name="Content Placeholder 9">
            <a:extLst>
              <a:ext uri="{FF2B5EF4-FFF2-40B4-BE49-F238E27FC236}">
                <a16:creationId xmlns:a16="http://schemas.microsoft.com/office/drawing/2014/main" id="{AC16EDB3-502C-450C-8D81-E72B88596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2987" y="1013352"/>
            <a:ext cx="5105565" cy="5351526"/>
          </a:xfrm>
          <a:prstGeom prst="rect">
            <a:avLst/>
          </a:prstGeom>
        </p:spPr>
      </p:pic>
      <p:sp>
        <p:nvSpPr>
          <p:cNvPr id="7" name="TextBox 6">
            <a:extLst>
              <a:ext uri="{FF2B5EF4-FFF2-40B4-BE49-F238E27FC236}">
                <a16:creationId xmlns:a16="http://schemas.microsoft.com/office/drawing/2014/main" id="{25C25B78-1D23-4576-972A-13FC96D8BEC8}"/>
              </a:ext>
            </a:extLst>
          </p:cNvPr>
          <p:cNvSpPr txBox="1"/>
          <p:nvPr/>
        </p:nvSpPr>
        <p:spPr>
          <a:xfrm>
            <a:off x="4897354" y="6455227"/>
            <a:ext cx="3387725" cy="222946"/>
          </a:xfrm>
          <a:prstGeom prst="rect">
            <a:avLst/>
          </a:prstGeom>
          <a:noFill/>
        </p:spPr>
        <p:txBody>
          <a:bodyPr wrap="square" lIns="0" tIns="0" rIns="0" bIns="0" rtlCol="0">
            <a:noAutofit/>
          </a:bodyPr>
          <a:lstStyle/>
          <a:p>
            <a:pPr algn="l">
              <a:buClr>
                <a:schemeClr val="tx1"/>
              </a:buClr>
              <a:buSzPct val="110000"/>
            </a:pPr>
            <a:r>
              <a:rPr lang="en-US" sz="1200" dirty="0"/>
              <a:t>k-NN RMSE error compared to Random Forest</a:t>
            </a:r>
          </a:p>
        </p:txBody>
      </p:sp>
      <p:sp>
        <p:nvSpPr>
          <p:cNvPr id="8" name="Text Placeholder 2">
            <a:extLst>
              <a:ext uri="{FF2B5EF4-FFF2-40B4-BE49-F238E27FC236}">
                <a16:creationId xmlns:a16="http://schemas.microsoft.com/office/drawing/2014/main" id="{C17B848B-F0C2-47F6-A88A-F7B1535B8F99}"/>
              </a:ext>
            </a:extLst>
          </p:cNvPr>
          <p:cNvSpPr txBox="1">
            <a:spLocks/>
          </p:cNvSpPr>
          <p:nvPr/>
        </p:nvSpPr>
        <p:spPr>
          <a:xfrm>
            <a:off x="31497" y="811530"/>
            <a:ext cx="3635247" cy="53515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r>
              <a:rPr lang="en-US" sz="1600" dirty="0"/>
              <a:t>We ran k-NN algorithm on 4 different set of distance metrics:</a:t>
            </a:r>
          </a:p>
          <a:p>
            <a:pPr marL="285750" indent="-285750" algn="just"/>
            <a:endParaRPr lang="en-US" sz="1600" dirty="0"/>
          </a:p>
          <a:p>
            <a:pPr marL="422910" lvl="1" indent="-285750" algn="just">
              <a:buFont typeface="+mj-lt"/>
              <a:buAutoNum type="arabicPeriod"/>
            </a:pPr>
            <a:r>
              <a:rPr lang="en-US" sz="1600" dirty="0"/>
              <a:t>Euclidean distance</a:t>
            </a:r>
          </a:p>
          <a:p>
            <a:pPr marL="422910" lvl="1" indent="-285750" algn="just">
              <a:buFont typeface="+mj-lt"/>
              <a:buAutoNum type="arabicPeriod"/>
            </a:pPr>
            <a:r>
              <a:rPr lang="en-US" sz="1600" dirty="0"/>
              <a:t>Gower distance</a:t>
            </a:r>
          </a:p>
          <a:p>
            <a:pPr marL="422910" lvl="1" indent="-285750" algn="just">
              <a:buFont typeface="+mj-lt"/>
              <a:buAutoNum type="arabicPeriod"/>
            </a:pPr>
            <a:r>
              <a:rPr lang="en-US" sz="1600" dirty="0"/>
              <a:t>Proximity</a:t>
            </a:r>
          </a:p>
          <a:p>
            <a:pPr marL="422910" lvl="1" indent="-285750" algn="just">
              <a:buFont typeface="+mj-lt"/>
              <a:buAutoNum type="arabicPeriod"/>
            </a:pPr>
            <a:r>
              <a:rPr lang="en-US" sz="1600" dirty="0"/>
              <a:t>OOB Proximity</a:t>
            </a:r>
          </a:p>
          <a:p>
            <a:pPr marL="422910" lvl="1" indent="-285750" algn="just">
              <a:buFont typeface="+mj-lt"/>
              <a:buAutoNum type="arabicPeriod"/>
            </a:pPr>
            <a:endParaRPr lang="en-US" sz="1600" dirty="0"/>
          </a:p>
          <a:p>
            <a:pPr marL="285750" indent="-285750" algn="just"/>
            <a:r>
              <a:rPr lang="en-US" sz="1600" dirty="0"/>
              <a:t>We compute neighbors based on weighted distance (neighbors which are closer will get more weights to decide the class)</a:t>
            </a:r>
          </a:p>
        </p:txBody>
      </p:sp>
    </p:spTree>
    <p:extLst>
      <p:ext uri="{BB962C8B-B14F-4D97-AF65-F5344CB8AC3E}">
        <p14:creationId xmlns:p14="http://schemas.microsoft.com/office/powerpoint/2010/main" val="176807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3324" y="177616"/>
            <a:ext cx="1544012" cy="430887"/>
          </a:xfrm>
          <a:prstGeom prst="rect">
            <a:avLst/>
          </a:prstGeom>
        </p:spPr>
        <p:txBody>
          <a:bodyPr wrap="none">
            <a:spAutoFit/>
          </a:bodyPr>
          <a:lstStyle/>
          <a:p>
            <a:r>
              <a:rPr lang="en-US" sz="2200" dirty="0">
                <a:solidFill>
                  <a:schemeClr val="bg2">
                    <a:lumMod val="50000"/>
                  </a:schemeClr>
                </a:solidFill>
              </a:rPr>
              <a:t>Conclusions</a:t>
            </a:r>
          </a:p>
        </p:txBody>
      </p:sp>
      <p:sp>
        <p:nvSpPr>
          <p:cNvPr id="3" name="TextBox 2">
            <a:extLst>
              <a:ext uri="{FF2B5EF4-FFF2-40B4-BE49-F238E27FC236}">
                <a16:creationId xmlns:a16="http://schemas.microsoft.com/office/drawing/2014/main" id="{A5A129D2-CE61-42B3-9424-4D752D967431}"/>
              </a:ext>
            </a:extLst>
          </p:cNvPr>
          <p:cNvSpPr txBox="1"/>
          <p:nvPr/>
        </p:nvSpPr>
        <p:spPr>
          <a:xfrm>
            <a:off x="262393" y="828526"/>
            <a:ext cx="8468139" cy="3970318"/>
          </a:xfrm>
          <a:prstGeom prst="rect">
            <a:avLst/>
          </a:prstGeom>
          <a:noFill/>
        </p:spPr>
        <p:txBody>
          <a:bodyPr wrap="square" rtlCol="0">
            <a:spAutoFit/>
          </a:bodyPr>
          <a:lstStyle/>
          <a:p>
            <a:pPr marL="285750" indent="-285750" algn="just">
              <a:buFont typeface="Arial" panose="020B0604020202020204" pitchFamily="34" charset="0"/>
              <a:buChar char="•"/>
            </a:pPr>
            <a:r>
              <a:rPr lang="en-US" dirty="0"/>
              <a:t>Similarity learning is one of the most interesting areas in machine learning, with many applications in financial services.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Using correct distance metric for the given data is crucial to compute similarity among data-points correctly.</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Supervised similarity learning is a more rigorous way to define and learn similarity rather than unsupervised (e.g., clustering with arbitrary distance metric).</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In this work, we have proposed using tree-based methodology to learn distance metric.</a:t>
            </a:r>
          </a:p>
          <a:p>
            <a:pPr marL="285750" indent="-285750" algn="just">
              <a:buFont typeface="Arial" panose="020B0604020202020204" pitchFamily="34" charset="0"/>
              <a:buChar char="•"/>
            </a:pPr>
            <a:endParaRPr lang="en-US" dirty="0"/>
          </a:p>
          <a:p>
            <a:pPr algn="just"/>
            <a:endParaRPr lang="en-US" dirty="0"/>
          </a:p>
          <a:p>
            <a:pPr algn="just"/>
            <a:endParaRPr lang="en-US" dirty="0"/>
          </a:p>
        </p:txBody>
      </p:sp>
    </p:spTree>
    <p:extLst>
      <p:ext uri="{BB962C8B-B14F-4D97-AF65-F5344CB8AC3E}">
        <p14:creationId xmlns:p14="http://schemas.microsoft.com/office/powerpoint/2010/main" val="1495416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3324" y="177616"/>
            <a:ext cx="1445652" cy="430887"/>
          </a:xfrm>
          <a:prstGeom prst="rect">
            <a:avLst/>
          </a:prstGeom>
        </p:spPr>
        <p:txBody>
          <a:bodyPr wrap="none">
            <a:spAutoFit/>
          </a:bodyPr>
          <a:lstStyle/>
          <a:p>
            <a:r>
              <a:rPr lang="en-US" sz="2200" dirty="0">
                <a:solidFill>
                  <a:schemeClr val="bg2">
                    <a:lumMod val="50000"/>
                  </a:schemeClr>
                </a:solidFill>
              </a:rPr>
              <a:t>References</a:t>
            </a:r>
          </a:p>
        </p:txBody>
      </p:sp>
      <p:sp>
        <p:nvSpPr>
          <p:cNvPr id="3" name="TextBox 2">
            <a:extLst>
              <a:ext uri="{FF2B5EF4-FFF2-40B4-BE49-F238E27FC236}">
                <a16:creationId xmlns:a16="http://schemas.microsoft.com/office/drawing/2014/main" id="{A5A129D2-CE61-42B3-9424-4D752D967431}"/>
              </a:ext>
            </a:extLst>
          </p:cNvPr>
          <p:cNvSpPr txBox="1"/>
          <p:nvPr/>
        </p:nvSpPr>
        <p:spPr>
          <a:xfrm>
            <a:off x="262393" y="782806"/>
            <a:ext cx="8588999" cy="6740307"/>
          </a:xfrm>
          <a:prstGeom prst="rect">
            <a:avLst/>
          </a:prstGeom>
          <a:noFill/>
        </p:spPr>
        <p:txBody>
          <a:bodyPr wrap="square" rtlCol="0">
            <a:spAutoFit/>
          </a:bodyPr>
          <a:lstStyle/>
          <a:p>
            <a:pPr algn="just"/>
            <a:r>
              <a:rPr lang="en-US" sz="1200" b="1" u="sng" dirty="0">
                <a:latin typeface="Calibri (Body)"/>
              </a:rPr>
              <a:t>Financial Asset Similarity</a:t>
            </a:r>
          </a:p>
          <a:p>
            <a:pPr algn="just"/>
            <a:endParaRPr lang="en-US" sz="1200" dirty="0">
              <a:latin typeface="Calibri (Body)"/>
            </a:endParaRPr>
          </a:p>
          <a:p>
            <a:pPr marL="285750" indent="-285750" algn="just">
              <a:buFont typeface="Arial" panose="020B0604020202020204" pitchFamily="34" charset="0"/>
              <a:buChar char="•"/>
            </a:pPr>
            <a:r>
              <a:rPr lang="en-US" sz="1200" b="0" i="0" dirty="0">
                <a:solidFill>
                  <a:srgbClr val="222222"/>
                </a:solidFill>
                <a:effectLst/>
                <a:latin typeface="Calibri (Body)"/>
                <a:cs typeface="Courier New" panose="02070309020205020404" pitchFamily="49" charset="0"/>
              </a:rPr>
              <a:t>Dhagash Mehta, Dhruv Desai, and </a:t>
            </a:r>
            <a:r>
              <a:rPr lang="en-US" sz="1200" b="0" i="0" dirty="0" err="1">
                <a:solidFill>
                  <a:srgbClr val="222222"/>
                </a:solidFill>
                <a:effectLst/>
                <a:latin typeface="Calibri (Body)"/>
                <a:cs typeface="Courier New" panose="02070309020205020404" pitchFamily="49" charset="0"/>
              </a:rPr>
              <a:t>Jithin</a:t>
            </a:r>
            <a:r>
              <a:rPr lang="en-US" sz="1200" b="0" i="0" dirty="0">
                <a:solidFill>
                  <a:srgbClr val="222222"/>
                </a:solidFill>
                <a:effectLst/>
                <a:latin typeface="Calibri (Body)"/>
                <a:cs typeface="Courier New" panose="02070309020205020404" pitchFamily="49" charset="0"/>
              </a:rPr>
              <a:t> Pradeep. "</a:t>
            </a:r>
            <a:r>
              <a:rPr lang="en-US" sz="1200" b="1" i="0" dirty="0">
                <a:solidFill>
                  <a:srgbClr val="222222"/>
                </a:solidFill>
                <a:effectLst/>
                <a:latin typeface="Calibri (Body)"/>
                <a:cs typeface="Courier New" panose="02070309020205020404" pitchFamily="49" charset="0"/>
              </a:rPr>
              <a:t>Machine learning fund categorizations.</a:t>
            </a:r>
            <a:r>
              <a:rPr lang="en-US" sz="1200" b="0" i="0" dirty="0">
                <a:solidFill>
                  <a:srgbClr val="222222"/>
                </a:solidFill>
                <a:effectLst/>
                <a:latin typeface="Calibri (Body)"/>
                <a:cs typeface="Courier New" panose="02070309020205020404" pitchFamily="49" charset="0"/>
              </a:rPr>
              <a:t>" In </a:t>
            </a:r>
            <a:r>
              <a:rPr lang="en-US" sz="1200" b="0" i="1" dirty="0">
                <a:solidFill>
                  <a:srgbClr val="222222"/>
                </a:solidFill>
                <a:effectLst/>
                <a:latin typeface="Calibri (Body)"/>
                <a:cs typeface="Courier New" panose="02070309020205020404" pitchFamily="49" charset="0"/>
              </a:rPr>
              <a:t>Proceedings of the First ACM International Conference on AI in Finance</a:t>
            </a:r>
            <a:r>
              <a:rPr lang="en-US" sz="1200" b="0" i="0" dirty="0">
                <a:solidFill>
                  <a:srgbClr val="222222"/>
                </a:solidFill>
                <a:effectLst/>
                <a:latin typeface="Calibri (Body)"/>
                <a:cs typeface="Courier New" panose="02070309020205020404" pitchFamily="49" charset="0"/>
              </a:rPr>
              <a:t>, pp. 1-8. 2020.</a:t>
            </a:r>
          </a:p>
          <a:p>
            <a:pPr marL="285750" indent="-285750" algn="just">
              <a:buFont typeface="Arial" panose="020B0604020202020204" pitchFamily="34" charset="0"/>
              <a:buChar char="•"/>
            </a:pPr>
            <a:endParaRPr lang="en-US" sz="1200" b="0" i="0" dirty="0">
              <a:solidFill>
                <a:srgbClr val="222222"/>
              </a:solidFill>
              <a:effectLst/>
              <a:latin typeface="Calibri (Body)"/>
              <a:cs typeface="Courier New" panose="02070309020205020404" pitchFamily="49" charset="0"/>
            </a:endParaRPr>
          </a:p>
          <a:p>
            <a:pPr marL="285750" indent="-285750" algn="just">
              <a:buFont typeface="Arial" panose="020B0604020202020204" pitchFamily="34" charset="0"/>
              <a:buChar char="•"/>
            </a:pPr>
            <a:r>
              <a:rPr lang="en-US" sz="1200" b="0" i="0" dirty="0">
                <a:solidFill>
                  <a:srgbClr val="222222"/>
                </a:solidFill>
                <a:effectLst/>
                <a:latin typeface="Calibri (Body)"/>
                <a:cs typeface="Courier New" panose="02070309020205020404" pitchFamily="49" charset="0"/>
              </a:rPr>
              <a:t>Vipul </a:t>
            </a:r>
            <a:r>
              <a:rPr lang="en-US" sz="1200" b="0" i="0" dirty="0" err="1">
                <a:solidFill>
                  <a:srgbClr val="222222"/>
                </a:solidFill>
                <a:effectLst/>
                <a:latin typeface="Calibri (Body)"/>
                <a:cs typeface="Courier New" panose="02070309020205020404" pitchFamily="49" charset="0"/>
              </a:rPr>
              <a:t>Satone</a:t>
            </a:r>
            <a:r>
              <a:rPr lang="en-US" sz="1200" b="0" i="0" dirty="0">
                <a:solidFill>
                  <a:srgbClr val="222222"/>
                </a:solidFill>
                <a:effectLst/>
                <a:latin typeface="Calibri (Body)"/>
                <a:cs typeface="Courier New" panose="02070309020205020404" pitchFamily="49" charset="0"/>
              </a:rPr>
              <a:t>, Dhruv Desai, and Dhagash Mehta. "</a:t>
            </a:r>
            <a:r>
              <a:rPr lang="en-US" sz="1200" b="1" i="0" dirty="0">
                <a:solidFill>
                  <a:srgbClr val="222222"/>
                </a:solidFill>
                <a:effectLst/>
                <a:latin typeface="Calibri (Body)"/>
                <a:cs typeface="Courier New" panose="02070309020205020404" pitchFamily="49" charset="0"/>
              </a:rPr>
              <a:t>Fund2Vec: mutual funds similarity using graph learning.</a:t>
            </a:r>
            <a:r>
              <a:rPr lang="en-US" sz="1200" b="0" i="0" dirty="0">
                <a:solidFill>
                  <a:srgbClr val="222222"/>
                </a:solidFill>
                <a:effectLst/>
                <a:latin typeface="Calibri (Body)"/>
                <a:cs typeface="Courier New" panose="02070309020205020404" pitchFamily="49" charset="0"/>
              </a:rPr>
              <a:t>" In </a:t>
            </a:r>
            <a:r>
              <a:rPr lang="en-US" sz="1200" b="0" i="1" dirty="0">
                <a:solidFill>
                  <a:srgbClr val="222222"/>
                </a:solidFill>
                <a:effectLst/>
                <a:latin typeface="Calibri (Body)"/>
                <a:cs typeface="Courier New" panose="02070309020205020404" pitchFamily="49" charset="0"/>
              </a:rPr>
              <a:t>Proceedings of the Second ACM International Conference on AI in Finance</a:t>
            </a:r>
            <a:r>
              <a:rPr lang="en-US" sz="1200" b="0" i="0" dirty="0">
                <a:solidFill>
                  <a:srgbClr val="222222"/>
                </a:solidFill>
                <a:effectLst/>
                <a:latin typeface="Calibri (Body)"/>
                <a:cs typeface="Courier New" panose="02070309020205020404" pitchFamily="49" charset="0"/>
              </a:rPr>
              <a:t>, pp. 1-8. 2021.</a:t>
            </a:r>
            <a:endParaRPr lang="en-US" sz="1200" i="1" dirty="0">
              <a:solidFill>
                <a:srgbClr val="333333"/>
              </a:solidFill>
              <a:latin typeface="Calibri (Body)"/>
              <a:cs typeface="Courier New" panose="02070309020205020404" pitchFamily="49" charset="0"/>
            </a:endParaRPr>
          </a:p>
          <a:p>
            <a:pPr marL="285750" indent="-285750" algn="just">
              <a:buFont typeface="Arial" panose="020B0604020202020204" pitchFamily="34" charset="0"/>
              <a:buChar char="•"/>
            </a:pPr>
            <a:endParaRPr lang="en-US" sz="1200" b="0" i="1" dirty="0">
              <a:solidFill>
                <a:srgbClr val="333333"/>
              </a:solidFill>
              <a:effectLst/>
              <a:latin typeface="Calibri (Body)"/>
              <a:cs typeface="Courier New" panose="02070309020205020404" pitchFamily="49" charset="0"/>
            </a:endParaRPr>
          </a:p>
          <a:p>
            <a:pPr marL="285750" indent="-285750" algn="just">
              <a:buFont typeface="Arial" panose="020B0604020202020204" pitchFamily="34" charset="0"/>
              <a:buChar char="•"/>
            </a:pPr>
            <a:r>
              <a:rPr lang="en-US" sz="1200" b="0" i="0" dirty="0">
                <a:solidFill>
                  <a:srgbClr val="222222"/>
                </a:solidFill>
                <a:effectLst/>
                <a:latin typeface="Calibri (Body)"/>
                <a:cs typeface="Courier New" panose="02070309020205020404" pitchFamily="49" charset="0"/>
              </a:rPr>
              <a:t>Dhruv Desai, and Dhagash Mehta. "</a:t>
            </a:r>
            <a:r>
              <a:rPr lang="en-US" sz="1200" b="1" i="0" dirty="0">
                <a:solidFill>
                  <a:srgbClr val="222222"/>
                </a:solidFill>
                <a:effectLst/>
                <a:latin typeface="Calibri (Body)"/>
                <a:cs typeface="Courier New" panose="02070309020205020404" pitchFamily="49" charset="0"/>
              </a:rPr>
              <a:t>On Robustness of Mutual Funds Categorization and Distance Metric Learning.</a:t>
            </a:r>
            <a:r>
              <a:rPr lang="en-US" sz="1200" b="0" i="0" dirty="0">
                <a:solidFill>
                  <a:srgbClr val="222222"/>
                </a:solidFill>
                <a:effectLst/>
                <a:latin typeface="Calibri (Body)"/>
                <a:cs typeface="Courier New" panose="02070309020205020404" pitchFamily="49" charset="0"/>
              </a:rPr>
              <a:t>" </a:t>
            </a:r>
            <a:r>
              <a:rPr lang="en-US" sz="1200" b="0" i="1" dirty="0">
                <a:solidFill>
                  <a:srgbClr val="222222"/>
                </a:solidFill>
                <a:effectLst/>
                <a:latin typeface="Calibri (Body)"/>
                <a:cs typeface="Courier New" panose="02070309020205020404" pitchFamily="49" charset="0"/>
              </a:rPr>
              <a:t>The Journal of Financial Data Science</a:t>
            </a:r>
            <a:r>
              <a:rPr lang="en-US" sz="1200" b="0" i="0" dirty="0">
                <a:solidFill>
                  <a:srgbClr val="222222"/>
                </a:solidFill>
                <a:effectLst/>
                <a:latin typeface="Calibri (Body)"/>
                <a:cs typeface="Courier New" panose="02070309020205020404" pitchFamily="49" charset="0"/>
              </a:rPr>
              <a:t> 3, no. 4 (2021): 130-150.</a:t>
            </a:r>
          </a:p>
          <a:p>
            <a:pPr marL="285750" indent="-285750" algn="just">
              <a:buFont typeface="Arial" panose="020B0604020202020204" pitchFamily="34" charset="0"/>
              <a:buChar char="•"/>
            </a:pPr>
            <a:endParaRPr lang="en-US" sz="1200" b="0" i="0" dirty="0">
              <a:solidFill>
                <a:srgbClr val="222222"/>
              </a:solidFill>
              <a:effectLst/>
              <a:latin typeface="Calibri (Body)"/>
              <a:cs typeface="Courier New" panose="02070309020205020404" pitchFamily="49" charset="0"/>
            </a:endParaRPr>
          </a:p>
          <a:p>
            <a:pPr marL="285750" indent="-285750" algn="just">
              <a:buFont typeface="Arial" panose="020B0604020202020204" pitchFamily="34" charset="0"/>
              <a:buChar char="•"/>
            </a:pPr>
            <a:r>
              <a:rPr lang="en-US" sz="1200" b="0" i="0" dirty="0">
                <a:solidFill>
                  <a:srgbClr val="222222"/>
                </a:solidFill>
                <a:effectLst/>
                <a:latin typeface="Calibri (Body)"/>
                <a:cs typeface="Courier New" panose="02070309020205020404" pitchFamily="49" charset="0"/>
              </a:rPr>
              <a:t>*</a:t>
            </a:r>
            <a:r>
              <a:rPr lang="en-US" sz="1200" b="0" i="0" dirty="0" err="1">
                <a:solidFill>
                  <a:srgbClr val="222222"/>
                </a:solidFill>
                <a:effectLst/>
                <a:latin typeface="Calibri (Body)"/>
                <a:cs typeface="Courier New" panose="02070309020205020404" pitchFamily="49" charset="0"/>
              </a:rPr>
              <a:t>Jerinsh</a:t>
            </a:r>
            <a:r>
              <a:rPr lang="en-US" sz="1200" b="0" i="0" dirty="0">
                <a:solidFill>
                  <a:srgbClr val="222222"/>
                </a:solidFill>
                <a:effectLst/>
                <a:latin typeface="Calibri (Body)"/>
                <a:cs typeface="Courier New" panose="02070309020205020404" pitchFamily="49" charset="0"/>
              </a:rPr>
              <a:t>  </a:t>
            </a:r>
            <a:r>
              <a:rPr lang="en-US" sz="1200" b="0" i="0" dirty="0" err="1">
                <a:solidFill>
                  <a:srgbClr val="222222"/>
                </a:solidFill>
                <a:effectLst/>
                <a:latin typeface="Calibri (Body)"/>
                <a:cs typeface="Courier New" panose="02070309020205020404" pitchFamily="49" charset="0"/>
              </a:rPr>
              <a:t>Jeyapaulraj</a:t>
            </a:r>
            <a:r>
              <a:rPr lang="en-US" sz="1200" b="0" i="0" dirty="0">
                <a:solidFill>
                  <a:srgbClr val="222222"/>
                </a:solidFill>
                <a:effectLst/>
                <a:latin typeface="Calibri (Body)"/>
                <a:cs typeface="Courier New" panose="02070309020205020404" pitchFamily="49" charset="0"/>
              </a:rPr>
              <a:t>, Dhruv Desai, Peter Chu, Dhagash Mehta, Stefano </a:t>
            </a:r>
            <a:r>
              <a:rPr lang="en-US" sz="1200" b="0" i="0" dirty="0" err="1">
                <a:solidFill>
                  <a:srgbClr val="222222"/>
                </a:solidFill>
                <a:effectLst/>
                <a:latin typeface="Calibri (Body)"/>
                <a:cs typeface="Courier New" panose="02070309020205020404" pitchFamily="49" charset="0"/>
              </a:rPr>
              <a:t>Pasquali</a:t>
            </a:r>
            <a:r>
              <a:rPr lang="en-US" sz="1200" b="0" i="0" dirty="0">
                <a:solidFill>
                  <a:srgbClr val="222222"/>
                </a:solidFill>
                <a:effectLst/>
                <a:latin typeface="Calibri (Body)"/>
                <a:cs typeface="Courier New" panose="02070309020205020404" pitchFamily="49" charset="0"/>
              </a:rPr>
              <a:t>, and Philip Sommer. "</a:t>
            </a:r>
            <a:r>
              <a:rPr lang="en-US" sz="1200" b="1" i="0" dirty="0">
                <a:solidFill>
                  <a:srgbClr val="222222"/>
                </a:solidFill>
                <a:effectLst/>
                <a:latin typeface="Calibri (Body)"/>
                <a:cs typeface="Courier New" panose="02070309020205020404" pitchFamily="49" charset="0"/>
              </a:rPr>
              <a:t>Supervised similarity learning for corporate bonds using Random Forest proximities.</a:t>
            </a:r>
            <a:r>
              <a:rPr lang="en-US" sz="1200" b="0" i="0" dirty="0">
                <a:solidFill>
                  <a:srgbClr val="222222"/>
                </a:solidFill>
                <a:effectLst/>
                <a:latin typeface="Calibri (Body)"/>
                <a:cs typeface="Courier New" panose="02070309020205020404" pitchFamily="49" charset="0"/>
              </a:rPr>
              <a:t>" </a:t>
            </a:r>
            <a:r>
              <a:rPr lang="en-US" sz="1200" b="0" i="1" dirty="0" err="1">
                <a:solidFill>
                  <a:srgbClr val="222222"/>
                </a:solidFill>
                <a:effectLst/>
                <a:latin typeface="Calibri (Body)"/>
                <a:cs typeface="Courier New" panose="02070309020205020404" pitchFamily="49" charset="0"/>
              </a:rPr>
              <a:t>arXiv</a:t>
            </a:r>
            <a:r>
              <a:rPr lang="en-US" sz="1200" b="0" i="1" dirty="0">
                <a:solidFill>
                  <a:srgbClr val="222222"/>
                </a:solidFill>
                <a:effectLst/>
                <a:latin typeface="Calibri (Body)"/>
                <a:cs typeface="Courier New" panose="02070309020205020404" pitchFamily="49" charset="0"/>
              </a:rPr>
              <a:t> preprint arXiv:2207.04368</a:t>
            </a:r>
            <a:r>
              <a:rPr lang="en-US" sz="1200" b="0" i="0" dirty="0">
                <a:solidFill>
                  <a:srgbClr val="222222"/>
                </a:solidFill>
                <a:effectLst/>
                <a:latin typeface="Calibri (Body)"/>
                <a:cs typeface="Courier New" panose="02070309020205020404" pitchFamily="49" charset="0"/>
              </a:rPr>
              <a:t> (2022). Accepted for </a:t>
            </a:r>
            <a:r>
              <a:rPr lang="en-US" sz="1200" b="0" i="1" dirty="0">
                <a:solidFill>
                  <a:srgbClr val="222222"/>
                </a:solidFill>
                <a:effectLst/>
                <a:latin typeface="Calibri (Body)"/>
                <a:cs typeface="Courier New" panose="02070309020205020404" pitchFamily="49" charset="0"/>
              </a:rPr>
              <a:t>Proceedings of the Third ACM International Conference on AI in Finance</a:t>
            </a:r>
            <a:r>
              <a:rPr lang="en-US" sz="1200" b="0" i="0" dirty="0">
                <a:solidFill>
                  <a:srgbClr val="222222"/>
                </a:solidFill>
                <a:effectLst/>
                <a:latin typeface="Calibri (Body)"/>
                <a:cs typeface="Courier New" panose="02070309020205020404" pitchFamily="49" charset="0"/>
              </a:rPr>
              <a:t>. 2022.</a:t>
            </a:r>
          </a:p>
          <a:p>
            <a:pPr marL="285750" indent="-285750" algn="just">
              <a:buFont typeface="Arial" panose="020B0604020202020204" pitchFamily="34" charset="0"/>
              <a:buChar char="•"/>
            </a:pPr>
            <a:endParaRPr lang="en-US" sz="1200" b="0" i="0" dirty="0">
              <a:solidFill>
                <a:srgbClr val="222222"/>
              </a:solidFill>
              <a:effectLst/>
              <a:latin typeface="Calibri (Body)"/>
              <a:cs typeface="Courier New" panose="02070309020205020404" pitchFamily="49" charset="0"/>
            </a:endParaRPr>
          </a:p>
          <a:p>
            <a:pPr marL="285750" indent="-285750" algn="just">
              <a:buFont typeface="Arial" panose="020B0604020202020204" pitchFamily="34" charset="0"/>
              <a:buChar char="•"/>
            </a:pPr>
            <a:r>
              <a:rPr lang="en-US" sz="1200" b="0" i="0" dirty="0" err="1">
                <a:solidFill>
                  <a:srgbClr val="222222"/>
                </a:solidFill>
                <a:effectLst/>
                <a:latin typeface="Calibri (Body)"/>
                <a:cs typeface="Courier New" panose="02070309020205020404" pitchFamily="49" charset="0"/>
              </a:rPr>
              <a:t>Dimitrios</a:t>
            </a:r>
            <a:r>
              <a:rPr lang="en-US" sz="1200" b="0" i="0" dirty="0">
                <a:solidFill>
                  <a:srgbClr val="222222"/>
                </a:solidFill>
                <a:effectLst/>
                <a:latin typeface="Calibri (Body)"/>
                <a:cs typeface="Courier New" panose="02070309020205020404" pitchFamily="49" charset="0"/>
              </a:rPr>
              <a:t> </a:t>
            </a:r>
            <a:r>
              <a:rPr lang="en-US" sz="1200" b="0" i="0" dirty="0" err="1">
                <a:solidFill>
                  <a:srgbClr val="222222"/>
                </a:solidFill>
                <a:effectLst/>
                <a:latin typeface="Calibri (Body)"/>
                <a:cs typeface="Courier New" panose="02070309020205020404" pitchFamily="49" charset="0"/>
              </a:rPr>
              <a:t>Vamvourellis</a:t>
            </a:r>
            <a:r>
              <a:rPr lang="en-US" sz="1200" b="0" i="0" dirty="0">
                <a:solidFill>
                  <a:srgbClr val="222222"/>
                </a:solidFill>
                <a:effectLst/>
                <a:latin typeface="Calibri (Body)"/>
                <a:cs typeface="Courier New" panose="02070309020205020404" pitchFamily="49" charset="0"/>
              </a:rPr>
              <a:t>, Mate Attila Toth, Dhruv Desai, Dhagash Mehta, and Stefano </a:t>
            </a:r>
            <a:r>
              <a:rPr lang="en-US" sz="1200" b="0" i="0" dirty="0" err="1">
                <a:solidFill>
                  <a:srgbClr val="222222"/>
                </a:solidFill>
                <a:effectLst/>
                <a:latin typeface="Calibri (Body)"/>
                <a:cs typeface="Courier New" panose="02070309020205020404" pitchFamily="49" charset="0"/>
              </a:rPr>
              <a:t>Pasquali</a:t>
            </a:r>
            <a:r>
              <a:rPr lang="en-US" sz="1200" b="0" i="0" dirty="0">
                <a:solidFill>
                  <a:srgbClr val="222222"/>
                </a:solidFill>
                <a:effectLst/>
                <a:latin typeface="Calibri (Body)"/>
                <a:cs typeface="Courier New" panose="02070309020205020404" pitchFamily="49" charset="0"/>
              </a:rPr>
              <a:t>. "</a:t>
            </a:r>
            <a:r>
              <a:rPr lang="en-US" sz="1200" b="1" i="0" dirty="0">
                <a:solidFill>
                  <a:srgbClr val="222222"/>
                </a:solidFill>
                <a:effectLst/>
                <a:latin typeface="Calibri (Body)"/>
                <a:cs typeface="Courier New" panose="02070309020205020404" pitchFamily="49" charset="0"/>
              </a:rPr>
              <a:t>Learning Mutual Fund Categorization using Natural Language Processing</a:t>
            </a:r>
            <a:r>
              <a:rPr lang="en-US" sz="1200" b="0" i="0" dirty="0">
                <a:solidFill>
                  <a:srgbClr val="222222"/>
                </a:solidFill>
                <a:effectLst/>
                <a:latin typeface="Calibri (Body)"/>
                <a:cs typeface="Courier New" panose="02070309020205020404" pitchFamily="49" charset="0"/>
              </a:rPr>
              <a:t>." </a:t>
            </a:r>
            <a:r>
              <a:rPr lang="en-US" sz="1200" b="0" i="1" dirty="0" err="1">
                <a:solidFill>
                  <a:srgbClr val="222222"/>
                </a:solidFill>
                <a:effectLst/>
                <a:latin typeface="Calibri (Body)"/>
                <a:cs typeface="Courier New" panose="02070309020205020404" pitchFamily="49" charset="0"/>
              </a:rPr>
              <a:t>arXiv</a:t>
            </a:r>
            <a:r>
              <a:rPr lang="en-US" sz="1200" b="0" i="1" dirty="0">
                <a:solidFill>
                  <a:srgbClr val="222222"/>
                </a:solidFill>
                <a:effectLst/>
                <a:latin typeface="Calibri (Body)"/>
                <a:cs typeface="Courier New" panose="02070309020205020404" pitchFamily="49" charset="0"/>
              </a:rPr>
              <a:t> preprint arXiv:2207.04959</a:t>
            </a:r>
            <a:r>
              <a:rPr lang="en-US" sz="1200" b="0" i="0" dirty="0">
                <a:solidFill>
                  <a:srgbClr val="222222"/>
                </a:solidFill>
                <a:effectLst/>
                <a:latin typeface="Calibri (Body)"/>
                <a:cs typeface="Courier New" panose="02070309020205020404" pitchFamily="49" charset="0"/>
              </a:rPr>
              <a:t> (2022). Accepted for </a:t>
            </a:r>
            <a:r>
              <a:rPr lang="en-US" sz="1200" b="0" i="1" dirty="0">
                <a:solidFill>
                  <a:srgbClr val="222222"/>
                </a:solidFill>
                <a:effectLst/>
                <a:latin typeface="Calibri (Body)"/>
                <a:cs typeface="Courier New" panose="02070309020205020404" pitchFamily="49" charset="0"/>
              </a:rPr>
              <a:t>Proceedings of the Third ACM International Conference on AI in Finance</a:t>
            </a:r>
            <a:r>
              <a:rPr lang="en-US" sz="1200" b="0" i="0" dirty="0">
                <a:solidFill>
                  <a:srgbClr val="222222"/>
                </a:solidFill>
                <a:effectLst/>
                <a:latin typeface="Calibri (Body)"/>
                <a:cs typeface="Courier New" panose="02070309020205020404" pitchFamily="49" charset="0"/>
              </a:rPr>
              <a:t>. 2022.</a:t>
            </a:r>
          </a:p>
          <a:p>
            <a:pPr algn="just"/>
            <a:endParaRPr lang="en-US" sz="1200" dirty="0">
              <a:solidFill>
                <a:srgbClr val="222222"/>
              </a:solidFill>
              <a:latin typeface="Calibri (Body)"/>
              <a:cs typeface="Courier New" panose="02070309020205020404" pitchFamily="49" charset="0"/>
            </a:endParaRPr>
          </a:p>
          <a:p>
            <a:pPr algn="just"/>
            <a:r>
              <a:rPr lang="en-US" sz="1200" b="1" u="sng" dirty="0">
                <a:solidFill>
                  <a:srgbClr val="222222"/>
                </a:solidFill>
                <a:latin typeface="Calibri (Body)"/>
                <a:cs typeface="Courier New" panose="02070309020205020404" pitchFamily="49" charset="0"/>
              </a:rPr>
              <a:t>Investor Similarity</a:t>
            </a:r>
          </a:p>
          <a:p>
            <a:pPr algn="just"/>
            <a:endParaRPr lang="en-US" sz="1200" dirty="0">
              <a:solidFill>
                <a:srgbClr val="222222"/>
              </a:solidFill>
              <a:latin typeface="Calibri (Body)"/>
              <a:cs typeface="Courier New" panose="02070309020205020404" pitchFamily="49" charset="0"/>
            </a:endParaRPr>
          </a:p>
          <a:p>
            <a:pPr marL="285750" indent="-285750" algn="just">
              <a:buFont typeface="Arial" panose="020B0604020202020204" pitchFamily="34" charset="0"/>
              <a:buChar char="•"/>
            </a:pPr>
            <a:r>
              <a:rPr lang="en-US" sz="1200" b="0" i="0" dirty="0">
                <a:solidFill>
                  <a:srgbClr val="222222"/>
                </a:solidFill>
                <a:effectLst/>
                <a:latin typeface="Calibri (Body)"/>
                <a:cs typeface="Courier New" panose="02070309020205020404" pitchFamily="49" charset="0"/>
              </a:rPr>
              <a:t>Han-Tai </a:t>
            </a:r>
            <a:r>
              <a:rPr lang="en-US" sz="1200" b="0" i="0" dirty="0" err="1">
                <a:solidFill>
                  <a:srgbClr val="222222"/>
                </a:solidFill>
                <a:effectLst/>
                <a:latin typeface="Calibri (Body)"/>
                <a:cs typeface="Courier New" panose="02070309020205020404" pitchFamily="49" charset="0"/>
              </a:rPr>
              <a:t>Shiao</a:t>
            </a:r>
            <a:r>
              <a:rPr lang="en-US" sz="1200" b="0" i="0" dirty="0">
                <a:solidFill>
                  <a:srgbClr val="222222"/>
                </a:solidFill>
                <a:effectLst/>
                <a:latin typeface="Calibri (Body)"/>
                <a:cs typeface="Courier New" panose="02070309020205020404" pitchFamily="49" charset="0"/>
              </a:rPr>
              <a:t>, Cynthia Pagliaro, Dhagash Mehta. </a:t>
            </a:r>
            <a:r>
              <a:rPr lang="en-US" sz="1200" b="1" i="0" dirty="0">
                <a:solidFill>
                  <a:srgbClr val="222222"/>
                </a:solidFill>
                <a:effectLst/>
                <a:latin typeface="Calibri (Body)"/>
                <a:cs typeface="Courier New" panose="02070309020205020404" pitchFamily="49" charset="0"/>
              </a:rPr>
              <a:t>Using Machine Learning to Model Advised-Investor Behavior</a:t>
            </a:r>
            <a:r>
              <a:rPr lang="en-US" sz="1200" b="0" i="0" dirty="0">
                <a:solidFill>
                  <a:srgbClr val="222222"/>
                </a:solidFill>
                <a:effectLst/>
                <a:latin typeface="Calibri (Body)"/>
                <a:cs typeface="Courier New" panose="02070309020205020404" pitchFamily="49" charset="0"/>
              </a:rPr>
              <a:t>. The Journal of Financial Data Science 4 (4), 25-38. 2022.</a:t>
            </a:r>
          </a:p>
          <a:p>
            <a:pPr marL="285750" indent="-285750" algn="just">
              <a:buFont typeface="Arial" panose="020B0604020202020204" pitchFamily="34" charset="0"/>
              <a:buChar char="•"/>
            </a:pPr>
            <a:endParaRPr lang="en-US" sz="1200" dirty="0">
              <a:solidFill>
                <a:srgbClr val="222222"/>
              </a:solidFill>
              <a:latin typeface="Calibri (Body)"/>
              <a:cs typeface="Courier New" panose="02070309020205020404" pitchFamily="49" charset="0"/>
            </a:endParaRPr>
          </a:p>
          <a:p>
            <a:pPr marL="285750" indent="-285750" algn="just">
              <a:buFont typeface="Arial" panose="020B0604020202020204" pitchFamily="34" charset="0"/>
              <a:buChar char="•"/>
            </a:pPr>
            <a:r>
              <a:rPr lang="en-US" sz="1200" b="0" i="0" dirty="0">
                <a:effectLst/>
                <a:latin typeface="Calibri (Body)"/>
              </a:rPr>
              <a:t>Fu Tan, Dhagash Mehta. Health State Risk Categorization: </a:t>
            </a:r>
            <a:r>
              <a:rPr lang="en-US" sz="1200" b="1" i="0" dirty="0">
                <a:effectLst/>
                <a:latin typeface="Calibri (Body)"/>
              </a:rPr>
              <a:t>A Machine Learning Clustering Approach Using Health and Retirement Study Data.</a:t>
            </a:r>
            <a:r>
              <a:rPr lang="en-US" sz="1200" b="0" i="0" dirty="0">
                <a:effectLst/>
                <a:latin typeface="Calibri (Body)"/>
              </a:rPr>
              <a:t> 4 (2), 139-167. 2022.</a:t>
            </a:r>
            <a:endParaRPr lang="en-US" sz="1200" b="0" i="0" dirty="0">
              <a:effectLst/>
              <a:latin typeface="Calibri (Body)"/>
              <a:cs typeface="Courier New" panose="02070309020205020404" pitchFamily="49" charset="0"/>
            </a:endParaRPr>
          </a:p>
          <a:p>
            <a:pPr marL="285750" indent="-285750" algn="just">
              <a:buFont typeface="Arial" panose="020B0604020202020204" pitchFamily="34" charset="0"/>
              <a:buChar char="•"/>
            </a:pPr>
            <a:endParaRPr lang="en-US" sz="1200" dirty="0">
              <a:latin typeface="Calibri (Body)"/>
            </a:endParaRPr>
          </a:p>
          <a:p>
            <a:pPr marL="285750" indent="-285750" algn="just">
              <a:buFont typeface="Arial" panose="020B0604020202020204" pitchFamily="34" charset="0"/>
              <a:buChar char="•"/>
            </a:pPr>
            <a:r>
              <a:rPr lang="en-US" sz="1200" dirty="0">
                <a:latin typeface="Calibri (Body)"/>
              </a:rPr>
              <a:t>Cynthia Pagliaro, Dhagash Mehta, Han-Tai </a:t>
            </a:r>
            <a:r>
              <a:rPr lang="en-US" sz="1200" dirty="0" err="1">
                <a:latin typeface="Calibri (Body)"/>
              </a:rPr>
              <a:t>Shiao</a:t>
            </a:r>
            <a:r>
              <a:rPr lang="en-US" sz="1200" dirty="0">
                <a:latin typeface="Calibri (Body)"/>
              </a:rPr>
              <a:t>, </a:t>
            </a:r>
            <a:r>
              <a:rPr lang="en-US" sz="1200" dirty="0" err="1">
                <a:latin typeface="Calibri (Body)"/>
              </a:rPr>
              <a:t>Shaofei</a:t>
            </a:r>
            <a:r>
              <a:rPr lang="en-US" sz="1200" dirty="0">
                <a:latin typeface="Calibri (Body)"/>
              </a:rPr>
              <a:t> Wang, </a:t>
            </a:r>
            <a:r>
              <a:rPr lang="en-US" sz="1200" dirty="0" err="1">
                <a:latin typeface="Calibri (Body)"/>
              </a:rPr>
              <a:t>Luwei</a:t>
            </a:r>
            <a:r>
              <a:rPr lang="en-US" sz="1200" dirty="0">
                <a:latin typeface="Calibri (Body)"/>
              </a:rPr>
              <a:t> </a:t>
            </a:r>
            <a:r>
              <a:rPr lang="en-US" sz="1200" dirty="0" err="1">
                <a:latin typeface="Calibri (Body)"/>
              </a:rPr>
              <a:t>Xiong</a:t>
            </a:r>
            <a:r>
              <a:rPr lang="en-US" sz="1200" dirty="0">
                <a:latin typeface="Calibri (Body)"/>
              </a:rPr>
              <a:t>. </a:t>
            </a:r>
            <a:r>
              <a:rPr lang="en-US" sz="1200" b="1" dirty="0">
                <a:latin typeface="Calibri (Body)"/>
              </a:rPr>
              <a:t>Investor Modeling by analyzing financial advisor notes: a machine learning perspective.</a:t>
            </a:r>
            <a:r>
              <a:rPr lang="en-US" sz="1200" dirty="0">
                <a:latin typeface="Calibri (Body)"/>
              </a:rPr>
              <a:t> Proceedings of the Second ACM International Conference on AI in Finance, 1-8. 2021.</a:t>
            </a:r>
          </a:p>
          <a:p>
            <a:pPr marL="285750" indent="-285750" algn="just">
              <a:buFont typeface="Arial" panose="020B0604020202020204" pitchFamily="34" charset="0"/>
              <a:buChar char="•"/>
            </a:pPr>
            <a:endParaRPr lang="en-US" sz="1200" dirty="0">
              <a:latin typeface="Calibri (Body)"/>
            </a:endParaRPr>
          </a:p>
          <a:p>
            <a:pPr marL="285750" indent="-285750" algn="just">
              <a:buFont typeface="Arial" panose="020B0604020202020204" pitchFamily="34" charset="0"/>
              <a:buChar char="•"/>
            </a:pPr>
            <a:r>
              <a:rPr lang="en-US" sz="1200" dirty="0">
                <a:latin typeface="Calibri (Body)"/>
              </a:rPr>
              <a:t>Thomas de Luca and Dhagash Mehta. </a:t>
            </a:r>
            <a:r>
              <a:rPr lang="en-US" sz="1200" b="1" dirty="0">
                <a:latin typeface="Calibri (Body)"/>
              </a:rPr>
              <a:t>ESG fund usage among investor households: A machine learning based behavioral study.</a:t>
            </a:r>
            <a:r>
              <a:rPr lang="en-US" sz="1200" dirty="0">
                <a:latin typeface="Calibri (Body)"/>
              </a:rPr>
              <a:t> Accepted for publication in Journal of ESG and Impact Investing.</a:t>
            </a:r>
          </a:p>
          <a:p>
            <a:pPr algn="l"/>
            <a:endParaRPr lang="en-US" sz="1200" b="0" i="0" dirty="0">
              <a:solidFill>
                <a:srgbClr val="777777"/>
              </a:solidFill>
              <a:effectLst/>
              <a:latin typeface="Arial" panose="020B0604020202020204" pitchFamily="34" charset="0"/>
            </a:endParaRPr>
          </a:p>
          <a:p>
            <a:pPr marL="285750" indent="-285750" algn="just">
              <a:buFont typeface="Arial" panose="020B0604020202020204" pitchFamily="34" charset="0"/>
              <a:buChar char="•"/>
            </a:pPr>
            <a:endParaRPr lang="en-US" sz="1200" dirty="0">
              <a:latin typeface="Calibri (Body)"/>
            </a:endParaRPr>
          </a:p>
          <a:p>
            <a:pPr algn="just"/>
            <a:endParaRPr lang="en-US" sz="1200" dirty="0">
              <a:latin typeface="Calibri (Body)"/>
            </a:endParaRPr>
          </a:p>
          <a:p>
            <a:pPr algn="just"/>
            <a:endParaRPr lang="en-US" sz="1200" dirty="0">
              <a:latin typeface="Calibri (Body)"/>
            </a:endParaRPr>
          </a:p>
        </p:txBody>
      </p:sp>
    </p:spTree>
    <p:extLst>
      <p:ext uri="{BB962C8B-B14F-4D97-AF65-F5344CB8AC3E}">
        <p14:creationId xmlns:p14="http://schemas.microsoft.com/office/powerpoint/2010/main" val="287060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3324" y="177616"/>
            <a:ext cx="5637762" cy="430887"/>
          </a:xfrm>
          <a:prstGeom prst="rect">
            <a:avLst/>
          </a:prstGeom>
        </p:spPr>
        <p:txBody>
          <a:bodyPr wrap="none">
            <a:spAutoFit/>
          </a:bodyPr>
          <a:lstStyle/>
          <a:p>
            <a:r>
              <a:rPr lang="en-US" sz="2200" dirty="0">
                <a:solidFill>
                  <a:schemeClr val="bg2">
                    <a:lumMod val="50000"/>
                  </a:schemeClr>
                </a:solidFill>
              </a:rPr>
              <a:t>Introduction: Similarity as Cognitive Intelligence</a:t>
            </a:r>
          </a:p>
        </p:txBody>
      </p:sp>
      <p:sp>
        <p:nvSpPr>
          <p:cNvPr id="2" name="TextBox 1">
            <a:extLst>
              <a:ext uri="{FF2B5EF4-FFF2-40B4-BE49-F238E27FC236}">
                <a16:creationId xmlns:a16="http://schemas.microsoft.com/office/drawing/2014/main" id="{602A20D2-F206-454A-96E8-6CFE1F745DE2}"/>
              </a:ext>
            </a:extLst>
          </p:cNvPr>
          <p:cNvSpPr txBox="1"/>
          <p:nvPr/>
        </p:nvSpPr>
        <p:spPr>
          <a:xfrm>
            <a:off x="286247" y="858741"/>
            <a:ext cx="8595360" cy="1477328"/>
          </a:xfrm>
          <a:prstGeom prst="rect">
            <a:avLst/>
          </a:prstGeom>
          <a:noFill/>
        </p:spPr>
        <p:txBody>
          <a:bodyPr wrap="square" rtlCol="0">
            <a:spAutoFit/>
          </a:bodyPr>
          <a:lstStyle/>
          <a:p>
            <a:pPr marL="285750" indent="-285750" algn="just">
              <a:buFont typeface="Arial" panose="020B0604020202020204" pitchFamily="34" charset="0"/>
              <a:buChar char="•"/>
            </a:pPr>
            <a:r>
              <a:rPr lang="en-US" dirty="0"/>
              <a:t>Recognizing similarities between two objects is one of the fundamental cognition abilities for the human as well as for many other living organisms.</a:t>
            </a:r>
          </a:p>
          <a:p>
            <a:pPr marL="285750" indent="-285750" algn="just">
              <a:buFont typeface="Arial" panose="020B0604020202020204" pitchFamily="34" charset="0"/>
              <a:buChar char="•"/>
            </a:pPr>
            <a:r>
              <a:rPr lang="en-US" dirty="0"/>
              <a:t>An important survival skill (e.g., comparing new objects with the previously known ones to guess if the new ones will be safer or dangerous)</a:t>
            </a:r>
          </a:p>
          <a:p>
            <a:pPr marL="285750" indent="-285750">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BDEF1209-C522-4730-84FE-36E80D432B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2138" y="2103000"/>
            <a:ext cx="5274281" cy="37347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FC2450-F506-49B3-B494-C69CE060CF66}"/>
              </a:ext>
            </a:extLst>
          </p:cNvPr>
          <p:cNvSpPr txBox="1"/>
          <p:nvPr/>
        </p:nvSpPr>
        <p:spPr>
          <a:xfrm>
            <a:off x="286247" y="5689208"/>
            <a:ext cx="8722580" cy="954107"/>
          </a:xfrm>
          <a:prstGeom prst="rect">
            <a:avLst/>
          </a:prstGeom>
          <a:noFill/>
        </p:spPr>
        <p:txBody>
          <a:bodyPr wrap="square">
            <a:spAutoFit/>
          </a:bodyPr>
          <a:lstStyle/>
          <a:p>
            <a:pPr algn="just"/>
            <a:r>
              <a:rPr lang="en-US" sz="1400" i="0" u="sng" dirty="0">
                <a:solidFill>
                  <a:srgbClr val="2D3B45"/>
                </a:solidFill>
                <a:effectLst/>
                <a:latin typeface="Arial" panose="020B0604020202020204" pitchFamily="34" charset="0"/>
                <a:cs typeface="Arial" panose="020B0604020202020204" pitchFamily="34" charset="0"/>
              </a:rPr>
              <a:t>Similarity in art</a:t>
            </a:r>
            <a:r>
              <a:rPr lang="en-US" sz="1400" i="0" dirty="0">
                <a:solidFill>
                  <a:srgbClr val="2D3B45"/>
                </a:solidFill>
                <a:effectLst/>
                <a:latin typeface="Arial" panose="020B0604020202020204" pitchFamily="34" charset="0"/>
                <a:cs typeface="Arial" panose="020B0604020202020204" pitchFamily="34" charset="0"/>
              </a:rPr>
              <a:t>:</a:t>
            </a:r>
          </a:p>
          <a:p>
            <a:pPr algn="just"/>
            <a:r>
              <a:rPr lang="en-US" sz="1400" i="0" dirty="0">
                <a:solidFill>
                  <a:srgbClr val="2D3B45"/>
                </a:solidFill>
                <a:effectLst/>
                <a:latin typeface="Arial" panose="020B0604020202020204" pitchFamily="34" charset="0"/>
                <a:cs typeface="Arial" panose="020B0604020202020204" pitchFamily="34" charset="0"/>
              </a:rPr>
              <a:t>“The Mona Lisa “1503-1517 painting by Italian painter Leonardo da Vinci</a:t>
            </a:r>
            <a:r>
              <a:rPr lang="en-US" sz="1400" dirty="0">
                <a:solidFill>
                  <a:srgbClr val="2D3B45"/>
                </a:solidFill>
                <a:latin typeface="Arial" panose="020B0604020202020204" pitchFamily="34" charset="0"/>
                <a:cs typeface="Arial" panose="020B0604020202020204" pitchFamily="34" charset="0"/>
              </a:rPr>
              <a:t>; a</a:t>
            </a:r>
            <a:r>
              <a:rPr lang="en-US" sz="1400" i="0" dirty="0">
                <a:solidFill>
                  <a:srgbClr val="2D3B45"/>
                </a:solidFill>
                <a:effectLst/>
                <a:latin typeface="Arial" panose="020B0604020202020204" pitchFamily="34" charset="0"/>
                <a:cs typeface="Arial" panose="020B0604020202020204" pitchFamily="34" charset="0"/>
              </a:rPr>
              <a:t>nd “Self-Portrait with Monkey “1938, by Mexican painter Frida Kahlo.</a:t>
            </a:r>
          </a:p>
          <a:p>
            <a:pPr algn="just"/>
            <a:r>
              <a:rPr lang="en-US" sz="1400" dirty="0">
                <a:solidFill>
                  <a:srgbClr val="2D3B45"/>
                </a:solidFill>
                <a:latin typeface="Arial" panose="020B0604020202020204" pitchFamily="34" charset="0"/>
                <a:cs typeface="Arial" panose="020B0604020202020204" pitchFamily="34" charset="0"/>
              </a:rPr>
              <a:t>Source:</a:t>
            </a:r>
            <a:r>
              <a:rPr lang="en-US" sz="1400" i="0" dirty="0">
                <a:solidFill>
                  <a:srgbClr val="2D3B45"/>
                </a:solidFill>
                <a:effectLst/>
                <a:latin typeface="Arial" panose="020B0604020202020204" pitchFamily="34" charset="0"/>
                <a:cs typeface="Arial" panose="020B0604020202020204" pitchFamily="34" charset="0"/>
              </a:rPr>
              <a:t> https://morrisschooldistrict.instructure.com/courses/2315/assignments/123274</a:t>
            </a:r>
          </a:p>
        </p:txBody>
      </p:sp>
    </p:spTree>
    <p:extLst>
      <p:ext uri="{BB962C8B-B14F-4D97-AF65-F5344CB8AC3E}">
        <p14:creationId xmlns:p14="http://schemas.microsoft.com/office/powerpoint/2010/main" val="306391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3324" y="177616"/>
            <a:ext cx="4755341" cy="430887"/>
          </a:xfrm>
          <a:prstGeom prst="rect">
            <a:avLst/>
          </a:prstGeom>
        </p:spPr>
        <p:txBody>
          <a:bodyPr wrap="none">
            <a:spAutoFit/>
          </a:bodyPr>
          <a:lstStyle/>
          <a:p>
            <a:r>
              <a:rPr lang="en-US" sz="2200" dirty="0">
                <a:solidFill>
                  <a:schemeClr val="bg2">
                    <a:lumMod val="50000"/>
                  </a:schemeClr>
                </a:solidFill>
              </a:rPr>
              <a:t>Similarity: (Vague) Problem Formulation</a:t>
            </a:r>
          </a:p>
        </p:txBody>
      </p:sp>
      <p:sp>
        <p:nvSpPr>
          <p:cNvPr id="2" name="TextBox 1"/>
          <p:cNvSpPr txBox="1"/>
          <p:nvPr/>
        </p:nvSpPr>
        <p:spPr>
          <a:xfrm>
            <a:off x="314960" y="943735"/>
            <a:ext cx="8353911" cy="2585323"/>
          </a:xfrm>
          <a:prstGeom prst="rect">
            <a:avLst/>
          </a:prstGeom>
          <a:noFill/>
        </p:spPr>
        <p:txBody>
          <a:bodyPr wrap="square" rtlCol="0">
            <a:spAutoFit/>
          </a:bodyPr>
          <a:lstStyle/>
          <a:p>
            <a:r>
              <a:rPr lang="en-US" dirty="0"/>
              <a:t>More concretely,</a:t>
            </a:r>
          </a:p>
          <a:p>
            <a:endParaRPr lang="en-US" dirty="0"/>
          </a:p>
          <a:p>
            <a:pPr marL="285750" indent="-285750">
              <a:buFont typeface="Arial" panose="020B0604020202020204" pitchFamily="34" charset="0"/>
              <a:buChar char="•"/>
            </a:pPr>
            <a:r>
              <a:rPr lang="en-US" i="1" dirty="0"/>
              <a:t>Question 1</a:t>
            </a:r>
            <a:r>
              <a:rPr lang="en-US" dirty="0"/>
              <a:t>: Given an object/product, what are other similar objects/products?</a:t>
            </a:r>
          </a:p>
          <a:p>
            <a:endParaRPr lang="en-US" i="1" dirty="0"/>
          </a:p>
          <a:p>
            <a:pPr marL="285750" indent="-285750">
              <a:buFont typeface="Arial" panose="020B0604020202020204" pitchFamily="34" charset="0"/>
              <a:buChar char="•"/>
            </a:pPr>
            <a:r>
              <a:rPr lang="en-US" i="1" dirty="0"/>
              <a:t>Question 2</a:t>
            </a:r>
            <a:r>
              <a:rPr lang="en-US" dirty="0"/>
              <a:t>: How similar are the given two objects/products? (Or, different from each other?)</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dirty="0"/>
              <a:t>A very frequently arising problem in most business areas. </a:t>
            </a:r>
            <a:endParaRPr lang="en-US" i="1" dirty="0"/>
          </a:p>
          <a:p>
            <a:pPr marL="285750" indent="-285750">
              <a:buFont typeface="Arial" panose="020B0604020202020204" pitchFamily="34" charset="0"/>
              <a:buChar char="•"/>
            </a:pPr>
            <a:endParaRPr lang="en-US" i="1" dirty="0"/>
          </a:p>
        </p:txBody>
      </p:sp>
    </p:spTree>
    <p:extLst>
      <p:ext uri="{BB962C8B-B14F-4D97-AF65-F5344CB8AC3E}">
        <p14:creationId xmlns:p14="http://schemas.microsoft.com/office/powerpoint/2010/main" val="29038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3324" y="177616"/>
            <a:ext cx="4759765" cy="430887"/>
          </a:xfrm>
          <a:prstGeom prst="rect">
            <a:avLst/>
          </a:prstGeom>
        </p:spPr>
        <p:txBody>
          <a:bodyPr wrap="none">
            <a:spAutoFit/>
          </a:bodyPr>
          <a:lstStyle/>
          <a:p>
            <a:r>
              <a:rPr lang="en-US" sz="2200" dirty="0">
                <a:solidFill>
                  <a:schemeClr val="bg2">
                    <a:lumMod val="50000"/>
                  </a:schemeClr>
                </a:solidFill>
              </a:rPr>
              <a:t>Similarity: Applications across industries</a:t>
            </a:r>
          </a:p>
        </p:txBody>
      </p:sp>
      <p:sp>
        <p:nvSpPr>
          <p:cNvPr id="2" name="TextBox 1"/>
          <p:cNvSpPr txBox="1"/>
          <p:nvPr/>
        </p:nvSpPr>
        <p:spPr>
          <a:xfrm>
            <a:off x="314960" y="721105"/>
            <a:ext cx="8353911" cy="4524315"/>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Amazon recommending similar items to what you search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Netflix recommendation of similar movies to what you watched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Zillow’s Zestimate of house price based on similar houses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Spotify’s song/podcast/artist recommendation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Face recognition on Facebook or screen-lock on cell-phones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Semantic similarity (e.g., similar words, e.g., Google’s dictionary help)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Facebook’s friend recommendation</a:t>
            </a:r>
          </a:p>
          <a:p>
            <a:pPr marL="285750" indent="-285750">
              <a:buFont typeface="Arial" panose="020B0604020202020204" pitchFamily="34" charset="0"/>
              <a:buChar char="•"/>
            </a:pPr>
            <a:endParaRPr lang="en-US" dirty="0"/>
          </a:p>
          <a:p>
            <a:r>
              <a:rPr lang="en-US" dirty="0"/>
              <a:t>Etc.</a:t>
            </a:r>
          </a:p>
        </p:txBody>
      </p:sp>
    </p:spTree>
    <p:extLst>
      <p:ext uri="{BB962C8B-B14F-4D97-AF65-F5344CB8AC3E}">
        <p14:creationId xmlns:p14="http://schemas.microsoft.com/office/powerpoint/2010/main" val="319076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3324" y="177616"/>
            <a:ext cx="5133970" cy="430887"/>
          </a:xfrm>
          <a:prstGeom prst="rect">
            <a:avLst/>
          </a:prstGeom>
        </p:spPr>
        <p:txBody>
          <a:bodyPr wrap="none">
            <a:spAutoFit/>
          </a:bodyPr>
          <a:lstStyle/>
          <a:p>
            <a:r>
              <a:rPr lang="en-US" sz="2200" dirty="0">
                <a:solidFill>
                  <a:schemeClr val="bg2">
                    <a:lumMod val="50000"/>
                  </a:schemeClr>
                </a:solidFill>
              </a:rPr>
              <a:t>Similarity: Applications in Financial Services</a:t>
            </a:r>
          </a:p>
        </p:txBody>
      </p:sp>
      <p:sp>
        <p:nvSpPr>
          <p:cNvPr id="2" name="TextBox 1"/>
          <p:cNvSpPr txBox="1"/>
          <p:nvPr/>
        </p:nvSpPr>
        <p:spPr>
          <a:xfrm>
            <a:off x="314960" y="1205737"/>
            <a:ext cx="8353911" cy="4247317"/>
          </a:xfrm>
          <a:prstGeom prst="rect">
            <a:avLst/>
          </a:prstGeom>
          <a:noFill/>
        </p:spPr>
        <p:txBody>
          <a:bodyPr wrap="square" rtlCol="0">
            <a:spAutoFit/>
          </a:bodyPr>
          <a:lstStyle/>
          <a:p>
            <a:pPr marL="285750" indent="-285750" algn="just">
              <a:buFont typeface="Arial" panose="020B0604020202020204" pitchFamily="34" charset="0"/>
              <a:buChar char="•"/>
            </a:pPr>
            <a:r>
              <a:rPr lang="en-US" dirty="0"/>
              <a:t>Many applications in finance, most already well appreciated:</a:t>
            </a:r>
          </a:p>
          <a:p>
            <a:pPr algn="just"/>
            <a:r>
              <a:rPr lang="en-US" dirty="0"/>
              <a:t>	- Illiquid asset similarity (trading a more liquid substitute, e.g., </a:t>
            </a:r>
            <a:r>
              <a:rPr lang="en-US" dirty="0" err="1"/>
              <a:t>corp</a:t>
            </a:r>
            <a:r>
              <a:rPr lang="en-US" dirty="0"/>
              <a:t> bonds)</a:t>
            </a:r>
          </a:p>
          <a:p>
            <a:pPr algn="just"/>
            <a:r>
              <a:rPr lang="en-US" dirty="0"/>
              <a:t>	- Mutual fund/ETF similarity (portfolio diversification, alternative portfolio 	    construction, sales and marketing, tax loss harvesting, etc.)</a:t>
            </a:r>
          </a:p>
          <a:p>
            <a:pPr algn="just"/>
            <a:r>
              <a:rPr lang="en-US" dirty="0"/>
              <a:t>	- Algorithmic trading, relative values</a:t>
            </a:r>
          </a:p>
          <a:p>
            <a:pPr algn="just"/>
            <a:r>
              <a:rPr lang="en-US" dirty="0"/>
              <a:t>	etc.</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Most, if not all, still rely on correlations.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Going beyond correlations has been tricky due to noisy datasets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Similarity measures extrapolated from traditional methods (e.g., unsupervised clustering) may often fail for problems which require global, local and dynamic measure of similarity (e.g. portfolio construction and trading problems)</a:t>
            </a:r>
          </a:p>
          <a:p>
            <a:pPr marL="285750"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2032203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3324" y="177616"/>
            <a:ext cx="5133970" cy="430887"/>
          </a:xfrm>
          <a:prstGeom prst="rect">
            <a:avLst/>
          </a:prstGeom>
        </p:spPr>
        <p:txBody>
          <a:bodyPr wrap="none">
            <a:spAutoFit/>
          </a:bodyPr>
          <a:lstStyle/>
          <a:p>
            <a:r>
              <a:rPr lang="en-US" sz="2200" dirty="0">
                <a:solidFill>
                  <a:schemeClr val="bg2">
                    <a:lumMod val="50000"/>
                  </a:schemeClr>
                </a:solidFill>
              </a:rPr>
              <a:t>Similarity: Applications in Financial Services</a:t>
            </a:r>
          </a:p>
        </p:txBody>
      </p:sp>
      <p:sp>
        <p:nvSpPr>
          <p:cNvPr id="2" name="TextBox 1"/>
          <p:cNvSpPr txBox="1"/>
          <p:nvPr/>
        </p:nvSpPr>
        <p:spPr>
          <a:xfrm>
            <a:off x="314960" y="940561"/>
            <a:ext cx="8353911" cy="5324535"/>
          </a:xfrm>
          <a:prstGeom prst="rect">
            <a:avLst/>
          </a:prstGeom>
          <a:noFill/>
        </p:spPr>
        <p:txBody>
          <a:bodyPr wrap="square" rtlCol="0">
            <a:spAutoFit/>
          </a:bodyPr>
          <a:lstStyle/>
          <a:p>
            <a:pPr marL="285750" indent="-285750" algn="just">
              <a:buFont typeface="Arial" panose="020B0604020202020204" pitchFamily="34" charset="0"/>
              <a:buChar char="•"/>
            </a:pPr>
            <a:r>
              <a:rPr lang="en-US" dirty="0"/>
              <a:t>In this talk, we focus on identifying </a:t>
            </a:r>
            <a:r>
              <a:rPr lang="en-US" dirty="0">
                <a:solidFill>
                  <a:schemeClr val="accent1"/>
                </a:solidFill>
              </a:rPr>
              <a:t>similarity between corporate bonds</a:t>
            </a:r>
            <a:r>
              <a:rPr lang="en-US" dirty="0"/>
              <a:t>.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corporate bond market is diverse, securities are traded in varying volume and frequencies. Having a similarity measure can help with use cases such as:</a:t>
            </a:r>
          </a:p>
          <a:p>
            <a:pPr algn="just"/>
            <a:endParaRPr lang="en-US" dirty="0"/>
          </a:p>
          <a:p>
            <a:pPr marL="422910" lvl="1" indent="-285750" algn="just">
              <a:buFontTx/>
              <a:buChar char="-"/>
            </a:pPr>
            <a:r>
              <a:rPr lang="en-US" sz="1600" dirty="0">
                <a:solidFill>
                  <a:srgbClr val="000000"/>
                </a:solidFill>
              </a:rPr>
              <a:t>identifying “liquid substitutes” in trading and investment processes to help efficiently source liquidity and significantly improve fill rates, as well as transaction costs, while reducing the negotiation cycles between traders and portfolio managers </a:t>
            </a:r>
          </a:p>
          <a:p>
            <a:pPr marL="422910" lvl="1" indent="-285750" algn="just">
              <a:buFontTx/>
              <a:buChar char="-"/>
            </a:pPr>
            <a:endParaRPr lang="en-US" sz="1600" dirty="0">
              <a:solidFill>
                <a:srgbClr val="000000"/>
              </a:solidFill>
            </a:endParaRPr>
          </a:p>
          <a:p>
            <a:pPr marL="422910" lvl="1" indent="-285750" algn="just">
              <a:buFontTx/>
              <a:buChar char="-"/>
            </a:pPr>
            <a:r>
              <a:rPr lang="en-US" sz="1600" dirty="0">
                <a:solidFill>
                  <a:srgbClr val="000000"/>
                </a:solidFill>
              </a:rPr>
              <a:t>finding more-accurate pricing for illiquid securities where there may be little to no observable data on target, but we can infer price movements based on similar securities</a:t>
            </a:r>
          </a:p>
          <a:p>
            <a:pPr marL="422910" lvl="1" indent="-285750" algn="just">
              <a:buFontTx/>
              <a:buChar char="-"/>
            </a:pPr>
            <a:endParaRPr lang="en-US" sz="1600" dirty="0">
              <a:solidFill>
                <a:srgbClr val="000000"/>
              </a:solidFill>
            </a:endParaRPr>
          </a:p>
          <a:p>
            <a:pPr marL="308610" lvl="1" indent="-171450" algn="just"/>
            <a:r>
              <a:rPr lang="en-US" sz="1600" dirty="0">
                <a:solidFill>
                  <a:srgbClr val="000000"/>
                </a:solidFill>
              </a:rPr>
              <a:t>- Replacing heuristics-based sector categories broadly used in portfolio management and risk factors with more-dynamic, data-driven cohorts of similar instruments </a:t>
            </a:r>
            <a:r>
              <a:rPr lang="en-US" sz="1600" i="1" dirty="0">
                <a:solidFill>
                  <a:srgbClr val="000000"/>
                </a:solidFill>
              </a:rPr>
              <a:t>[</a:t>
            </a:r>
            <a:r>
              <a:rPr lang="en-US" sz="1600" i="1" dirty="0" err="1">
                <a:solidFill>
                  <a:srgbClr val="000000"/>
                </a:solidFill>
              </a:rPr>
              <a:t>Madhavan</a:t>
            </a:r>
            <a:r>
              <a:rPr lang="en-US" sz="1600" i="1" dirty="0">
                <a:solidFill>
                  <a:srgbClr val="000000"/>
                </a:solidFill>
              </a:rPr>
              <a:t>, </a:t>
            </a:r>
            <a:r>
              <a:rPr lang="en-US" sz="1600" i="1" dirty="0" err="1">
                <a:solidFill>
                  <a:srgbClr val="000000"/>
                </a:solidFill>
              </a:rPr>
              <a:t>Pasquali</a:t>
            </a:r>
            <a:r>
              <a:rPr lang="en-US" sz="1600" i="1" dirty="0">
                <a:solidFill>
                  <a:srgbClr val="000000"/>
                </a:solidFill>
              </a:rPr>
              <a:t> &amp; Sommer 2022]</a:t>
            </a:r>
          </a:p>
          <a:p>
            <a:pPr algn="just"/>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PS: For the rest of the talk, we focus on the methodology rather than the end applications.</a:t>
            </a:r>
          </a:p>
          <a:p>
            <a:pPr marL="285750"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260020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3324" y="177616"/>
            <a:ext cx="6445739" cy="430887"/>
          </a:xfrm>
          <a:prstGeom prst="rect">
            <a:avLst/>
          </a:prstGeom>
        </p:spPr>
        <p:txBody>
          <a:bodyPr wrap="none">
            <a:spAutoFit/>
          </a:bodyPr>
          <a:lstStyle/>
          <a:p>
            <a:r>
              <a:rPr lang="en-US" sz="2200" dirty="0">
                <a:solidFill>
                  <a:schemeClr val="bg2">
                    <a:lumMod val="50000"/>
                  </a:schemeClr>
                </a:solidFill>
              </a:rPr>
              <a:t>Similarity: (Slightly) More Precise Problem Formulation</a:t>
            </a:r>
          </a:p>
        </p:txBody>
      </p:sp>
      <p:sp>
        <p:nvSpPr>
          <p:cNvPr id="2" name="TextBox 1">
            <a:extLst>
              <a:ext uri="{FF2B5EF4-FFF2-40B4-BE49-F238E27FC236}">
                <a16:creationId xmlns:a16="http://schemas.microsoft.com/office/drawing/2014/main" id="{2BE33C1C-717C-4478-A0E9-5A932387E39E}"/>
              </a:ext>
            </a:extLst>
          </p:cNvPr>
          <p:cNvSpPr txBox="1"/>
          <p:nvPr/>
        </p:nvSpPr>
        <p:spPr>
          <a:xfrm>
            <a:off x="477078" y="706076"/>
            <a:ext cx="8474898" cy="5632311"/>
          </a:xfrm>
          <a:prstGeom prst="rect">
            <a:avLst/>
          </a:prstGeom>
          <a:noFill/>
        </p:spPr>
        <p:txBody>
          <a:bodyPr wrap="square" rtlCol="0">
            <a:spAutoFit/>
          </a:bodyPr>
          <a:lstStyle/>
          <a:p>
            <a:r>
              <a:rPr lang="en-US" dirty="0"/>
              <a:t>In practice, a similarity problem may arise in different paradigms. (In the recommender systems, it is categorized as ‘case-based recommender system’)</a:t>
            </a:r>
          </a:p>
          <a:p>
            <a:endParaRPr lang="en-US" dirty="0"/>
          </a:p>
          <a:p>
            <a:pPr marL="285750" indent="-285750">
              <a:buFont typeface="Arial" panose="020B0604020202020204" pitchFamily="34" charset="0"/>
              <a:buChar char="•"/>
            </a:pPr>
            <a:r>
              <a:rPr lang="en-US" dirty="0">
                <a:solidFill>
                  <a:srgbClr val="C00000"/>
                </a:solidFill>
              </a:rPr>
              <a:t>Similarity between objects with respect to static data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br>
              <a:rPr lang="en-US" dirty="0"/>
            </a:br>
            <a:endParaRPr lang="en-US" dirty="0"/>
          </a:p>
          <a:p>
            <a:pPr marL="285750" indent="-285750">
              <a:buFont typeface="Arial" panose="020B0604020202020204" pitchFamily="34" charset="0"/>
              <a:buChar char="•"/>
            </a:pPr>
            <a:r>
              <a:rPr lang="en-US" dirty="0"/>
              <a:t>Similarity between objects with respect to time-series data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br>
              <a:rPr lang="en-US" dirty="0"/>
            </a:br>
            <a:endParaRPr lang="en-US" dirty="0"/>
          </a:p>
          <a:p>
            <a:pPr marL="285750" indent="-285750">
              <a:buFont typeface="Arial" panose="020B0604020202020204" pitchFamily="34" charset="0"/>
              <a:buChar char="•"/>
            </a:pPr>
            <a:r>
              <a:rPr lang="en-US" dirty="0"/>
              <a:t>Similarity between objects using users’ feedback for the objects</a:t>
            </a:r>
          </a:p>
          <a:p>
            <a:endParaRPr lang="en-US" dirty="0"/>
          </a:p>
          <a:p>
            <a:endParaRPr lang="en-US" dirty="0"/>
          </a:p>
          <a:p>
            <a:pPr marL="285750" indent="-285750">
              <a:buFont typeface="Arial" panose="020B0604020202020204" pitchFamily="34" charset="0"/>
              <a:buChar char="•"/>
            </a:pPr>
            <a:endParaRPr lang="en-US" dirty="0"/>
          </a:p>
          <a:p>
            <a:endParaRPr lang="en-US" dirty="0"/>
          </a:p>
        </p:txBody>
      </p:sp>
      <p:pic>
        <p:nvPicPr>
          <p:cNvPr id="4" name="Picture 4" descr="Chart&#10;&#10;Description automatically generated">
            <a:extLst>
              <a:ext uri="{FF2B5EF4-FFF2-40B4-BE49-F238E27FC236}">
                <a16:creationId xmlns:a16="http://schemas.microsoft.com/office/drawing/2014/main" id="{99613716-1B04-4CC3-9E1B-AA8A2E4882A7}"/>
              </a:ext>
            </a:extLst>
          </p:cNvPr>
          <p:cNvPicPr>
            <a:picLocks noChangeAspect="1"/>
          </p:cNvPicPr>
          <p:nvPr/>
        </p:nvPicPr>
        <p:blipFill>
          <a:blip r:embed="rId2"/>
          <a:stretch>
            <a:fillRect/>
          </a:stretch>
        </p:blipFill>
        <p:spPr>
          <a:xfrm>
            <a:off x="3487163" y="1794363"/>
            <a:ext cx="1872016" cy="1467490"/>
          </a:xfrm>
          <a:prstGeom prst="rect">
            <a:avLst/>
          </a:prstGeom>
        </p:spPr>
      </p:pic>
      <p:pic>
        <p:nvPicPr>
          <p:cNvPr id="1026" name="Picture 2" descr="Essentials of recommendation engines: content-based and collaborative  filtering | by Jonathan Leban | Towards Data Science">
            <a:extLst>
              <a:ext uri="{FF2B5EF4-FFF2-40B4-BE49-F238E27FC236}">
                <a16:creationId xmlns:a16="http://schemas.microsoft.com/office/drawing/2014/main" id="{88763D90-F872-4777-AFC9-FC9ED10DA6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6579" y="5303414"/>
            <a:ext cx="3231629" cy="14951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me Series Pattern Recognition with Air Quality Sensor Data | by Zhou  (Joe) Xu | Towards Data Science">
            <a:extLst>
              <a:ext uri="{FF2B5EF4-FFF2-40B4-BE49-F238E27FC236}">
                <a16:creationId xmlns:a16="http://schemas.microsoft.com/office/drawing/2014/main" id="{0849D9C5-FA75-49DB-99E4-1397C704A5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8788" y="3496193"/>
            <a:ext cx="2537622" cy="132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13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16" y="1008978"/>
            <a:ext cx="8471647" cy="355627"/>
          </a:xfrm>
        </p:spPr>
        <p:txBody>
          <a:bodyPr>
            <a:normAutofit fontScale="90000"/>
          </a:bodyPr>
          <a:lstStyle/>
          <a:p>
            <a:r>
              <a:rPr lang="en-US" sz="2175" dirty="0">
                <a:latin typeface="Arial"/>
                <a:cs typeface="Arial"/>
              </a:rPr>
              <a:t>Mathematically, what is </a:t>
            </a:r>
            <a:r>
              <a:rPr lang="en-US" sz="2175" i="1" dirty="0">
                <a:latin typeface="Arial"/>
                <a:cs typeface="Arial"/>
              </a:rPr>
              <a:t>similarity</a:t>
            </a:r>
            <a:r>
              <a:rPr lang="en-US" sz="2175" dirty="0">
                <a:latin typeface="Arial"/>
                <a:cs typeface="Arial"/>
              </a:rPr>
              <a:t>?   </a:t>
            </a:r>
          </a:p>
        </p:txBody>
      </p:sp>
      <p:sp>
        <p:nvSpPr>
          <p:cNvPr id="4" name="Text Placeholder 3"/>
          <p:cNvSpPr>
            <a:spLocks noGrp="1"/>
          </p:cNvSpPr>
          <p:nvPr>
            <p:ph type="body" sz="quarter" idx="12"/>
          </p:nvPr>
        </p:nvSpPr>
        <p:spPr>
          <a:xfrm>
            <a:off x="338866" y="1994916"/>
            <a:ext cx="8607686" cy="4541072"/>
          </a:xfrm>
        </p:spPr>
        <p:txBody>
          <a:bodyPr vert="horz" lIns="0" tIns="0" rIns="0" bIns="0" rtlCol="0" anchor="t">
            <a:normAutofit/>
          </a:bodyPr>
          <a:lstStyle/>
          <a:p>
            <a:pPr marL="214313" indent="-214313">
              <a:buFont typeface="Arial"/>
              <a:buChar char="•"/>
            </a:pPr>
            <a:r>
              <a:rPr lang="en-US" sz="1800" dirty="0">
                <a:solidFill>
                  <a:schemeClr val="tx1"/>
                </a:solidFill>
                <a:latin typeface="Arial"/>
                <a:cs typeface="Arial"/>
              </a:rPr>
              <a:t>Imagine we have 'n' number of variables such as </a:t>
            </a:r>
            <a:endParaRPr lang="en-US" sz="1800" dirty="0">
              <a:solidFill>
                <a:schemeClr val="tx1"/>
              </a:solidFill>
            </a:endParaRPr>
          </a:p>
          <a:p>
            <a:pPr marL="257175" indent="-257175">
              <a:buFont typeface="Arial"/>
              <a:buChar char="•"/>
            </a:pPr>
            <a:r>
              <a:rPr lang="en-US" sz="1800" dirty="0">
                <a:solidFill>
                  <a:schemeClr val="tx1"/>
                </a:solidFill>
                <a:latin typeface="Arial"/>
                <a:cs typeface="Arial"/>
              </a:rPr>
              <a:t>Then, a bond is a point in this n-dimensional space</a:t>
            </a:r>
          </a:p>
          <a:p>
            <a:pPr marL="257175" indent="-257175">
              <a:buFont typeface="Arial"/>
              <a:buChar char="•"/>
            </a:pPr>
            <a:r>
              <a:rPr lang="en-US" sz="1800" dirty="0">
                <a:solidFill>
                  <a:schemeClr val="tx1"/>
                </a:solidFill>
                <a:latin typeface="Arial"/>
                <a:cs typeface="Arial"/>
              </a:rPr>
              <a:t>Two bonds are similar if the corresponding two points in the n-dimensional space are 'close'</a:t>
            </a:r>
          </a:p>
          <a:p>
            <a:pPr marL="257175" indent="-257175">
              <a:buFont typeface="Arial"/>
              <a:buChar char="•"/>
            </a:pPr>
            <a:r>
              <a:rPr lang="en-US" sz="1800" dirty="0">
                <a:solidFill>
                  <a:schemeClr val="tx1"/>
                </a:solidFill>
                <a:latin typeface="Arial"/>
                <a:cs typeface="Arial"/>
              </a:rPr>
              <a:t>What is 'close' in terms of math? Answer: the distance between the two points is small</a:t>
            </a:r>
          </a:p>
          <a:p>
            <a:pPr marL="257175" indent="-257175">
              <a:buFont typeface="Arial"/>
              <a:buChar char="•"/>
            </a:pPr>
            <a:r>
              <a:rPr lang="en-US" sz="1800" dirty="0">
                <a:solidFill>
                  <a:schemeClr val="tx1"/>
                </a:solidFill>
                <a:latin typeface="Arial"/>
                <a:cs typeface="Arial"/>
              </a:rPr>
              <a:t>What is 'distance' in terms of math? Answer: the Euclidean distance</a:t>
            </a:r>
            <a:endParaRPr lang="en-US" sz="1800" dirty="0"/>
          </a:p>
          <a:p>
            <a:endParaRPr lang="en-US" sz="1800" dirty="0">
              <a:solidFill>
                <a:schemeClr val="tx1"/>
              </a:solidFill>
              <a:latin typeface="Arial"/>
              <a:cs typeface="Arial"/>
            </a:endParaRPr>
          </a:p>
          <a:p>
            <a:r>
              <a:rPr lang="en-US" sz="1800" dirty="0">
                <a:solidFill>
                  <a:schemeClr val="tx1"/>
                </a:solidFill>
                <a:latin typeface="Arial"/>
                <a:cs typeface="Arial"/>
              </a:rPr>
              <a:t>or, is it the only option?</a:t>
            </a:r>
            <a:endParaRPr lang="en-US" sz="1800" dirty="0">
              <a:solidFill>
                <a:schemeClr val="tx1"/>
              </a:solidFill>
            </a:endParaRPr>
          </a:p>
        </p:txBody>
      </p:sp>
      <p:pic>
        <p:nvPicPr>
          <p:cNvPr id="3" name="Picture 4" descr="Chart&#10;&#10;Description automatically generated">
            <a:extLst>
              <a:ext uri="{FF2B5EF4-FFF2-40B4-BE49-F238E27FC236}">
                <a16:creationId xmlns:a16="http://schemas.microsoft.com/office/drawing/2014/main" id="{84985DE0-3D6E-4318-83EA-7374000D4D76}"/>
              </a:ext>
            </a:extLst>
          </p:cNvPr>
          <p:cNvPicPr>
            <a:picLocks noChangeAspect="1"/>
          </p:cNvPicPr>
          <p:nvPr/>
        </p:nvPicPr>
        <p:blipFill>
          <a:blip r:embed="rId2"/>
          <a:stretch>
            <a:fillRect/>
          </a:stretch>
        </p:blipFill>
        <p:spPr>
          <a:xfrm>
            <a:off x="6521346" y="1072360"/>
            <a:ext cx="2387600" cy="2001635"/>
          </a:xfrm>
          <a:prstGeom prst="rect">
            <a:avLst/>
          </a:prstGeom>
        </p:spPr>
      </p:pic>
      <p:pic>
        <p:nvPicPr>
          <p:cNvPr id="5" name="Picture 5" descr="A picture containing shape&#10;&#10;Description automatically generated">
            <a:extLst>
              <a:ext uri="{FF2B5EF4-FFF2-40B4-BE49-F238E27FC236}">
                <a16:creationId xmlns:a16="http://schemas.microsoft.com/office/drawing/2014/main" id="{03F111E2-83BB-43A9-8E2D-01F754248ED5}"/>
              </a:ext>
            </a:extLst>
          </p:cNvPr>
          <p:cNvPicPr>
            <a:picLocks noChangeAspect="1"/>
          </p:cNvPicPr>
          <p:nvPr/>
        </p:nvPicPr>
        <p:blipFill>
          <a:blip r:embed="rId3"/>
          <a:stretch>
            <a:fillRect/>
          </a:stretch>
        </p:blipFill>
        <p:spPr>
          <a:xfrm>
            <a:off x="2974295" y="5067434"/>
            <a:ext cx="2057400" cy="682725"/>
          </a:xfrm>
          <a:prstGeom prst="rect">
            <a:avLst/>
          </a:prstGeom>
        </p:spPr>
      </p:pic>
      <p:sp>
        <p:nvSpPr>
          <p:cNvPr id="6" name="Rectangle 5">
            <a:extLst>
              <a:ext uri="{FF2B5EF4-FFF2-40B4-BE49-F238E27FC236}">
                <a16:creationId xmlns:a16="http://schemas.microsoft.com/office/drawing/2014/main" id="{98DA0F9C-CA4A-4C30-A463-9AB765510A3C}"/>
              </a:ext>
            </a:extLst>
          </p:cNvPr>
          <p:cNvSpPr/>
          <p:nvPr/>
        </p:nvSpPr>
        <p:spPr>
          <a:xfrm>
            <a:off x="203324" y="177616"/>
            <a:ext cx="3583673" cy="430887"/>
          </a:xfrm>
          <a:prstGeom prst="rect">
            <a:avLst/>
          </a:prstGeom>
        </p:spPr>
        <p:txBody>
          <a:bodyPr wrap="none">
            <a:spAutoFit/>
          </a:bodyPr>
          <a:lstStyle/>
          <a:p>
            <a:r>
              <a:rPr lang="en-US" sz="2200" dirty="0">
                <a:solidFill>
                  <a:schemeClr val="bg2">
                    <a:lumMod val="50000"/>
                  </a:schemeClr>
                </a:solidFill>
              </a:rPr>
              <a:t>Similarity: Rigorous Definition</a:t>
            </a:r>
          </a:p>
        </p:txBody>
      </p:sp>
    </p:spTree>
    <p:extLst>
      <p:ext uri="{BB962C8B-B14F-4D97-AF65-F5344CB8AC3E}">
        <p14:creationId xmlns:p14="http://schemas.microsoft.com/office/powerpoint/2010/main" val="32446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JECTION v1.5_INTERNAL_EZ">
  <a:themeElements>
    <a:clrScheme name="CAI Color Palette">
      <a:dk1>
        <a:srgbClr val="666666"/>
      </a:dk1>
      <a:lt1>
        <a:srgbClr val="FFFFFF"/>
      </a:lt1>
      <a:dk2>
        <a:srgbClr val="000000"/>
      </a:dk2>
      <a:lt2>
        <a:srgbClr val="A8A093"/>
      </a:lt2>
      <a:accent1>
        <a:srgbClr val="E0DBD0"/>
      </a:accent1>
      <a:accent2>
        <a:srgbClr val="96151D"/>
      </a:accent2>
      <a:accent3>
        <a:srgbClr val="EBBA00"/>
      </a:accent3>
      <a:accent4>
        <a:srgbClr val="A8B400"/>
      </a:accent4>
      <a:accent5>
        <a:srgbClr val="0098DB"/>
      </a:accent5>
      <a:accent6>
        <a:srgbClr val="80379B"/>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and templare for presentations.potx" id="{F937BF66-648C-4DFE-8E56-17A1773A93EC}" vid="{29CA33CE-FD18-486A-B26C-F6A8EAE7C5B4}"/>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9d73f512-f5eb-4768-88c9-a31fcea95b5d">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603e1533-f191-44b5-a5c0-34cda9ff48c1</TermId>
        </TermInfo>
        <TermInfo xmlns="http://schemas.microsoft.com/office/infopath/2007/PartnerControls">
          <TermName xmlns="http://schemas.microsoft.com/office/infopath/2007/PartnerControls">template</TermName>
          <TermId xmlns="http://schemas.microsoft.com/office/infopath/2007/PartnerControls">efec411a-1fc1-424d-8c2c-796138d0d62c</TermId>
        </TermInfo>
        <TermInfo xmlns="http://schemas.microsoft.com/office/infopath/2007/PartnerControls">
          <TermName xmlns="http://schemas.microsoft.com/office/infopath/2007/PartnerControls">brand</TermName>
          <TermId xmlns="http://schemas.microsoft.com/office/infopath/2007/PartnerControls">5fd11d1d-bb6c-4977-9de8-da597b02a2f8</TermId>
        </TermInfo>
        <TermInfo xmlns="http://schemas.microsoft.com/office/infopath/2007/PartnerControls">
          <TermName xmlns="http://schemas.microsoft.com/office/infopath/2007/PartnerControls">cai change team</TermName>
          <TermId xmlns="http://schemas.microsoft.com/office/infopath/2007/PartnerControls">3cad2bae-a781-450f-8407-06b5ab5e8533</TermId>
        </TermInfo>
      </Terms>
    </TaxKeywordTaxHTField>
    <TaxCatchAll xmlns="9d73f512-f5eb-4768-88c9-a31fcea95b5d">
      <Value>32</Value>
      <Value>24</Value>
      <Value>37</Value>
      <Value>21</Value>
    </TaxCatchAll>
    <Category xmlns="aece3d81-cd31-458b-beb3-fb7b3fec8bc3">3</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E87C0788BBE848B9121CE331D21A81" ma:contentTypeVersion="10" ma:contentTypeDescription="Create a new document." ma:contentTypeScope="" ma:versionID="a8519a796c621d25854a35a2cd5c8b73">
  <xsd:schema xmlns:xsd="http://www.w3.org/2001/XMLSchema" xmlns:xs="http://www.w3.org/2001/XMLSchema" xmlns:p="http://schemas.microsoft.com/office/2006/metadata/properties" xmlns:ns2="aece3d81-cd31-458b-beb3-fb7b3fec8bc3" xmlns:ns3="9d73f512-f5eb-4768-88c9-a31fcea95b5d" targetNamespace="http://schemas.microsoft.com/office/2006/metadata/properties" ma:root="true" ma:fieldsID="d8c5773302b28b99894342c83e60971d" ns2:_="" ns3:_="">
    <xsd:import namespace="aece3d81-cd31-458b-beb3-fb7b3fec8bc3"/>
    <xsd:import namespace="9d73f512-f5eb-4768-88c9-a31fcea95b5d"/>
    <xsd:element name="properties">
      <xsd:complexType>
        <xsd:sequence>
          <xsd:element name="documentManagement">
            <xsd:complexType>
              <xsd:all>
                <xsd:element ref="ns2:Category"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ce3d81-cd31-458b-beb3-fb7b3fec8bc3" elementFormDefault="qualified">
    <xsd:import namespace="http://schemas.microsoft.com/office/2006/documentManagement/types"/>
    <xsd:import namespace="http://schemas.microsoft.com/office/infopath/2007/PartnerControls"/>
    <xsd:element name="Category" ma:index="2" nillable="true" ma:displayName="Category" ma:list="{b3dd5ac0-adde-4f54-b24f-1cae72cc2715}" ma:internalName="Category" ma:readOnly="false" ma:showField="Title" ma:web="{2066a76c-7142-4cf2-b42d-e6725b7bc946}">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73f512-f5eb-4768-88c9-a31fcea95b5d" elementFormDefault="qualified">
    <xsd:import namespace="http://schemas.microsoft.com/office/2006/documentManagement/types"/>
    <xsd:import namespace="http://schemas.microsoft.com/office/infopath/2007/PartnerControls"/>
    <xsd:element name="TaxKeywordTaxHTField" ma:index="6" nillable="true" ma:taxonomy="true" ma:internalName="TaxKeywordTaxHTField" ma:taxonomyFieldName="TaxKeyword" ma:displayName="Keywords" ma:readOnly="false" ma:fieldId="{23f27201-bee3-471e-b2e7-b64fd8b7ca38}" ma:taxonomyMulti="true" ma:sspId="c3c32333-adc9-4450-89c1-2e928da874b7" ma:termSetId="00000000-0000-0000-0000-000000000000" ma:anchorId="00000000-0000-0000-0000-000000000000" ma:open="true" ma:isKeyword="true">
      <xsd:complexType>
        <xsd:sequence>
          <xsd:element ref="pc:Terms" minOccurs="0" maxOccurs="1"/>
        </xsd:sequence>
      </xsd:complexType>
    </xsd:element>
    <xsd:element name="TaxCatchAll" ma:index="7" nillable="true" ma:displayName="Taxonomy Catch All Column" ma:hidden="true" ma:list="{b89f3e9a-3c99-4e9f-b2e1-91651a671b0c}" ma:internalName="TaxCatchAll" ma:showField="CatchAllData" ma:web="9d73f512-f5eb-4768-88c9-a31fcea95b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2A0B69-7F3E-4952-B133-30A4A5B96D72}">
  <ds:schemaRefs>
    <ds:schemaRef ds:uri="http://schemas.microsoft.com/sharepoint/v3/contenttype/forms"/>
  </ds:schemaRefs>
</ds:datastoreItem>
</file>

<file path=customXml/itemProps2.xml><?xml version="1.0" encoding="utf-8"?>
<ds:datastoreItem xmlns:ds="http://schemas.openxmlformats.org/officeDocument/2006/customXml" ds:itemID="{14ACB8FB-F77E-4E3D-B38B-EE96F5DAD1C0}">
  <ds:schemaRefs>
    <ds:schemaRef ds:uri="http://purl.org/dc/term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9d73f512-f5eb-4768-88c9-a31fcea95b5d"/>
    <ds:schemaRef ds:uri="aece3d81-cd31-458b-beb3-fb7b3fec8bc3"/>
  </ds:schemaRefs>
</ds:datastoreItem>
</file>

<file path=customXml/itemProps3.xml><?xml version="1.0" encoding="utf-8"?>
<ds:datastoreItem xmlns:ds="http://schemas.openxmlformats.org/officeDocument/2006/customXml" ds:itemID="{D561E79A-0CCF-4394-ADDC-C3C8417E3D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ce3d81-cd31-458b-beb3-fb7b3fec8bc3"/>
    <ds:schemaRef ds:uri="9d73f512-f5eb-4768-88c9-a31fcea95b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106157</TotalTime>
  <Words>2643</Words>
  <Application>Microsoft Office PowerPoint</Application>
  <PresentationFormat>On-screen Show (4:3)</PresentationFormat>
  <Paragraphs>292</Paragraphs>
  <Slides>26</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Arial</vt:lpstr>
      <vt:lpstr>BLK Fort</vt:lpstr>
      <vt:lpstr>Calibri</vt:lpstr>
      <vt:lpstr>Calibri (Body)</vt:lpstr>
      <vt:lpstr>Calibri Light</vt:lpstr>
      <vt:lpstr>Cambria Math</vt:lpstr>
      <vt:lpstr>Candara</vt:lpstr>
      <vt:lpstr>Comic Sans MS</vt:lpstr>
      <vt:lpstr>GuardianTextSans</vt:lpstr>
      <vt:lpstr>Univers 45 Light</vt:lpstr>
      <vt:lpstr>PROJECTION v1.5_INTERNAL_EZ</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Mathematically, what is similarity?   </vt:lpstr>
      <vt:lpstr>Euclidean distance isn’t always the right choice…</vt:lpstr>
      <vt:lpstr>PowerPoint Presentation</vt:lpstr>
      <vt:lpstr>PowerPoint Presentation</vt:lpstr>
      <vt:lpstr>PowerPoint Presentation</vt:lpstr>
      <vt:lpstr>Previous examples revisited: Distance Metric Learning</vt:lpstr>
      <vt:lpstr>PowerPoint Presentation</vt:lpstr>
      <vt:lpstr>Classical distance metric learning (Xing et al. 2002):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Vanguard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Wilmer,Jay</dc:creator>
  <cp:keywords>cai change team; template; brand; presentation</cp:keywords>
  <cp:lastModifiedBy>Dhagash Mehta</cp:lastModifiedBy>
  <cp:revision>3377</cp:revision>
  <cp:lastPrinted>2018-07-20T19:08:28Z</cp:lastPrinted>
  <dcterms:created xsi:type="dcterms:W3CDTF">2017-01-19T19:02:20Z</dcterms:created>
  <dcterms:modified xsi:type="dcterms:W3CDTF">2023-05-18T01:50:54Z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0x010100E6E87C0788BBE848B9121CE331D21A81</vt:lpwstr>
  </property>
  <property fmtid="{D5CDD505-2E9C-101B-9397-08002B2CF9AE}" pid="3" name="TaxKeyword">
    <vt:lpwstr>32;#presentation|603e1533-f191-44b5-a5c0-34cda9ff48c1;#24;#template|efec411a-1fc1-424d-8c2c-796138d0d62c;#37;#brand|5fd11d1d-bb6c-4977-9de8-da597b02a2f8;#21;#cai change team|3cad2bae-a781-450f-8407-06b5ab5e8533</vt:lpwstr>
  </property>
</Properties>
</file>