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0"/>
  </p:notesMasterIdLst>
  <p:sldIdLst>
    <p:sldId id="256" r:id="rId2"/>
    <p:sldId id="260" r:id="rId3"/>
    <p:sldId id="641" r:id="rId4"/>
    <p:sldId id="261" r:id="rId5"/>
    <p:sldId id="642" r:id="rId6"/>
    <p:sldId id="643" r:id="rId7"/>
    <p:sldId id="644" r:id="rId8"/>
    <p:sldId id="645" r:id="rId9"/>
    <p:sldId id="646" r:id="rId10"/>
    <p:sldId id="649" r:id="rId11"/>
    <p:sldId id="262" r:id="rId12"/>
    <p:sldId id="263" r:id="rId13"/>
    <p:sldId id="264" r:id="rId14"/>
    <p:sldId id="265" r:id="rId15"/>
    <p:sldId id="266" r:id="rId16"/>
    <p:sldId id="271" r:id="rId17"/>
    <p:sldId id="267" r:id="rId18"/>
    <p:sldId id="268" r:id="rId19"/>
    <p:sldId id="269" r:id="rId20"/>
    <p:sldId id="272" r:id="rId21"/>
    <p:sldId id="270" r:id="rId22"/>
    <p:sldId id="650" r:id="rId23"/>
    <p:sldId id="651" r:id="rId24"/>
    <p:sldId id="652" r:id="rId25"/>
    <p:sldId id="654" r:id="rId26"/>
    <p:sldId id="653" r:id="rId27"/>
    <p:sldId id="660" r:id="rId28"/>
    <p:sldId id="659" r:id="rId29"/>
    <p:sldId id="655" r:id="rId30"/>
    <p:sldId id="662" r:id="rId31"/>
    <p:sldId id="661" r:id="rId32"/>
    <p:sldId id="656" r:id="rId33"/>
    <p:sldId id="663" r:id="rId34"/>
    <p:sldId id="664" r:id="rId35"/>
    <p:sldId id="657" r:id="rId36"/>
    <p:sldId id="665" r:id="rId37"/>
    <p:sldId id="666" r:id="rId38"/>
    <p:sldId id="658" r:id="rId39"/>
  </p:sldIdLst>
  <p:sldSz cx="12192000" cy="6858000"/>
  <p:notesSz cx="6858000" cy="9144000"/>
  <p:embeddedFontLst>
    <p:embeddedFont>
      <p:font typeface="Arial Narrow" panose="020B0604020202020204" pitchFamily="3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0051"/>
    <a:srgbClr val="FFE2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1291"/>
  </p:normalViewPr>
  <p:slideViewPr>
    <p:cSldViewPr snapToGrid="0">
      <p:cViewPr>
        <p:scale>
          <a:sx n="100" d="100"/>
          <a:sy n="100"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10DDB-DEC0-354A-8E6C-27D5C7F6C08D}"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16625825-7EE0-DC4D-94E1-8A4F02CFC2BE}">
      <dgm:prSet phldrT="[Text]" custT="1"/>
      <dgm:spPr>
        <a:solidFill>
          <a:srgbClr val="730051">
            <a:alpha val="14670"/>
          </a:srgbClr>
        </a:solidFill>
      </dgm:spPr>
      <dgm:t>
        <a:bodyPr/>
        <a:lstStyle/>
        <a:p>
          <a:r>
            <a:rPr lang="en-US" sz="2400" dirty="0">
              <a:latin typeface="Arial" panose="020B0604020202020204" pitchFamily="34" charset="0"/>
              <a:cs typeface="Arial" panose="020B0604020202020204" pitchFamily="34" charset="0"/>
            </a:rPr>
            <a:t>Responsible</a:t>
          </a:r>
        </a:p>
      </dgm:t>
    </dgm:pt>
    <dgm:pt modelId="{B6E03696-F32B-784D-B11D-07B5D3536E55}" type="parTrans" cxnId="{FD9FD3AA-1A3A-BE4C-B098-8FBC0CA59BAC}">
      <dgm:prSet/>
      <dgm:spPr/>
      <dgm:t>
        <a:bodyPr/>
        <a:lstStyle/>
        <a:p>
          <a:endParaRPr lang="en-US"/>
        </a:p>
      </dgm:t>
    </dgm:pt>
    <dgm:pt modelId="{E9C062D3-9A33-D447-A37D-3FD90278439C}" type="sibTrans" cxnId="{FD9FD3AA-1A3A-BE4C-B098-8FBC0CA59BAC}">
      <dgm:prSet/>
      <dgm:spPr/>
      <dgm:t>
        <a:bodyPr/>
        <a:lstStyle/>
        <a:p>
          <a:endParaRPr lang="en-US"/>
        </a:p>
      </dgm:t>
    </dgm:pt>
    <dgm:pt modelId="{BB0E4E30-AEBF-9640-B221-F598D20BBAED}">
      <dgm:prSet phldrT="[Text]"/>
      <dgm:spPr>
        <a:solidFill>
          <a:srgbClr val="730051">
            <a:alpha val="29891"/>
          </a:srgbClr>
        </a:solidFill>
      </dgm:spPr>
      <dgm:t>
        <a:bodyPr/>
        <a:lstStyle/>
        <a:p>
          <a:r>
            <a:rPr lang="en-US" dirty="0">
              <a:latin typeface="Arial" panose="020B0604020202020204" pitchFamily="34" charset="0"/>
              <a:cs typeface="Arial" panose="020B0604020202020204" pitchFamily="34" charset="0"/>
            </a:rPr>
            <a:t>Sustainable</a:t>
          </a:r>
        </a:p>
      </dgm:t>
    </dgm:pt>
    <dgm:pt modelId="{6511261F-11FF-0E4D-A7AE-3D9F2AFEEF37}" type="parTrans" cxnId="{E723A2AC-1E41-DA49-985A-A82F2090F0B0}">
      <dgm:prSet/>
      <dgm:spPr/>
      <dgm:t>
        <a:bodyPr/>
        <a:lstStyle/>
        <a:p>
          <a:endParaRPr lang="en-US"/>
        </a:p>
      </dgm:t>
    </dgm:pt>
    <dgm:pt modelId="{91365736-A83C-8D4E-BF74-AA26621D8E83}" type="sibTrans" cxnId="{E723A2AC-1E41-DA49-985A-A82F2090F0B0}">
      <dgm:prSet/>
      <dgm:spPr/>
      <dgm:t>
        <a:bodyPr/>
        <a:lstStyle/>
        <a:p>
          <a:endParaRPr lang="en-US"/>
        </a:p>
      </dgm:t>
    </dgm:pt>
    <dgm:pt modelId="{B5E21871-DF10-F942-B116-636C6752D280}">
      <dgm:prSet phldrT="[Text]"/>
      <dgm:spPr>
        <a:solidFill>
          <a:srgbClr val="730051">
            <a:alpha val="29891"/>
          </a:srgbClr>
        </a:solidFill>
      </dgm:spPr>
      <dgm:t>
        <a:bodyPr/>
        <a:lstStyle/>
        <a:p>
          <a:r>
            <a:rPr lang="en-US" dirty="0">
              <a:latin typeface="Arial" panose="020B0604020202020204" pitchFamily="34" charset="0"/>
              <a:cs typeface="Arial" panose="020B0604020202020204" pitchFamily="34" charset="0"/>
            </a:rPr>
            <a:t>Human</a:t>
          </a:r>
        </a:p>
        <a:p>
          <a:r>
            <a:rPr lang="en-US" dirty="0">
              <a:latin typeface="Arial" panose="020B0604020202020204" pitchFamily="34" charset="0"/>
              <a:cs typeface="Arial" panose="020B0604020202020204" pitchFamily="34" charset="0"/>
            </a:rPr>
            <a:t>Centered</a:t>
          </a:r>
        </a:p>
      </dgm:t>
    </dgm:pt>
    <dgm:pt modelId="{2D16B7E4-500D-2344-AF82-4ECA5E8D6607}" type="parTrans" cxnId="{9F07CCE1-3FEC-A94C-8EA1-86E1E908EF58}">
      <dgm:prSet/>
      <dgm:spPr/>
      <dgm:t>
        <a:bodyPr/>
        <a:lstStyle/>
        <a:p>
          <a:endParaRPr lang="en-US"/>
        </a:p>
      </dgm:t>
    </dgm:pt>
    <dgm:pt modelId="{E56AB598-3142-F545-8B29-B678C3044891}" type="sibTrans" cxnId="{9F07CCE1-3FEC-A94C-8EA1-86E1E908EF58}">
      <dgm:prSet/>
      <dgm:spPr/>
      <dgm:t>
        <a:bodyPr/>
        <a:lstStyle/>
        <a:p>
          <a:endParaRPr lang="en-US"/>
        </a:p>
      </dgm:t>
    </dgm:pt>
    <dgm:pt modelId="{BC64239B-9AF3-274F-82BA-53D4F93C109C}">
      <dgm:prSet phldrT="[Text]"/>
      <dgm:spPr>
        <a:solidFill>
          <a:srgbClr val="730051">
            <a:alpha val="29891"/>
          </a:srgbClr>
        </a:solidFill>
      </dgm:spPr>
      <dgm:t>
        <a:bodyPr/>
        <a:lstStyle/>
        <a:p>
          <a:r>
            <a:rPr lang="en-US" dirty="0">
              <a:latin typeface="Arial" panose="020B0604020202020204" pitchFamily="34" charset="0"/>
              <a:cs typeface="Arial" panose="020B0604020202020204" pitchFamily="34" charset="0"/>
            </a:rPr>
            <a:t>Transparent</a:t>
          </a:r>
        </a:p>
      </dgm:t>
    </dgm:pt>
    <dgm:pt modelId="{E24CAE24-24C5-7844-8193-B1DBA4EFE535}" type="parTrans" cxnId="{A725518D-1088-544B-A12B-E0EA159D3645}">
      <dgm:prSet/>
      <dgm:spPr/>
      <dgm:t>
        <a:bodyPr/>
        <a:lstStyle/>
        <a:p>
          <a:endParaRPr lang="en-US"/>
        </a:p>
      </dgm:t>
    </dgm:pt>
    <dgm:pt modelId="{D2B98360-30FB-5742-96A5-0EE39B9D7A6F}" type="sibTrans" cxnId="{A725518D-1088-544B-A12B-E0EA159D3645}">
      <dgm:prSet/>
      <dgm:spPr/>
      <dgm:t>
        <a:bodyPr/>
        <a:lstStyle/>
        <a:p>
          <a:endParaRPr lang="en-US"/>
        </a:p>
      </dgm:t>
    </dgm:pt>
    <dgm:pt modelId="{5654C835-5B39-984F-B554-85F3F0BDFE2A}">
      <dgm:prSet phldrT="[Text]"/>
      <dgm:spPr>
        <a:solidFill>
          <a:srgbClr val="730051">
            <a:alpha val="29891"/>
          </a:srgbClr>
        </a:solidFill>
      </dgm:spPr>
      <dgm:t>
        <a:bodyPr/>
        <a:lstStyle/>
        <a:p>
          <a:r>
            <a:rPr lang="en-US" dirty="0">
              <a:latin typeface="Arial" panose="020B0604020202020204" pitchFamily="34" charset="0"/>
              <a:cs typeface="Arial" panose="020B0604020202020204" pitchFamily="34" charset="0"/>
            </a:rPr>
            <a:t>Robust</a:t>
          </a:r>
        </a:p>
      </dgm:t>
    </dgm:pt>
    <dgm:pt modelId="{03EC15E7-B2B9-F542-A0CC-AF716FFA6D35}" type="parTrans" cxnId="{C69BD890-1ECB-5E43-B2AD-0A70CF34E5BD}">
      <dgm:prSet/>
      <dgm:spPr/>
      <dgm:t>
        <a:bodyPr/>
        <a:lstStyle/>
        <a:p>
          <a:endParaRPr lang="en-US"/>
        </a:p>
      </dgm:t>
    </dgm:pt>
    <dgm:pt modelId="{30CBD4A1-869F-4940-9366-D8999D0673DF}" type="sibTrans" cxnId="{C69BD890-1ECB-5E43-B2AD-0A70CF34E5BD}">
      <dgm:prSet/>
      <dgm:spPr/>
      <dgm:t>
        <a:bodyPr/>
        <a:lstStyle/>
        <a:p>
          <a:endParaRPr lang="en-US"/>
        </a:p>
      </dgm:t>
    </dgm:pt>
    <dgm:pt modelId="{220C12AE-8C61-8C46-9B51-671BABF0C989}">
      <dgm:prSet phldrT="[Text]"/>
      <dgm:spPr>
        <a:solidFill>
          <a:srgbClr val="730051">
            <a:alpha val="29891"/>
          </a:srgbClr>
        </a:solidFill>
      </dgm:spPr>
      <dgm:t>
        <a:bodyPr/>
        <a:lstStyle/>
        <a:p>
          <a:r>
            <a:rPr lang="en-US" dirty="0">
              <a:latin typeface="Arial" panose="020B0604020202020204" pitchFamily="34" charset="0"/>
              <a:cs typeface="Arial" panose="020B0604020202020204" pitchFamily="34" charset="0"/>
            </a:rPr>
            <a:t>Accountable</a:t>
          </a:r>
        </a:p>
      </dgm:t>
    </dgm:pt>
    <dgm:pt modelId="{C3229C38-7997-1C41-86CA-2DABD05C9851}" type="parTrans" cxnId="{040815AA-7D3F-EF4A-9607-EA37950CD902}">
      <dgm:prSet/>
      <dgm:spPr/>
      <dgm:t>
        <a:bodyPr/>
        <a:lstStyle/>
        <a:p>
          <a:endParaRPr lang="en-US"/>
        </a:p>
      </dgm:t>
    </dgm:pt>
    <dgm:pt modelId="{A4F79CFD-D9E2-D642-8A2E-4E5200D7FD54}" type="sibTrans" cxnId="{040815AA-7D3F-EF4A-9607-EA37950CD902}">
      <dgm:prSet/>
      <dgm:spPr/>
      <dgm:t>
        <a:bodyPr/>
        <a:lstStyle/>
        <a:p>
          <a:endParaRPr lang="en-US"/>
        </a:p>
      </dgm:t>
    </dgm:pt>
    <dgm:pt modelId="{8D35DCCF-7EC4-B246-8F77-BEDD1B855554}" type="pres">
      <dgm:prSet presAssocID="{15A10DDB-DEC0-354A-8E6C-27D5C7F6C08D}" presName="composite" presStyleCnt="0">
        <dgm:presLayoutVars>
          <dgm:chMax val="1"/>
          <dgm:dir/>
          <dgm:resizeHandles val="exact"/>
        </dgm:presLayoutVars>
      </dgm:prSet>
      <dgm:spPr/>
    </dgm:pt>
    <dgm:pt modelId="{0C993C0F-5DFC-8B42-9C8A-AF1283239517}" type="pres">
      <dgm:prSet presAssocID="{15A10DDB-DEC0-354A-8E6C-27D5C7F6C08D}" presName="radial" presStyleCnt="0">
        <dgm:presLayoutVars>
          <dgm:animLvl val="ctr"/>
        </dgm:presLayoutVars>
      </dgm:prSet>
      <dgm:spPr/>
    </dgm:pt>
    <dgm:pt modelId="{F1F50856-C51B-A94A-AF04-F917219CA37D}" type="pres">
      <dgm:prSet presAssocID="{16625825-7EE0-DC4D-94E1-8A4F02CFC2BE}" presName="centerShape" presStyleLbl="vennNode1" presStyleIdx="0" presStyleCnt="6" custScaleX="88014" custScaleY="88014"/>
      <dgm:spPr/>
    </dgm:pt>
    <dgm:pt modelId="{3027EDCC-E45D-644E-8AE6-B95F95FD3066}" type="pres">
      <dgm:prSet presAssocID="{BB0E4E30-AEBF-9640-B221-F598D20BBAED}" presName="node" presStyleLbl="vennNode1" presStyleIdx="1" presStyleCnt="6" custScaleX="117352" custScaleY="117352">
        <dgm:presLayoutVars>
          <dgm:bulletEnabled val="1"/>
        </dgm:presLayoutVars>
      </dgm:prSet>
      <dgm:spPr/>
    </dgm:pt>
    <dgm:pt modelId="{E6734776-994E-884A-A3AF-179297C209DD}" type="pres">
      <dgm:prSet presAssocID="{B5E21871-DF10-F942-B116-636C6752D280}" presName="node" presStyleLbl="vennNode1" presStyleIdx="2" presStyleCnt="6" custScaleX="117352" custScaleY="117352">
        <dgm:presLayoutVars>
          <dgm:bulletEnabled val="1"/>
        </dgm:presLayoutVars>
      </dgm:prSet>
      <dgm:spPr/>
    </dgm:pt>
    <dgm:pt modelId="{BAD1132F-DB19-8D40-8A94-722294453B39}" type="pres">
      <dgm:prSet presAssocID="{BC64239B-9AF3-274F-82BA-53D4F93C109C}" presName="node" presStyleLbl="vennNode1" presStyleIdx="3" presStyleCnt="6" custScaleX="117352" custScaleY="117352">
        <dgm:presLayoutVars>
          <dgm:bulletEnabled val="1"/>
        </dgm:presLayoutVars>
      </dgm:prSet>
      <dgm:spPr/>
    </dgm:pt>
    <dgm:pt modelId="{DB315875-48C7-C140-B406-284C71AACA6A}" type="pres">
      <dgm:prSet presAssocID="{5654C835-5B39-984F-B554-85F3F0BDFE2A}" presName="node" presStyleLbl="vennNode1" presStyleIdx="4" presStyleCnt="6" custScaleX="117352" custScaleY="117352">
        <dgm:presLayoutVars>
          <dgm:bulletEnabled val="1"/>
        </dgm:presLayoutVars>
      </dgm:prSet>
      <dgm:spPr/>
    </dgm:pt>
    <dgm:pt modelId="{6474BDA8-54DC-704B-A788-7744908EDB84}" type="pres">
      <dgm:prSet presAssocID="{220C12AE-8C61-8C46-9B51-671BABF0C989}" presName="node" presStyleLbl="vennNode1" presStyleIdx="5" presStyleCnt="6" custScaleX="117352" custScaleY="117352">
        <dgm:presLayoutVars>
          <dgm:bulletEnabled val="1"/>
        </dgm:presLayoutVars>
      </dgm:prSet>
      <dgm:spPr/>
    </dgm:pt>
  </dgm:ptLst>
  <dgm:cxnLst>
    <dgm:cxn modelId="{A4832E3C-79D0-8844-B217-3A62A259265F}" type="presOf" srcId="{15A10DDB-DEC0-354A-8E6C-27D5C7F6C08D}" destId="{8D35DCCF-7EC4-B246-8F77-BEDD1B855554}" srcOrd="0" destOrd="0" presId="urn:microsoft.com/office/officeart/2005/8/layout/radial3"/>
    <dgm:cxn modelId="{D6FF943C-C49B-404A-AC9D-A70AF55CFB96}" type="presOf" srcId="{220C12AE-8C61-8C46-9B51-671BABF0C989}" destId="{6474BDA8-54DC-704B-A788-7744908EDB84}" srcOrd="0" destOrd="0" presId="urn:microsoft.com/office/officeart/2005/8/layout/radial3"/>
    <dgm:cxn modelId="{9012E181-28CC-7445-9D2D-8FCD299435CD}" type="presOf" srcId="{B5E21871-DF10-F942-B116-636C6752D280}" destId="{E6734776-994E-884A-A3AF-179297C209DD}" srcOrd="0" destOrd="0" presId="urn:microsoft.com/office/officeart/2005/8/layout/radial3"/>
    <dgm:cxn modelId="{A725518D-1088-544B-A12B-E0EA159D3645}" srcId="{16625825-7EE0-DC4D-94E1-8A4F02CFC2BE}" destId="{BC64239B-9AF3-274F-82BA-53D4F93C109C}" srcOrd="2" destOrd="0" parTransId="{E24CAE24-24C5-7844-8193-B1DBA4EFE535}" sibTransId="{D2B98360-30FB-5742-96A5-0EE39B9D7A6F}"/>
    <dgm:cxn modelId="{C69BD890-1ECB-5E43-B2AD-0A70CF34E5BD}" srcId="{16625825-7EE0-DC4D-94E1-8A4F02CFC2BE}" destId="{5654C835-5B39-984F-B554-85F3F0BDFE2A}" srcOrd="3" destOrd="0" parTransId="{03EC15E7-B2B9-F542-A0CC-AF716FFA6D35}" sibTransId="{30CBD4A1-869F-4940-9366-D8999D0673DF}"/>
    <dgm:cxn modelId="{040815AA-7D3F-EF4A-9607-EA37950CD902}" srcId="{16625825-7EE0-DC4D-94E1-8A4F02CFC2BE}" destId="{220C12AE-8C61-8C46-9B51-671BABF0C989}" srcOrd="4" destOrd="0" parTransId="{C3229C38-7997-1C41-86CA-2DABD05C9851}" sibTransId="{A4F79CFD-D9E2-D642-8A2E-4E5200D7FD54}"/>
    <dgm:cxn modelId="{FD9FD3AA-1A3A-BE4C-B098-8FBC0CA59BAC}" srcId="{15A10DDB-DEC0-354A-8E6C-27D5C7F6C08D}" destId="{16625825-7EE0-DC4D-94E1-8A4F02CFC2BE}" srcOrd="0" destOrd="0" parTransId="{B6E03696-F32B-784D-B11D-07B5D3536E55}" sibTransId="{E9C062D3-9A33-D447-A37D-3FD90278439C}"/>
    <dgm:cxn modelId="{E723A2AC-1E41-DA49-985A-A82F2090F0B0}" srcId="{16625825-7EE0-DC4D-94E1-8A4F02CFC2BE}" destId="{BB0E4E30-AEBF-9640-B221-F598D20BBAED}" srcOrd="0" destOrd="0" parTransId="{6511261F-11FF-0E4D-A7AE-3D9F2AFEEF37}" sibTransId="{91365736-A83C-8D4E-BF74-AA26621D8E83}"/>
    <dgm:cxn modelId="{DB5208AD-11D2-A24C-A133-EDCCA7386151}" type="presOf" srcId="{BB0E4E30-AEBF-9640-B221-F598D20BBAED}" destId="{3027EDCC-E45D-644E-8AE6-B95F95FD3066}" srcOrd="0" destOrd="0" presId="urn:microsoft.com/office/officeart/2005/8/layout/radial3"/>
    <dgm:cxn modelId="{2F3E95E0-3364-6E43-A115-4EC26F788385}" type="presOf" srcId="{16625825-7EE0-DC4D-94E1-8A4F02CFC2BE}" destId="{F1F50856-C51B-A94A-AF04-F917219CA37D}" srcOrd="0" destOrd="0" presId="urn:microsoft.com/office/officeart/2005/8/layout/radial3"/>
    <dgm:cxn modelId="{9F07CCE1-3FEC-A94C-8EA1-86E1E908EF58}" srcId="{16625825-7EE0-DC4D-94E1-8A4F02CFC2BE}" destId="{B5E21871-DF10-F942-B116-636C6752D280}" srcOrd="1" destOrd="0" parTransId="{2D16B7E4-500D-2344-AF82-4ECA5E8D6607}" sibTransId="{E56AB598-3142-F545-8B29-B678C3044891}"/>
    <dgm:cxn modelId="{FEE196EE-D784-AB4F-8EC6-A82979AE77CB}" type="presOf" srcId="{5654C835-5B39-984F-B554-85F3F0BDFE2A}" destId="{DB315875-48C7-C140-B406-284C71AACA6A}" srcOrd="0" destOrd="0" presId="urn:microsoft.com/office/officeart/2005/8/layout/radial3"/>
    <dgm:cxn modelId="{426E98FB-E26C-CE46-80C0-4D37CA406D4F}" type="presOf" srcId="{BC64239B-9AF3-274F-82BA-53D4F93C109C}" destId="{BAD1132F-DB19-8D40-8A94-722294453B39}" srcOrd="0" destOrd="0" presId="urn:microsoft.com/office/officeart/2005/8/layout/radial3"/>
    <dgm:cxn modelId="{FB26EC3B-B604-5342-9621-4596A1E87ED2}" type="presParOf" srcId="{8D35DCCF-7EC4-B246-8F77-BEDD1B855554}" destId="{0C993C0F-5DFC-8B42-9C8A-AF1283239517}" srcOrd="0" destOrd="0" presId="urn:microsoft.com/office/officeart/2005/8/layout/radial3"/>
    <dgm:cxn modelId="{9A10A32C-33FD-5F41-BEFB-79EDF43340E9}" type="presParOf" srcId="{0C993C0F-5DFC-8B42-9C8A-AF1283239517}" destId="{F1F50856-C51B-A94A-AF04-F917219CA37D}" srcOrd="0" destOrd="0" presId="urn:microsoft.com/office/officeart/2005/8/layout/radial3"/>
    <dgm:cxn modelId="{3DF2B932-22C4-544E-B8FB-5F3DD799ED8E}" type="presParOf" srcId="{0C993C0F-5DFC-8B42-9C8A-AF1283239517}" destId="{3027EDCC-E45D-644E-8AE6-B95F95FD3066}" srcOrd="1" destOrd="0" presId="urn:microsoft.com/office/officeart/2005/8/layout/radial3"/>
    <dgm:cxn modelId="{DB9AB909-9301-9242-AEA7-BBB6F074437B}" type="presParOf" srcId="{0C993C0F-5DFC-8B42-9C8A-AF1283239517}" destId="{E6734776-994E-884A-A3AF-179297C209DD}" srcOrd="2" destOrd="0" presId="urn:microsoft.com/office/officeart/2005/8/layout/radial3"/>
    <dgm:cxn modelId="{01349A10-FA68-5247-80B2-0389D0453485}" type="presParOf" srcId="{0C993C0F-5DFC-8B42-9C8A-AF1283239517}" destId="{BAD1132F-DB19-8D40-8A94-722294453B39}" srcOrd="3" destOrd="0" presId="urn:microsoft.com/office/officeart/2005/8/layout/radial3"/>
    <dgm:cxn modelId="{7866B016-F241-114A-B185-C315942BAD08}" type="presParOf" srcId="{0C993C0F-5DFC-8B42-9C8A-AF1283239517}" destId="{DB315875-48C7-C140-B406-284C71AACA6A}" srcOrd="4" destOrd="0" presId="urn:microsoft.com/office/officeart/2005/8/layout/radial3"/>
    <dgm:cxn modelId="{CC6FE849-A89D-3D43-8821-49306B08779A}" type="presParOf" srcId="{0C993C0F-5DFC-8B42-9C8A-AF1283239517}" destId="{6474BDA8-54DC-704B-A788-7744908EDB84}"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0A4FE-9ED0-4BB8-A142-562D0057316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A89770-BFEB-4D85-9FFF-32F1C5B31118}">
      <dgm:prSet custT="1"/>
      <dgm:spPr>
        <a:solidFill>
          <a:srgbClr val="730051">
            <a:alpha val="74902"/>
          </a:srgbClr>
        </a:solidFill>
      </dgm:spPr>
      <dgm:t>
        <a:bodyPr/>
        <a:lstStyle/>
        <a:p>
          <a:r>
            <a:rPr lang="en-US" sz="1800" dirty="0">
              <a:latin typeface="Arial" panose="020B0604020202020204" pitchFamily="34" charset="0"/>
              <a:cs typeface="Arial" panose="020B0604020202020204" pitchFamily="34" charset="0"/>
            </a:rPr>
            <a:t>Generalization</a:t>
          </a:r>
        </a:p>
      </dgm:t>
    </dgm:pt>
    <dgm:pt modelId="{F07F7B0A-C1DF-4B9B-914F-05C7D0686E4B}" type="parTrans" cxnId="{CB8CAF1B-597F-4FC1-BC0E-CD9124AC6736}">
      <dgm:prSet/>
      <dgm:spPr/>
      <dgm:t>
        <a:bodyPr/>
        <a:lstStyle/>
        <a:p>
          <a:endParaRPr lang="en-US"/>
        </a:p>
      </dgm:t>
    </dgm:pt>
    <dgm:pt modelId="{363AA554-7C33-4327-AC7F-D90BCDD07CD8}" type="sibTrans" cxnId="{CB8CAF1B-597F-4FC1-BC0E-CD9124AC6736}">
      <dgm:prSet/>
      <dgm:spPr/>
      <dgm:t>
        <a:bodyPr/>
        <a:lstStyle/>
        <a:p>
          <a:endParaRPr lang="en-US"/>
        </a:p>
      </dgm:t>
    </dgm:pt>
    <dgm:pt modelId="{E729C4A2-19DB-4D2B-944B-09539D1B36E9}">
      <dgm:prSet custT="1"/>
      <dgm:spPr>
        <a:solidFill>
          <a:srgbClr val="730051">
            <a:alpha val="14902"/>
          </a:srgbClr>
        </a:solidFill>
      </dgm:spPr>
      <dgm:t>
        <a:bodyPr/>
        <a:lstStyle/>
        <a:p>
          <a:r>
            <a:rPr lang="en-US" sz="1800" dirty="0">
              <a:latin typeface="Arial" panose="020B0604020202020204" pitchFamily="34" charset="0"/>
              <a:cs typeface="Arial" panose="020B0604020202020204" pitchFamily="34" charset="0"/>
            </a:rPr>
            <a:t>Counterfactuals, interactivity</a:t>
          </a:r>
        </a:p>
      </dgm:t>
    </dgm:pt>
    <dgm:pt modelId="{B7F0F5ED-B1CD-49CA-8128-6AB6DF3DB30E}" type="parTrans" cxnId="{AF279241-EF0F-4777-B3DE-86FDDEEAC0C0}">
      <dgm:prSet/>
      <dgm:spPr/>
      <dgm:t>
        <a:bodyPr/>
        <a:lstStyle/>
        <a:p>
          <a:endParaRPr lang="en-US"/>
        </a:p>
      </dgm:t>
    </dgm:pt>
    <dgm:pt modelId="{045CF006-B6CA-44AF-B66A-E8F3D6745398}" type="sibTrans" cxnId="{AF279241-EF0F-4777-B3DE-86FDDEEAC0C0}">
      <dgm:prSet/>
      <dgm:spPr/>
      <dgm:t>
        <a:bodyPr/>
        <a:lstStyle/>
        <a:p>
          <a:endParaRPr lang="en-US"/>
        </a:p>
      </dgm:t>
    </dgm:pt>
    <dgm:pt modelId="{AFA3EF8B-943A-42C8-B94E-CC0E4CB34A80}">
      <dgm:prSet custT="1"/>
      <dgm:spPr>
        <a:solidFill>
          <a:srgbClr val="730051">
            <a:alpha val="74902"/>
          </a:srgbClr>
        </a:solidFill>
      </dgm:spPr>
      <dgm:t>
        <a:bodyPr/>
        <a:lstStyle/>
        <a:p>
          <a:r>
            <a:rPr lang="en-US" sz="1800">
              <a:latin typeface="Arial" panose="020B0604020202020204" pitchFamily="34" charset="0"/>
              <a:cs typeface="Arial" panose="020B0604020202020204" pitchFamily="34" charset="0"/>
            </a:rPr>
            <a:t>Explanation</a:t>
          </a:r>
        </a:p>
      </dgm:t>
    </dgm:pt>
    <dgm:pt modelId="{0833A92B-FA27-42EA-909F-CEBBBE37F023}" type="parTrans" cxnId="{5D578B77-7EB3-49E1-BACD-9D9D78EAD292}">
      <dgm:prSet/>
      <dgm:spPr/>
      <dgm:t>
        <a:bodyPr/>
        <a:lstStyle/>
        <a:p>
          <a:endParaRPr lang="en-US"/>
        </a:p>
      </dgm:t>
    </dgm:pt>
    <dgm:pt modelId="{084A57B2-CF4D-4A89-A09F-A2ED338E046A}" type="sibTrans" cxnId="{5D578B77-7EB3-49E1-BACD-9D9D78EAD292}">
      <dgm:prSet/>
      <dgm:spPr/>
      <dgm:t>
        <a:bodyPr/>
        <a:lstStyle/>
        <a:p>
          <a:endParaRPr lang="en-US"/>
        </a:p>
      </dgm:t>
    </dgm:pt>
    <dgm:pt modelId="{9B9CA49E-BAB9-4DF9-85B0-7A430288911C}">
      <dgm:prSet custT="1"/>
      <dgm:spPr>
        <a:solidFill>
          <a:srgbClr val="730051">
            <a:alpha val="14902"/>
          </a:srgbClr>
        </a:solidFill>
      </dgm:spPr>
      <dgm:t>
        <a:bodyPr/>
        <a:lstStyle/>
        <a:p>
          <a:r>
            <a:rPr lang="en-US" sz="1800">
              <a:latin typeface="Arial" panose="020B0604020202020204" pitchFamily="34" charset="0"/>
              <a:cs typeface="Arial" panose="020B0604020202020204" pitchFamily="34" charset="0"/>
            </a:rPr>
            <a:t>Visibility of latent variables</a:t>
          </a:r>
        </a:p>
      </dgm:t>
    </dgm:pt>
    <dgm:pt modelId="{78DEE11F-8F48-43A4-987B-D12F6CE7AD43}" type="parTrans" cxnId="{DB0BE25B-5A2C-435D-9F0D-682B879DE136}">
      <dgm:prSet/>
      <dgm:spPr/>
      <dgm:t>
        <a:bodyPr/>
        <a:lstStyle/>
        <a:p>
          <a:endParaRPr lang="en-US"/>
        </a:p>
      </dgm:t>
    </dgm:pt>
    <dgm:pt modelId="{049FD277-D016-40CC-BB4A-A69DD13759E6}" type="sibTrans" cxnId="{DB0BE25B-5A2C-435D-9F0D-682B879DE136}">
      <dgm:prSet/>
      <dgm:spPr/>
      <dgm:t>
        <a:bodyPr/>
        <a:lstStyle/>
        <a:p>
          <a:endParaRPr lang="en-US"/>
        </a:p>
      </dgm:t>
    </dgm:pt>
    <dgm:pt modelId="{C9775666-D975-4FE8-AD00-C13980FF5A43}">
      <dgm:prSet custT="1"/>
      <dgm:spPr>
        <a:solidFill>
          <a:srgbClr val="730051">
            <a:alpha val="74902"/>
          </a:srgbClr>
        </a:solidFill>
      </dgm:spPr>
      <dgm:t>
        <a:bodyPr/>
        <a:lstStyle/>
        <a:p>
          <a:r>
            <a:rPr lang="en-US" sz="1800" dirty="0">
              <a:latin typeface="Arial" panose="020B0604020202020204" pitchFamily="34" charset="0"/>
              <a:cs typeface="Arial" panose="020B0604020202020204" pitchFamily="34" charset="0"/>
            </a:rPr>
            <a:t>Lack of Data</a:t>
          </a:r>
        </a:p>
      </dgm:t>
    </dgm:pt>
    <dgm:pt modelId="{B0AD0051-3576-4A4D-874B-09C451EA7EAB}" type="parTrans" cxnId="{DFC8A010-ADD0-45BE-99AB-7C4BB24AABA0}">
      <dgm:prSet/>
      <dgm:spPr/>
      <dgm:t>
        <a:bodyPr/>
        <a:lstStyle/>
        <a:p>
          <a:endParaRPr lang="en-US"/>
        </a:p>
      </dgm:t>
    </dgm:pt>
    <dgm:pt modelId="{74E53303-107A-418C-8536-19201B11B10F}" type="sibTrans" cxnId="{DFC8A010-ADD0-45BE-99AB-7C4BB24AABA0}">
      <dgm:prSet/>
      <dgm:spPr/>
      <dgm:t>
        <a:bodyPr/>
        <a:lstStyle/>
        <a:p>
          <a:endParaRPr lang="en-US"/>
        </a:p>
      </dgm:t>
    </dgm:pt>
    <dgm:pt modelId="{EA6A279F-430F-4571-9D38-5E1611F35EA8}">
      <dgm:prSet custT="1"/>
      <dgm:spPr>
        <a:solidFill>
          <a:srgbClr val="730051">
            <a:alpha val="14902"/>
          </a:srgbClr>
        </a:solidFill>
      </dgm:spPr>
      <dgm:t>
        <a:bodyPr/>
        <a:lstStyle/>
        <a:p>
          <a:r>
            <a:rPr lang="en-US" sz="1800" dirty="0">
              <a:latin typeface="Arial" panose="020B0604020202020204" pitchFamily="34" charset="0"/>
              <a:cs typeface="Arial" panose="020B0604020202020204" pitchFamily="34" charset="0"/>
            </a:rPr>
            <a:t>Quantity, relevance</a:t>
          </a:r>
        </a:p>
      </dgm:t>
    </dgm:pt>
    <dgm:pt modelId="{0A98379E-32A1-4EC0-95E0-AC4655BCE390}" type="parTrans" cxnId="{C9A422A0-4DEA-4DC0-BD20-C2A5B818D0B6}">
      <dgm:prSet/>
      <dgm:spPr/>
      <dgm:t>
        <a:bodyPr/>
        <a:lstStyle/>
        <a:p>
          <a:endParaRPr lang="en-US"/>
        </a:p>
      </dgm:t>
    </dgm:pt>
    <dgm:pt modelId="{F22DA8F1-75F2-4569-BC1E-A4D9714D9222}" type="sibTrans" cxnId="{C9A422A0-4DEA-4DC0-BD20-C2A5B818D0B6}">
      <dgm:prSet/>
      <dgm:spPr/>
      <dgm:t>
        <a:bodyPr/>
        <a:lstStyle/>
        <a:p>
          <a:endParaRPr lang="en-US"/>
        </a:p>
      </dgm:t>
    </dgm:pt>
    <dgm:pt modelId="{C90C71DF-3EAA-4DEB-88B7-9F1CCB9C7DC0}">
      <dgm:prSet custT="1"/>
      <dgm:spPr>
        <a:solidFill>
          <a:srgbClr val="730051">
            <a:alpha val="74902"/>
          </a:srgbClr>
        </a:solidFill>
      </dgm:spPr>
      <dgm:t>
        <a:bodyPr/>
        <a:lstStyle/>
        <a:p>
          <a:r>
            <a:rPr lang="en-US" sz="1800" dirty="0">
              <a:latin typeface="Arial" panose="020B0604020202020204" pitchFamily="34" charset="0"/>
              <a:cs typeface="Arial" panose="020B0604020202020204" pitchFamily="34" charset="0"/>
            </a:rPr>
            <a:t>Safety</a:t>
          </a:r>
        </a:p>
      </dgm:t>
    </dgm:pt>
    <dgm:pt modelId="{29EBE066-6BB1-4354-9C64-A5E96AB40B68}" type="parTrans" cxnId="{02877749-F568-49F1-9B94-F0B76B373543}">
      <dgm:prSet/>
      <dgm:spPr/>
      <dgm:t>
        <a:bodyPr/>
        <a:lstStyle/>
        <a:p>
          <a:endParaRPr lang="en-US"/>
        </a:p>
      </dgm:t>
    </dgm:pt>
    <dgm:pt modelId="{5C778046-75FE-41F7-A0AF-CCEEDED9B14A}" type="sibTrans" cxnId="{02877749-F568-49F1-9B94-F0B76B373543}">
      <dgm:prSet/>
      <dgm:spPr/>
      <dgm:t>
        <a:bodyPr/>
        <a:lstStyle/>
        <a:p>
          <a:endParaRPr lang="en-US"/>
        </a:p>
      </dgm:t>
    </dgm:pt>
    <dgm:pt modelId="{B401F0EF-CA91-4212-9AC9-DFFD88169FE9}">
      <dgm:prSet custT="1"/>
      <dgm:spPr>
        <a:solidFill>
          <a:srgbClr val="730051">
            <a:alpha val="14902"/>
          </a:srgbClr>
        </a:solidFill>
      </dgm:spPr>
      <dgm:t>
        <a:bodyPr/>
        <a:lstStyle/>
        <a:p>
          <a:r>
            <a:rPr lang="en-US" sz="1800" dirty="0">
              <a:latin typeface="Arial" panose="020B0604020202020204" pitchFamily="34" charset="0"/>
              <a:cs typeface="Arial" panose="020B0604020202020204" pitchFamily="34" charset="0"/>
            </a:rPr>
            <a:t>Unintended behavior</a:t>
          </a:r>
        </a:p>
      </dgm:t>
    </dgm:pt>
    <dgm:pt modelId="{1DF0E27C-3A6C-4538-95E3-7BFEBFFBAFF4}" type="parTrans" cxnId="{3ADF7C82-7DC6-4A80-AF61-5297CFE975D1}">
      <dgm:prSet/>
      <dgm:spPr/>
      <dgm:t>
        <a:bodyPr/>
        <a:lstStyle/>
        <a:p>
          <a:endParaRPr lang="en-US"/>
        </a:p>
      </dgm:t>
    </dgm:pt>
    <dgm:pt modelId="{9C2938D4-BF67-4553-A160-30D907113F62}" type="sibTrans" cxnId="{3ADF7C82-7DC6-4A80-AF61-5297CFE975D1}">
      <dgm:prSet/>
      <dgm:spPr/>
      <dgm:t>
        <a:bodyPr/>
        <a:lstStyle/>
        <a:p>
          <a:endParaRPr lang="en-US"/>
        </a:p>
      </dgm:t>
    </dgm:pt>
    <dgm:pt modelId="{6D6F3E1D-3CDE-4860-9BD2-54E3BFC2B2B2}">
      <dgm:prSet custT="1"/>
      <dgm:spPr>
        <a:solidFill>
          <a:srgbClr val="730051">
            <a:alpha val="74902"/>
          </a:srgbClr>
        </a:solidFill>
      </dgm:spPr>
      <dgm:t>
        <a:bodyPr/>
        <a:lstStyle/>
        <a:p>
          <a:r>
            <a:rPr lang="en-US" sz="1800">
              <a:latin typeface="Arial" panose="020B0604020202020204" pitchFamily="34" charset="0"/>
              <a:cs typeface="Arial" panose="020B0604020202020204" pitchFamily="34" charset="0"/>
            </a:rPr>
            <a:t>Cost</a:t>
          </a:r>
        </a:p>
      </dgm:t>
    </dgm:pt>
    <dgm:pt modelId="{8F703694-294C-4A16-BE0E-184800B6DB3A}" type="parTrans" cxnId="{5398E7F0-5B57-4A47-9B9A-992BCE15F2C1}">
      <dgm:prSet/>
      <dgm:spPr/>
      <dgm:t>
        <a:bodyPr/>
        <a:lstStyle/>
        <a:p>
          <a:endParaRPr lang="en-US"/>
        </a:p>
      </dgm:t>
    </dgm:pt>
    <dgm:pt modelId="{2C03B476-85BD-4C0A-AB28-F7EF209AC53F}" type="sibTrans" cxnId="{5398E7F0-5B57-4A47-9B9A-992BCE15F2C1}">
      <dgm:prSet/>
      <dgm:spPr/>
      <dgm:t>
        <a:bodyPr/>
        <a:lstStyle/>
        <a:p>
          <a:endParaRPr lang="en-US"/>
        </a:p>
      </dgm:t>
    </dgm:pt>
    <dgm:pt modelId="{444E0EF9-D45D-4C03-9B35-DB52C2FCBB93}">
      <dgm:prSet custT="1"/>
      <dgm:spPr>
        <a:solidFill>
          <a:srgbClr val="730051">
            <a:alpha val="14902"/>
          </a:srgbClr>
        </a:solidFill>
      </dgm:spPr>
      <dgm:t>
        <a:bodyPr/>
        <a:lstStyle/>
        <a:p>
          <a:r>
            <a:rPr lang="en-US" sz="1600" dirty="0">
              <a:latin typeface="Arial" panose="020B0604020202020204" pitchFamily="34" charset="0"/>
              <a:cs typeface="Arial" panose="020B0604020202020204" pitchFamily="34" charset="0"/>
            </a:rPr>
            <a:t>Encourage responsible ML</a:t>
          </a:r>
        </a:p>
      </dgm:t>
    </dgm:pt>
    <dgm:pt modelId="{41F16B85-282A-454B-8AE7-B6CE610A80E1}" type="parTrans" cxnId="{B8A4EC8D-07DE-4DC1-9518-E1F7D509CBF7}">
      <dgm:prSet/>
      <dgm:spPr/>
      <dgm:t>
        <a:bodyPr/>
        <a:lstStyle/>
        <a:p>
          <a:endParaRPr lang="en-US"/>
        </a:p>
      </dgm:t>
    </dgm:pt>
    <dgm:pt modelId="{CF94E1A2-E9BB-49A7-B5E7-4AC341ECB7D0}" type="sibTrans" cxnId="{B8A4EC8D-07DE-4DC1-9518-E1F7D509CBF7}">
      <dgm:prSet/>
      <dgm:spPr/>
      <dgm:t>
        <a:bodyPr/>
        <a:lstStyle/>
        <a:p>
          <a:endParaRPr lang="en-US"/>
        </a:p>
      </dgm:t>
    </dgm:pt>
    <dgm:pt modelId="{51936418-14E0-F54A-8F18-2807417BC973}" type="pres">
      <dgm:prSet presAssocID="{3790A4FE-9ED0-4BB8-A142-562D00573169}" presName="Name0" presStyleCnt="0">
        <dgm:presLayoutVars>
          <dgm:dir/>
          <dgm:animLvl val="lvl"/>
          <dgm:resizeHandles val="exact"/>
        </dgm:presLayoutVars>
      </dgm:prSet>
      <dgm:spPr/>
    </dgm:pt>
    <dgm:pt modelId="{DA7D0E43-A56B-BD43-ABA7-642CA0CFC9A7}" type="pres">
      <dgm:prSet presAssocID="{60A89770-BFEB-4D85-9FFF-32F1C5B31118}" presName="linNode" presStyleCnt="0"/>
      <dgm:spPr/>
    </dgm:pt>
    <dgm:pt modelId="{4AFBA927-AC85-5245-A9D3-D073665CD846}" type="pres">
      <dgm:prSet presAssocID="{60A89770-BFEB-4D85-9FFF-32F1C5B31118}" presName="parentText" presStyleLbl="node1" presStyleIdx="0" presStyleCnt="5">
        <dgm:presLayoutVars>
          <dgm:chMax val="1"/>
          <dgm:bulletEnabled val="1"/>
        </dgm:presLayoutVars>
      </dgm:prSet>
      <dgm:spPr/>
    </dgm:pt>
    <dgm:pt modelId="{3E25BE0C-13A8-D640-9BC0-8952F93EF6F2}" type="pres">
      <dgm:prSet presAssocID="{60A89770-BFEB-4D85-9FFF-32F1C5B31118}" presName="descendantText" presStyleLbl="alignAccFollowNode1" presStyleIdx="0" presStyleCnt="5">
        <dgm:presLayoutVars>
          <dgm:bulletEnabled val="1"/>
        </dgm:presLayoutVars>
      </dgm:prSet>
      <dgm:spPr/>
    </dgm:pt>
    <dgm:pt modelId="{BE48E493-43B6-1F40-9078-AD57FE0FAA76}" type="pres">
      <dgm:prSet presAssocID="{363AA554-7C33-4327-AC7F-D90BCDD07CD8}" presName="sp" presStyleCnt="0"/>
      <dgm:spPr/>
    </dgm:pt>
    <dgm:pt modelId="{127C660A-46E6-2C4A-9A9B-1237F2B99EFE}" type="pres">
      <dgm:prSet presAssocID="{AFA3EF8B-943A-42C8-B94E-CC0E4CB34A80}" presName="linNode" presStyleCnt="0"/>
      <dgm:spPr/>
    </dgm:pt>
    <dgm:pt modelId="{4826977E-5B7B-7D42-8329-621E5C581E1E}" type="pres">
      <dgm:prSet presAssocID="{AFA3EF8B-943A-42C8-B94E-CC0E4CB34A80}" presName="parentText" presStyleLbl="node1" presStyleIdx="1" presStyleCnt="5">
        <dgm:presLayoutVars>
          <dgm:chMax val="1"/>
          <dgm:bulletEnabled val="1"/>
        </dgm:presLayoutVars>
      </dgm:prSet>
      <dgm:spPr/>
    </dgm:pt>
    <dgm:pt modelId="{83E7B086-D788-7D49-923C-260740C92803}" type="pres">
      <dgm:prSet presAssocID="{AFA3EF8B-943A-42C8-B94E-CC0E4CB34A80}" presName="descendantText" presStyleLbl="alignAccFollowNode1" presStyleIdx="1" presStyleCnt="5">
        <dgm:presLayoutVars>
          <dgm:bulletEnabled val="1"/>
        </dgm:presLayoutVars>
      </dgm:prSet>
      <dgm:spPr/>
    </dgm:pt>
    <dgm:pt modelId="{74E67661-D400-3642-B28D-8E33B2196168}" type="pres">
      <dgm:prSet presAssocID="{084A57B2-CF4D-4A89-A09F-A2ED338E046A}" presName="sp" presStyleCnt="0"/>
      <dgm:spPr/>
    </dgm:pt>
    <dgm:pt modelId="{83192BE3-7766-524C-9D9B-B2E3826412F0}" type="pres">
      <dgm:prSet presAssocID="{C9775666-D975-4FE8-AD00-C13980FF5A43}" presName="linNode" presStyleCnt="0"/>
      <dgm:spPr/>
    </dgm:pt>
    <dgm:pt modelId="{EF4F8E82-242E-314C-A37E-7684AE056D18}" type="pres">
      <dgm:prSet presAssocID="{C9775666-D975-4FE8-AD00-C13980FF5A43}" presName="parentText" presStyleLbl="node1" presStyleIdx="2" presStyleCnt="5">
        <dgm:presLayoutVars>
          <dgm:chMax val="1"/>
          <dgm:bulletEnabled val="1"/>
        </dgm:presLayoutVars>
      </dgm:prSet>
      <dgm:spPr/>
    </dgm:pt>
    <dgm:pt modelId="{CD8CBD1C-BAD4-6E47-9B06-7ED754891984}" type="pres">
      <dgm:prSet presAssocID="{C9775666-D975-4FE8-AD00-C13980FF5A43}" presName="descendantText" presStyleLbl="alignAccFollowNode1" presStyleIdx="2" presStyleCnt="5">
        <dgm:presLayoutVars>
          <dgm:bulletEnabled val="1"/>
        </dgm:presLayoutVars>
      </dgm:prSet>
      <dgm:spPr/>
    </dgm:pt>
    <dgm:pt modelId="{1918D7C4-F9B6-7242-A060-A246B8F03F82}" type="pres">
      <dgm:prSet presAssocID="{74E53303-107A-418C-8536-19201B11B10F}" presName="sp" presStyleCnt="0"/>
      <dgm:spPr/>
    </dgm:pt>
    <dgm:pt modelId="{B8E7FDD2-9226-DC48-9D97-C1ABC5204EF4}" type="pres">
      <dgm:prSet presAssocID="{C90C71DF-3EAA-4DEB-88B7-9F1CCB9C7DC0}" presName="linNode" presStyleCnt="0"/>
      <dgm:spPr/>
    </dgm:pt>
    <dgm:pt modelId="{F16C3618-A97C-5C4D-8CEC-12220DA71C32}" type="pres">
      <dgm:prSet presAssocID="{C90C71DF-3EAA-4DEB-88B7-9F1CCB9C7DC0}" presName="parentText" presStyleLbl="node1" presStyleIdx="3" presStyleCnt="5">
        <dgm:presLayoutVars>
          <dgm:chMax val="1"/>
          <dgm:bulletEnabled val="1"/>
        </dgm:presLayoutVars>
      </dgm:prSet>
      <dgm:spPr/>
    </dgm:pt>
    <dgm:pt modelId="{F4C6080B-39CA-9E49-928B-0F3642AE7A16}" type="pres">
      <dgm:prSet presAssocID="{C90C71DF-3EAA-4DEB-88B7-9F1CCB9C7DC0}" presName="descendantText" presStyleLbl="alignAccFollowNode1" presStyleIdx="3" presStyleCnt="5">
        <dgm:presLayoutVars>
          <dgm:bulletEnabled val="1"/>
        </dgm:presLayoutVars>
      </dgm:prSet>
      <dgm:spPr/>
    </dgm:pt>
    <dgm:pt modelId="{B5D1815D-9361-6043-B247-3B590E10D11D}" type="pres">
      <dgm:prSet presAssocID="{5C778046-75FE-41F7-A0AF-CCEEDED9B14A}" presName="sp" presStyleCnt="0"/>
      <dgm:spPr/>
    </dgm:pt>
    <dgm:pt modelId="{2E63C941-13F5-8A42-B6D3-6D45382ACB14}" type="pres">
      <dgm:prSet presAssocID="{6D6F3E1D-3CDE-4860-9BD2-54E3BFC2B2B2}" presName="linNode" presStyleCnt="0"/>
      <dgm:spPr/>
    </dgm:pt>
    <dgm:pt modelId="{AA0E28A5-BA1E-7D43-9952-350E89901DBF}" type="pres">
      <dgm:prSet presAssocID="{6D6F3E1D-3CDE-4860-9BD2-54E3BFC2B2B2}" presName="parentText" presStyleLbl="node1" presStyleIdx="4" presStyleCnt="5">
        <dgm:presLayoutVars>
          <dgm:chMax val="1"/>
          <dgm:bulletEnabled val="1"/>
        </dgm:presLayoutVars>
      </dgm:prSet>
      <dgm:spPr/>
    </dgm:pt>
    <dgm:pt modelId="{7247CA92-5840-6946-82AF-80599763EBB2}" type="pres">
      <dgm:prSet presAssocID="{6D6F3E1D-3CDE-4860-9BD2-54E3BFC2B2B2}" presName="descendantText" presStyleLbl="alignAccFollowNode1" presStyleIdx="4" presStyleCnt="5">
        <dgm:presLayoutVars>
          <dgm:bulletEnabled val="1"/>
        </dgm:presLayoutVars>
      </dgm:prSet>
      <dgm:spPr/>
    </dgm:pt>
  </dgm:ptLst>
  <dgm:cxnLst>
    <dgm:cxn modelId="{DFC8A010-ADD0-45BE-99AB-7C4BB24AABA0}" srcId="{3790A4FE-9ED0-4BB8-A142-562D00573169}" destId="{C9775666-D975-4FE8-AD00-C13980FF5A43}" srcOrd="2" destOrd="0" parTransId="{B0AD0051-3576-4A4D-874B-09C451EA7EAB}" sibTransId="{74E53303-107A-418C-8536-19201B11B10F}"/>
    <dgm:cxn modelId="{91DE5214-23F7-0F43-A592-B8A820C559BC}" type="presOf" srcId="{EA6A279F-430F-4571-9D38-5E1611F35EA8}" destId="{CD8CBD1C-BAD4-6E47-9B06-7ED754891984}" srcOrd="0" destOrd="0" presId="urn:microsoft.com/office/officeart/2005/8/layout/vList5"/>
    <dgm:cxn modelId="{CB8CAF1B-597F-4FC1-BC0E-CD9124AC6736}" srcId="{3790A4FE-9ED0-4BB8-A142-562D00573169}" destId="{60A89770-BFEB-4D85-9FFF-32F1C5B31118}" srcOrd="0" destOrd="0" parTransId="{F07F7B0A-C1DF-4B9B-914F-05C7D0686E4B}" sibTransId="{363AA554-7C33-4327-AC7F-D90BCDD07CD8}"/>
    <dgm:cxn modelId="{92F17B20-D98D-BF42-9DE8-07FFF2686B0F}" type="presOf" srcId="{AFA3EF8B-943A-42C8-B94E-CC0E4CB34A80}" destId="{4826977E-5B7B-7D42-8329-621E5C581E1E}" srcOrd="0" destOrd="0" presId="urn:microsoft.com/office/officeart/2005/8/layout/vList5"/>
    <dgm:cxn modelId="{AF279241-EF0F-4777-B3DE-86FDDEEAC0C0}" srcId="{60A89770-BFEB-4D85-9FFF-32F1C5B31118}" destId="{E729C4A2-19DB-4D2B-944B-09539D1B36E9}" srcOrd="0" destOrd="0" parTransId="{B7F0F5ED-B1CD-49CA-8128-6AB6DF3DB30E}" sibTransId="{045CF006-B6CA-44AF-B66A-E8F3D6745398}"/>
    <dgm:cxn modelId="{02877749-F568-49F1-9B94-F0B76B373543}" srcId="{3790A4FE-9ED0-4BB8-A142-562D00573169}" destId="{C90C71DF-3EAA-4DEB-88B7-9F1CCB9C7DC0}" srcOrd="3" destOrd="0" parTransId="{29EBE066-6BB1-4354-9C64-A5E96AB40B68}" sibTransId="{5C778046-75FE-41F7-A0AF-CCEEDED9B14A}"/>
    <dgm:cxn modelId="{DB0BE25B-5A2C-435D-9F0D-682B879DE136}" srcId="{AFA3EF8B-943A-42C8-B94E-CC0E4CB34A80}" destId="{9B9CA49E-BAB9-4DF9-85B0-7A430288911C}" srcOrd="0" destOrd="0" parTransId="{78DEE11F-8F48-43A4-987B-D12F6CE7AD43}" sibTransId="{049FD277-D016-40CC-BB4A-A69DD13759E6}"/>
    <dgm:cxn modelId="{FBFBC46C-F891-9F40-A199-A0EAD0B96250}" type="presOf" srcId="{444E0EF9-D45D-4C03-9B35-DB52C2FCBB93}" destId="{7247CA92-5840-6946-82AF-80599763EBB2}" srcOrd="0" destOrd="0" presId="urn:microsoft.com/office/officeart/2005/8/layout/vList5"/>
    <dgm:cxn modelId="{5D578B77-7EB3-49E1-BACD-9D9D78EAD292}" srcId="{3790A4FE-9ED0-4BB8-A142-562D00573169}" destId="{AFA3EF8B-943A-42C8-B94E-CC0E4CB34A80}" srcOrd="1" destOrd="0" parTransId="{0833A92B-FA27-42EA-909F-CEBBBE37F023}" sibTransId="{084A57B2-CF4D-4A89-A09F-A2ED338E046A}"/>
    <dgm:cxn modelId="{CCB1E57C-B65E-8148-AB2E-49C444E0BA07}" type="presOf" srcId="{60A89770-BFEB-4D85-9FFF-32F1C5B31118}" destId="{4AFBA927-AC85-5245-A9D3-D073665CD846}" srcOrd="0" destOrd="0" presId="urn:microsoft.com/office/officeart/2005/8/layout/vList5"/>
    <dgm:cxn modelId="{3ADF7C82-7DC6-4A80-AF61-5297CFE975D1}" srcId="{C90C71DF-3EAA-4DEB-88B7-9F1CCB9C7DC0}" destId="{B401F0EF-CA91-4212-9AC9-DFFD88169FE9}" srcOrd="0" destOrd="0" parTransId="{1DF0E27C-3A6C-4538-95E3-7BFEBFFBAFF4}" sibTransId="{9C2938D4-BF67-4553-A160-30D907113F62}"/>
    <dgm:cxn modelId="{B8A4EC8D-07DE-4DC1-9518-E1F7D509CBF7}" srcId="{6D6F3E1D-3CDE-4860-9BD2-54E3BFC2B2B2}" destId="{444E0EF9-D45D-4C03-9B35-DB52C2FCBB93}" srcOrd="0" destOrd="0" parTransId="{41F16B85-282A-454B-8AE7-B6CE610A80E1}" sibTransId="{CF94E1A2-E9BB-49A7-B5E7-4AC341ECB7D0}"/>
    <dgm:cxn modelId="{5FCBCF9F-7489-E540-9507-CB157D19F9DE}" type="presOf" srcId="{6D6F3E1D-3CDE-4860-9BD2-54E3BFC2B2B2}" destId="{AA0E28A5-BA1E-7D43-9952-350E89901DBF}" srcOrd="0" destOrd="0" presId="urn:microsoft.com/office/officeart/2005/8/layout/vList5"/>
    <dgm:cxn modelId="{C9A422A0-4DEA-4DC0-BD20-C2A5B818D0B6}" srcId="{C9775666-D975-4FE8-AD00-C13980FF5A43}" destId="{EA6A279F-430F-4571-9D38-5E1611F35EA8}" srcOrd="0" destOrd="0" parTransId="{0A98379E-32A1-4EC0-95E0-AC4655BCE390}" sibTransId="{F22DA8F1-75F2-4569-BC1E-A4D9714D9222}"/>
    <dgm:cxn modelId="{7DEB46A6-0A58-9C4B-8BBF-7460A57BEED1}" type="presOf" srcId="{9B9CA49E-BAB9-4DF9-85B0-7A430288911C}" destId="{83E7B086-D788-7D49-923C-260740C92803}" srcOrd="0" destOrd="0" presId="urn:microsoft.com/office/officeart/2005/8/layout/vList5"/>
    <dgm:cxn modelId="{710B04C0-12F6-9048-A0C7-E8BEBCBB84C6}" type="presOf" srcId="{3790A4FE-9ED0-4BB8-A142-562D00573169}" destId="{51936418-14E0-F54A-8F18-2807417BC973}" srcOrd="0" destOrd="0" presId="urn:microsoft.com/office/officeart/2005/8/layout/vList5"/>
    <dgm:cxn modelId="{DEE0DED4-BBCA-6E44-B582-1BF012D2BD96}" type="presOf" srcId="{C9775666-D975-4FE8-AD00-C13980FF5A43}" destId="{EF4F8E82-242E-314C-A37E-7684AE056D18}" srcOrd="0" destOrd="0" presId="urn:microsoft.com/office/officeart/2005/8/layout/vList5"/>
    <dgm:cxn modelId="{FFDE3DD7-2DDF-D745-9877-A92C69297D5E}" type="presOf" srcId="{B401F0EF-CA91-4212-9AC9-DFFD88169FE9}" destId="{F4C6080B-39CA-9E49-928B-0F3642AE7A16}" srcOrd="0" destOrd="0" presId="urn:microsoft.com/office/officeart/2005/8/layout/vList5"/>
    <dgm:cxn modelId="{9AC810E3-F478-2D41-BE9D-F49F2A19B7A0}" type="presOf" srcId="{E729C4A2-19DB-4D2B-944B-09539D1B36E9}" destId="{3E25BE0C-13A8-D640-9BC0-8952F93EF6F2}" srcOrd="0" destOrd="0" presId="urn:microsoft.com/office/officeart/2005/8/layout/vList5"/>
    <dgm:cxn modelId="{5398E7F0-5B57-4A47-9B9A-992BCE15F2C1}" srcId="{3790A4FE-9ED0-4BB8-A142-562D00573169}" destId="{6D6F3E1D-3CDE-4860-9BD2-54E3BFC2B2B2}" srcOrd="4" destOrd="0" parTransId="{8F703694-294C-4A16-BE0E-184800B6DB3A}" sibTransId="{2C03B476-85BD-4C0A-AB28-F7EF209AC53F}"/>
    <dgm:cxn modelId="{68E98DF5-85E0-084C-8994-8CE8A64B07B7}" type="presOf" srcId="{C90C71DF-3EAA-4DEB-88B7-9F1CCB9C7DC0}" destId="{F16C3618-A97C-5C4D-8CEC-12220DA71C32}" srcOrd="0" destOrd="0" presId="urn:microsoft.com/office/officeart/2005/8/layout/vList5"/>
    <dgm:cxn modelId="{2EFC596B-9A0A-5846-A152-E296DEC9F4E0}" type="presParOf" srcId="{51936418-14E0-F54A-8F18-2807417BC973}" destId="{DA7D0E43-A56B-BD43-ABA7-642CA0CFC9A7}" srcOrd="0" destOrd="0" presId="urn:microsoft.com/office/officeart/2005/8/layout/vList5"/>
    <dgm:cxn modelId="{9EBA667A-2F72-D44A-9F64-F59F5C916536}" type="presParOf" srcId="{DA7D0E43-A56B-BD43-ABA7-642CA0CFC9A7}" destId="{4AFBA927-AC85-5245-A9D3-D073665CD846}" srcOrd="0" destOrd="0" presId="urn:microsoft.com/office/officeart/2005/8/layout/vList5"/>
    <dgm:cxn modelId="{39E4EA7A-0EE2-8545-A527-604D098D8A69}" type="presParOf" srcId="{DA7D0E43-A56B-BD43-ABA7-642CA0CFC9A7}" destId="{3E25BE0C-13A8-D640-9BC0-8952F93EF6F2}" srcOrd="1" destOrd="0" presId="urn:microsoft.com/office/officeart/2005/8/layout/vList5"/>
    <dgm:cxn modelId="{DF0411E0-0195-274D-845C-B27E98CC94A6}" type="presParOf" srcId="{51936418-14E0-F54A-8F18-2807417BC973}" destId="{BE48E493-43B6-1F40-9078-AD57FE0FAA76}" srcOrd="1" destOrd="0" presId="urn:microsoft.com/office/officeart/2005/8/layout/vList5"/>
    <dgm:cxn modelId="{B853123A-A915-F545-8705-1F0BFE5F1FB0}" type="presParOf" srcId="{51936418-14E0-F54A-8F18-2807417BC973}" destId="{127C660A-46E6-2C4A-9A9B-1237F2B99EFE}" srcOrd="2" destOrd="0" presId="urn:microsoft.com/office/officeart/2005/8/layout/vList5"/>
    <dgm:cxn modelId="{A7838F02-0F6E-7943-BB49-C2E6BB75BF79}" type="presParOf" srcId="{127C660A-46E6-2C4A-9A9B-1237F2B99EFE}" destId="{4826977E-5B7B-7D42-8329-621E5C581E1E}" srcOrd="0" destOrd="0" presId="urn:microsoft.com/office/officeart/2005/8/layout/vList5"/>
    <dgm:cxn modelId="{6B7A83E6-9A75-A849-89A8-54C0D9DBB229}" type="presParOf" srcId="{127C660A-46E6-2C4A-9A9B-1237F2B99EFE}" destId="{83E7B086-D788-7D49-923C-260740C92803}" srcOrd="1" destOrd="0" presId="urn:microsoft.com/office/officeart/2005/8/layout/vList5"/>
    <dgm:cxn modelId="{48A4B8EE-8DDB-3644-A92F-EF9B3C2B8BE0}" type="presParOf" srcId="{51936418-14E0-F54A-8F18-2807417BC973}" destId="{74E67661-D400-3642-B28D-8E33B2196168}" srcOrd="3" destOrd="0" presId="urn:microsoft.com/office/officeart/2005/8/layout/vList5"/>
    <dgm:cxn modelId="{3DA3E91D-B170-4E49-BD29-EDF69C548803}" type="presParOf" srcId="{51936418-14E0-F54A-8F18-2807417BC973}" destId="{83192BE3-7766-524C-9D9B-B2E3826412F0}" srcOrd="4" destOrd="0" presId="urn:microsoft.com/office/officeart/2005/8/layout/vList5"/>
    <dgm:cxn modelId="{9CBCD13D-3B1A-EF4E-B6A3-8787973C238B}" type="presParOf" srcId="{83192BE3-7766-524C-9D9B-B2E3826412F0}" destId="{EF4F8E82-242E-314C-A37E-7684AE056D18}" srcOrd="0" destOrd="0" presId="urn:microsoft.com/office/officeart/2005/8/layout/vList5"/>
    <dgm:cxn modelId="{F893D6B5-84DE-A144-B185-53981F251E35}" type="presParOf" srcId="{83192BE3-7766-524C-9D9B-B2E3826412F0}" destId="{CD8CBD1C-BAD4-6E47-9B06-7ED754891984}" srcOrd="1" destOrd="0" presId="urn:microsoft.com/office/officeart/2005/8/layout/vList5"/>
    <dgm:cxn modelId="{4B4EF981-3139-534D-AE44-66FF9CCCDCF5}" type="presParOf" srcId="{51936418-14E0-F54A-8F18-2807417BC973}" destId="{1918D7C4-F9B6-7242-A060-A246B8F03F82}" srcOrd="5" destOrd="0" presId="urn:microsoft.com/office/officeart/2005/8/layout/vList5"/>
    <dgm:cxn modelId="{2AC299D6-6049-094B-986E-1EF0717E658D}" type="presParOf" srcId="{51936418-14E0-F54A-8F18-2807417BC973}" destId="{B8E7FDD2-9226-DC48-9D97-C1ABC5204EF4}" srcOrd="6" destOrd="0" presId="urn:microsoft.com/office/officeart/2005/8/layout/vList5"/>
    <dgm:cxn modelId="{DC495C3A-9715-2F47-A45B-7B9A2B3F507A}" type="presParOf" srcId="{B8E7FDD2-9226-DC48-9D97-C1ABC5204EF4}" destId="{F16C3618-A97C-5C4D-8CEC-12220DA71C32}" srcOrd="0" destOrd="0" presId="urn:microsoft.com/office/officeart/2005/8/layout/vList5"/>
    <dgm:cxn modelId="{D610A858-92E3-7248-9795-C7C0D42A2D1E}" type="presParOf" srcId="{B8E7FDD2-9226-DC48-9D97-C1ABC5204EF4}" destId="{F4C6080B-39CA-9E49-928B-0F3642AE7A16}" srcOrd="1" destOrd="0" presId="urn:microsoft.com/office/officeart/2005/8/layout/vList5"/>
    <dgm:cxn modelId="{13214416-AC44-BC43-92BB-A796AE49A634}" type="presParOf" srcId="{51936418-14E0-F54A-8F18-2807417BC973}" destId="{B5D1815D-9361-6043-B247-3B590E10D11D}" srcOrd="7" destOrd="0" presId="urn:microsoft.com/office/officeart/2005/8/layout/vList5"/>
    <dgm:cxn modelId="{1CF1B3DB-C429-0E46-9D7B-F850217FE6DD}" type="presParOf" srcId="{51936418-14E0-F54A-8F18-2807417BC973}" destId="{2E63C941-13F5-8A42-B6D3-6D45382ACB14}" srcOrd="8" destOrd="0" presId="urn:microsoft.com/office/officeart/2005/8/layout/vList5"/>
    <dgm:cxn modelId="{093CD96B-0389-8544-84BD-C1F1D49B332C}" type="presParOf" srcId="{2E63C941-13F5-8A42-B6D3-6D45382ACB14}" destId="{AA0E28A5-BA1E-7D43-9952-350E89901DBF}" srcOrd="0" destOrd="0" presId="urn:microsoft.com/office/officeart/2005/8/layout/vList5"/>
    <dgm:cxn modelId="{8DF54703-272D-4741-BD3E-5AC4B94D3BE3}" type="presParOf" srcId="{2E63C941-13F5-8A42-B6D3-6D45382ACB14}" destId="{7247CA92-5840-6946-82AF-80599763EBB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5F4A275-B2C5-BC42-9519-96A4D996F8A6}"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83572C3A-449E-E64E-A577-DD2164651569}">
      <dgm:prSet phldrT="[Text]" custT="1"/>
      <dgm:spPr/>
      <dgm:t>
        <a:bodyPr/>
        <a:lstStyle/>
        <a:p>
          <a:r>
            <a:rPr lang="en-US" sz="1600" dirty="0">
              <a:latin typeface="Arial" panose="020B0604020202020204" pitchFamily="34" charset="0"/>
              <a:cs typeface="Arial" panose="020B0604020202020204" pitchFamily="34" charset="0"/>
            </a:rPr>
            <a:t>Buy/Hold target stock</a:t>
          </a:r>
        </a:p>
      </dgm:t>
    </dgm:pt>
    <dgm:pt modelId="{BEF9ABA4-2398-DA4F-A17E-401D3D82A65F}" type="parTrans" cxnId="{F3F3E509-11A2-8345-9A05-6B026E25E614}">
      <dgm:prSet/>
      <dgm:spPr/>
      <dgm:t>
        <a:bodyPr/>
        <a:lstStyle/>
        <a:p>
          <a:endParaRPr lang="en-US"/>
        </a:p>
      </dgm:t>
    </dgm:pt>
    <dgm:pt modelId="{1D290DB8-0E59-9146-AC87-2E83F81087F0}" type="sibTrans" cxnId="{F3F3E509-11A2-8345-9A05-6B026E25E614}">
      <dgm:prSet/>
      <dgm:spPr>
        <a:solidFill>
          <a:srgbClr val="730051">
            <a:alpha val="74902"/>
          </a:srgbClr>
        </a:solidFill>
      </dgm:spPr>
      <dgm:t>
        <a:bodyPr/>
        <a:lstStyle/>
        <a:p>
          <a:endParaRPr lang="en-US"/>
        </a:p>
      </dgm:t>
    </dgm:pt>
    <dgm:pt modelId="{7EC4C735-CFAA-8B4F-871C-22DA1230FAAB}">
      <dgm:prSet phldrT="[Text]" custT="1"/>
      <dgm:spPr/>
      <dgm:t>
        <a:bodyPr/>
        <a:lstStyle/>
        <a:p>
          <a:r>
            <a:rPr lang="en-US" sz="1600" dirty="0">
              <a:latin typeface="Arial" panose="020B0604020202020204" pitchFamily="34" charset="0"/>
              <a:cs typeface="Arial" panose="020B0604020202020204" pitchFamily="34" charset="0"/>
            </a:rPr>
            <a:t>Limit buys below market</a:t>
          </a:r>
        </a:p>
      </dgm:t>
    </dgm:pt>
    <dgm:pt modelId="{765F48B6-2A66-9D4E-BFF8-D17731B3573A}" type="parTrans" cxnId="{4727BE3C-0E90-EB4B-A850-20951A7AEEF7}">
      <dgm:prSet/>
      <dgm:spPr/>
      <dgm:t>
        <a:bodyPr/>
        <a:lstStyle/>
        <a:p>
          <a:endParaRPr lang="en-US"/>
        </a:p>
      </dgm:t>
    </dgm:pt>
    <dgm:pt modelId="{141D3BD5-23DA-794F-A138-C3F7B459AEB4}" type="sibTrans" cxnId="{4727BE3C-0E90-EB4B-A850-20951A7AEEF7}">
      <dgm:prSet/>
      <dgm:spPr>
        <a:solidFill>
          <a:srgbClr val="730051">
            <a:alpha val="74902"/>
          </a:srgbClr>
        </a:solidFill>
      </dgm:spPr>
      <dgm:t>
        <a:bodyPr/>
        <a:lstStyle/>
        <a:p>
          <a:endParaRPr lang="en-US"/>
        </a:p>
      </dgm:t>
    </dgm:pt>
    <dgm:pt modelId="{96E21300-015B-7940-A378-D8AE57609634}">
      <dgm:prSet phldrT="[Text]" custT="1"/>
      <dgm:spPr/>
      <dgm:t>
        <a:bodyPr/>
        <a:lstStyle/>
        <a:p>
          <a:r>
            <a:rPr lang="en-US" sz="1600" dirty="0">
              <a:latin typeface="Arial" panose="020B0604020202020204" pitchFamily="34" charset="0"/>
              <a:cs typeface="Arial" panose="020B0604020202020204" pitchFamily="34" charset="0"/>
            </a:rPr>
            <a:t>Adjust to avoid execution</a:t>
          </a:r>
        </a:p>
      </dgm:t>
    </dgm:pt>
    <dgm:pt modelId="{84D0328A-B94D-9846-8196-CFF89168E5B5}" type="parTrans" cxnId="{F85BF741-8717-7746-9BD9-FB8F26377E6B}">
      <dgm:prSet/>
      <dgm:spPr/>
      <dgm:t>
        <a:bodyPr/>
        <a:lstStyle/>
        <a:p>
          <a:endParaRPr lang="en-US"/>
        </a:p>
      </dgm:t>
    </dgm:pt>
    <dgm:pt modelId="{5933FF2D-3311-1B43-B7B9-2BEE1C20F4E8}" type="sibTrans" cxnId="{F85BF741-8717-7746-9BD9-FB8F26377E6B}">
      <dgm:prSet/>
      <dgm:spPr>
        <a:solidFill>
          <a:srgbClr val="730051">
            <a:alpha val="74902"/>
          </a:srgbClr>
        </a:solidFill>
      </dgm:spPr>
      <dgm:t>
        <a:bodyPr/>
        <a:lstStyle/>
        <a:p>
          <a:endParaRPr lang="en-US"/>
        </a:p>
      </dgm:t>
    </dgm:pt>
    <dgm:pt modelId="{FD282DBA-6C93-934F-8F47-492441B10D2E}">
      <dgm:prSet phldrT="[Text]" custT="1"/>
      <dgm:spPr/>
      <dgm:t>
        <a:bodyPr/>
        <a:lstStyle/>
        <a:p>
          <a:r>
            <a:rPr lang="en-US" sz="1600" dirty="0">
              <a:latin typeface="Arial" panose="020B0604020202020204" pitchFamily="34" charset="0"/>
              <a:cs typeface="Arial" panose="020B0604020202020204" pitchFamily="34" charset="0"/>
            </a:rPr>
            <a:t>Sell holdings</a:t>
          </a:r>
        </a:p>
      </dgm:t>
    </dgm:pt>
    <dgm:pt modelId="{0637CF15-8F52-744A-8734-92E24C7B6098}" type="parTrans" cxnId="{8B5D0808-BFC4-7340-84C7-5BDB909946B1}">
      <dgm:prSet/>
      <dgm:spPr/>
      <dgm:t>
        <a:bodyPr/>
        <a:lstStyle/>
        <a:p>
          <a:endParaRPr lang="en-US"/>
        </a:p>
      </dgm:t>
    </dgm:pt>
    <dgm:pt modelId="{5EE05A24-7F5F-C247-AB0F-FC24578C94E8}" type="sibTrans" cxnId="{8B5D0808-BFC4-7340-84C7-5BDB909946B1}">
      <dgm:prSet/>
      <dgm:spPr>
        <a:solidFill>
          <a:srgbClr val="730051">
            <a:alpha val="74902"/>
          </a:srgbClr>
        </a:solidFill>
      </dgm:spPr>
      <dgm:t>
        <a:bodyPr/>
        <a:lstStyle/>
        <a:p>
          <a:endParaRPr lang="en-US"/>
        </a:p>
      </dgm:t>
    </dgm:pt>
    <dgm:pt modelId="{9EE7CC3F-8DDA-5247-B9C6-A85A0E221B9E}">
      <dgm:prSet phldrT="[Text]" custT="1"/>
      <dgm:spPr/>
      <dgm:t>
        <a:bodyPr/>
        <a:lstStyle/>
        <a:p>
          <a:r>
            <a:rPr lang="en-US" sz="1600" dirty="0">
              <a:latin typeface="Arial" panose="020B0604020202020204" pitchFamily="34" charset="0"/>
              <a:cs typeface="Arial" panose="020B0604020202020204" pitchFamily="34" charset="0"/>
            </a:rPr>
            <a:t>Cancel limit orders</a:t>
          </a:r>
        </a:p>
      </dgm:t>
    </dgm:pt>
    <dgm:pt modelId="{7BE54C94-D560-3044-A937-091C34EC9ADF}" type="parTrans" cxnId="{E7C72382-2B5C-AD4A-8E50-F53E5440E9D1}">
      <dgm:prSet/>
      <dgm:spPr/>
      <dgm:t>
        <a:bodyPr/>
        <a:lstStyle/>
        <a:p>
          <a:endParaRPr lang="en-US"/>
        </a:p>
      </dgm:t>
    </dgm:pt>
    <dgm:pt modelId="{C6CA056A-C7EC-B24F-B37F-2697E6AFFB1F}" type="sibTrans" cxnId="{E7C72382-2B5C-AD4A-8E50-F53E5440E9D1}">
      <dgm:prSet/>
      <dgm:spPr>
        <a:solidFill>
          <a:srgbClr val="730051">
            <a:alpha val="74902"/>
          </a:srgbClr>
        </a:solidFill>
      </dgm:spPr>
      <dgm:t>
        <a:bodyPr/>
        <a:lstStyle/>
        <a:p>
          <a:endParaRPr lang="en-US"/>
        </a:p>
      </dgm:t>
    </dgm:pt>
    <dgm:pt modelId="{130CB4FE-0C6B-0148-806F-AB4F68664C25}" type="pres">
      <dgm:prSet presAssocID="{B5F4A275-B2C5-BC42-9519-96A4D996F8A6}" presName="cycle" presStyleCnt="0">
        <dgm:presLayoutVars>
          <dgm:dir/>
          <dgm:resizeHandles val="exact"/>
        </dgm:presLayoutVars>
      </dgm:prSet>
      <dgm:spPr/>
    </dgm:pt>
    <dgm:pt modelId="{CD022952-A80B-B146-8D68-91EB5A3F62A6}" type="pres">
      <dgm:prSet presAssocID="{83572C3A-449E-E64E-A577-DD2164651569}" presName="dummy" presStyleCnt="0"/>
      <dgm:spPr/>
    </dgm:pt>
    <dgm:pt modelId="{CB1BB31A-6739-9441-95FF-5121B1B8FB7B}" type="pres">
      <dgm:prSet presAssocID="{83572C3A-449E-E64E-A577-DD2164651569}" presName="node" presStyleLbl="revTx" presStyleIdx="0" presStyleCnt="5">
        <dgm:presLayoutVars>
          <dgm:bulletEnabled val="1"/>
        </dgm:presLayoutVars>
      </dgm:prSet>
      <dgm:spPr/>
    </dgm:pt>
    <dgm:pt modelId="{BC38432E-4BE8-7346-AAD3-BCEF3FD992D0}" type="pres">
      <dgm:prSet presAssocID="{1D290DB8-0E59-9146-AC87-2E83F81087F0}" presName="sibTrans" presStyleLbl="node1" presStyleIdx="0" presStyleCnt="5"/>
      <dgm:spPr/>
    </dgm:pt>
    <dgm:pt modelId="{D8827FDC-6FB8-2A48-B3D6-060BECF390AB}" type="pres">
      <dgm:prSet presAssocID="{7EC4C735-CFAA-8B4F-871C-22DA1230FAAB}" presName="dummy" presStyleCnt="0"/>
      <dgm:spPr/>
    </dgm:pt>
    <dgm:pt modelId="{3C1D7FC9-1EE0-0D40-A813-A14D7ECAE5AE}" type="pres">
      <dgm:prSet presAssocID="{7EC4C735-CFAA-8B4F-871C-22DA1230FAAB}" presName="node" presStyleLbl="revTx" presStyleIdx="1" presStyleCnt="5">
        <dgm:presLayoutVars>
          <dgm:bulletEnabled val="1"/>
        </dgm:presLayoutVars>
      </dgm:prSet>
      <dgm:spPr/>
    </dgm:pt>
    <dgm:pt modelId="{58521438-58CA-344F-8BFF-175FC42951E1}" type="pres">
      <dgm:prSet presAssocID="{141D3BD5-23DA-794F-A138-C3F7B459AEB4}" presName="sibTrans" presStyleLbl="node1" presStyleIdx="1" presStyleCnt="5"/>
      <dgm:spPr/>
    </dgm:pt>
    <dgm:pt modelId="{99681315-5D35-2B4D-89A5-50997197D51C}" type="pres">
      <dgm:prSet presAssocID="{96E21300-015B-7940-A378-D8AE57609634}" presName="dummy" presStyleCnt="0"/>
      <dgm:spPr/>
    </dgm:pt>
    <dgm:pt modelId="{7E14E5B4-9FD9-3C4B-9C75-3F5143043551}" type="pres">
      <dgm:prSet presAssocID="{96E21300-015B-7940-A378-D8AE57609634}" presName="node" presStyleLbl="revTx" presStyleIdx="2" presStyleCnt="5">
        <dgm:presLayoutVars>
          <dgm:bulletEnabled val="1"/>
        </dgm:presLayoutVars>
      </dgm:prSet>
      <dgm:spPr/>
    </dgm:pt>
    <dgm:pt modelId="{F6005EB6-73B5-BC4C-8731-7103C0388855}" type="pres">
      <dgm:prSet presAssocID="{5933FF2D-3311-1B43-B7B9-2BEE1C20F4E8}" presName="sibTrans" presStyleLbl="node1" presStyleIdx="2" presStyleCnt="5"/>
      <dgm:spPr/>
    </dgm:pt>
    <dgm:pt modelId="{DA0E1D32-F226-2E4B-BBBD-B9B15BB22109}" type="pres">
      <dgm:prSet presAssocID="{FD282DBA-6C93-934F-8F47-492441B10D2E}" presName="dummy" presStyleCnt="0"/>
      <dgm:spPr/>
    </dgm:pt>
    <dgm:pt modelId="{9E0DF0DE-06BA-5149-AA72-9E5BABEB58E2}" type="pres">
      <dgm:prSet presAssocID="{FD282DBA-6C93-934F-8F47-492441B10D2E}" presName="node" presStyleLbl="revTx" presStyleIdx="3" presStyleCnt="5">
        <dgm:presLayoutVars>
          <dgm:bulletEnabled val="1"/>
        </dgm:presLayoutVars>
      </dgm:prSet>
      <dgm:spPr/>
    </dgm:pt>
    <dgm:pt modelId="{F6EB590B-3845-FF46-991D-2DCB2BFAEA60}" type="pres">
      <dgm:prSet presAssocID="{5EE05A24-7F5F-C247-AB0F-FC24578C94E8}" presName="sibTrans" presStyleLbl="node1" presStyleIdx="3" presStyleCnt="5"/>
      <dgm:spPr/>
    </dgm:pt>
    <dgm:pt modelId="{E5AC1135-C8BF-D14D-AC92-4C5297BF3EF3}" type="pres">
      <dgm:prSet presAssocID="{9EE7CC3F-8DDA-5247-B9C6-A85A0E221B9E}" presName="dummy" presStyleCnt="0"/>
      <dgm:spPr/>
    </dgm:pt>
    <dgm:pt modelId="{374FD564-840D-C143-9A0E-E9A1C6457177}" type="pres">
      <dgm:prSet presAssocID="{9EE7CC3F-8DDA-5247-B9C6-A85A0E221B9E}" presName="node" presStyleLbl="revTx" presStyleIdx="4" presStyleCnt="5">
        <dgm:presLayoutVars>
          <dgm:bulletEnabled val="1"/>
        </dgm:presLayoutVars>
      </dgm:prSet>
      <dgm:spPr/>
    </dgm:pt>
    <dgm:pt modelId="{B49A81D2-7892-B14A-A649-610032AF2A77}" type="pres">
      <dgm:prSet presAssocID="{C6CA056A-C7EC-B24F-B37F-2697E6AFFB1F}" presName="sibTrans" presStyleLbl="node1" presStyleIdx="4" presStyleCnt="5"/>
      <dgm:spPr/>
    </dgm:pt>
  </dgm:ptLst>
  <dgm:cxnLst>
    <dgm:cxn modelId="{8B5D0808-BFC4-7340-84C7-5BDB909946B1}" srcId="{B5F4A275-B2C5-BC42-9519-96A4D996F8A6}" destId="{FD282DBA-6C93-934F-8F47-492441B10D2E}" srcOrd="3" destOrd="0" parTransId="{0637CF15-8F52-744A-8734-92E24C7B6098}" sibTransId="{5EE05A24-7F5F-C247-AB0F-FC24578C94E8}"/>
    <dgm:cxn modelId="{F3F3E509-11A2-8345-9A05-6B026E25E614}" srcId="{B5F4A275-B2C5-BC42-9519-96A4D996F8A6}" destId="{83572C3A-449E-E64E-A577-DD2164651569}" srcOrd="0" destOrd="0" parTransId="{BEF9ABA4-2398-DA4F-A17E-401D3D82A65F}" sibTransId="{1D290DB8-0E59-9146-AC87-2E83F81087F0}"/>
    <dgm:cxn modelId="{4CB2B10B-CB43-5A4D-81B1-632853DC23A4}" type="presOf" srcId="{C6CA056A-C7EC-B24F-B37F-2697E6AFFB1F}" destId="{B49A81D2-7892-B14A-A649-610032AF2A77}" srcOrd="0" destOrd="0" presId="urn:microsoft.com/office/officeart/2005/8/layout/cycle1"/>
    <dgm:cxn modelId="{C0376231-3A4D-6A43-88D3-879639CA4577}" type="presOf" srcId="{7EC4C735-CFAA-8B4F-871C-22DA1230FAAB}" destId="{3C1D7FC9-1EE0-0D40-A813-A14D7ECAE5AE}" srcOrd="0" destOrd="0" presId="urn:microsoft.com/office/officeart/2005/8/layout/cycle1"/>
    <dgm:cxn modelId="{4727BE3C-0E90-EB4B-A850-20951A7AEEF7}" srcId="{B5F4A275-B2C5-BC42-9519-96A4D996F8A6}" destId="{7EC4C735-CFAA-8B4F-871C-22DA1230FAAB}" srcOrd="1" destOrd="0" parTransId="{765F48B6-2A66-9D4E-BFF8-D17731B3573A}" sibTransId="{141D3BD5-23DA-794F-A138-C3F7B459AEB4}"/>
    <dgm:cxn modelId="{46FDB13F-F41A-A94E-887F-87841E38168B}" type="presOf" srcId="{FD282DBA-6C93-934F-8F47-492441B10D2E}" destId="{9E0DF0DE-06BA-5149-AA72-9E5BABEB58E2}" srcOrd="0" destOrd="0" presId="urn:microsoft.com/office/officeart/2005/8/layout/cycle1"/>
    <dgm:cxn modelId="{F85BF741-8717-7746-9BD9-FB8F26377E6B}" srcId="{B5F4A275-B2C5-BC42-9519-96A4D996F8A6}" destId="{96E21300-015B-7940-A378-D8AE57609634}" srcOrd="2" destOrd="0" parTransId="{84D0328A-B94D-9846-8196-CFF89168E5B5}" sibTransId="{5933FF2D-3311-1B43-B7B9-2BEE1C20F4E8}"/>
    <dgm:cxn modelId="{2D460766-B13E-BC4B-AAD9-72C3E414E6B9}" type="presOf" srcId="{B5F4A275-B2C5-BC42-9519-96A4D996F8A6}" destId="{130CB4FE-0C6B-0148-806F-AB4F68664C25}" srcOrd="0" destOrd="0" presId="urn:microsoft.com/office/officeart/2005/8/layout/cycle1"/>
    <dgm:cxn modelId="{76122C6D-DAC3-2840-A6CF-A7E97154DCC5}" type="presOf" srcId="{9EE7CC3F-8DDA-5247-B9C6-A85A0E221B9E}" destId="{374FD564-840D-C143-9A0E-E9A1C6457177}" srcOrd="0" destOrd="0" presId="urn:microsoft.com/office/officeart/2005/8/layout/cycle1"/>
    <dgm:cxn modelId="{27789B81-8BB9-5D4A-BD34-4B0D5E5F0109}" type="presOf" srcId="{5933FF2D-3311-1B43-B7B9-2BEE1C20F4E8}" destId="{F6005EB6-73B5-BC4C-8731-7103C0388855}" srcOrd="0" destOrd="0" presId="urn:microsoft.com/office/officeart/2005/8/layout/cycle1"/>
    <dgm:cxn modelId="{E7C72382-2B5C-AD4A-8E50-F53E5440E9D1}" srcId="{B5F4A275-B2C5-BC42-9519-96A4D996F8A6}" destId="{9EE7CC3F-8DDA-5247-B9C6-A85A0E221B9E}" srcOrd="4" destOrd="0" parTransId="{7BE54C94-D560-3044-A937-091C34EC9ADF}" sibTransId="{C6CA056A-C7EC-B24F-B37F-2697E6AFFB1F}"/>
    <dgm:cxn modelId="{581BB28B-E562-9E41-9924-7D25B6300291}" type="presOf" srcId="{83572C3A-449E-E64E-A577-DD2164651569}" destId="{CB1BB31A-6739-9441-95FF-5121B1B8FB7B}" srcOrd="0" destOrd="0" presId="urn:microsoft.com/office/officeart/2005/8/layout/cycle1"/>
    <dgm:cxn modelId="{B216538D-4DEE-324C-87EA-5970EEBBEE61}" type="presOf" srcId="{96E21300-015B-7940-A378-D8AE57609634}" destId="{7E14E5B4-9FD9-3C4B-9C75-3F5143043551}" srcOrd="0" destOrd="0" presId="urn:microsoft.com/office/officeart/2005/8/layout/cycle1"/>
    <dgm:cxn modelId="{497E7A98-3657-8543-B1B6-8CCE0D8ABB43}" type="presOf" srcId="{1D290DB8-0E59-9146-AC87-2E83F81087F0}" destId="{BC38432E-4BE8-7346-AAD3-BCEF3FD992D0}" srcOrd="0" destOrd="0" presId="urn:microsoft.com/office/officeart/2005/8/layout/cycle1"/>
    <dgm:cxn modelId="{B80892AF-D628-984A-8155-DFBFB7594B08}" type="presOf" srcId="{141D3BD5-23DA-794F-A138-C3F7B459AEB4}" destId="{58521438-58CA-344F-8BFF-175FC42951E1}" srcOrd="0" destOrd="0" presId="urn:microsoft.com/office/officeart/2005/8/layout/cycle1"/>
    <dgm:cxn modelId="{D25E79D0-D02E-A442-808B-9195B9954224}" type="presOf" srcId="{5EE05A24-7F5F-C247-AB0F-FC24578C94E8}" destId="{F6EB590B-3845-FF46-991D-2DCB2BFAEA60}" srcOrd="0" destOrd="0" presId="urn:microsoft.com/office/officeart/2005/8/layout/cycle1"/>
    <dgm:cxn modelId="{CC623E64-48D6-C24E-B07C-794D7282AFAD}" type="presParOf" srcId="{130CB4FE-0C6B-0148-806F-AB4F68664C25}" destId="{CD022952-A80B-B146-8D68-91EB5A3F62A6}" srcOrd="0" destOrd="0" presId="urn:microsoft.com/office/officeart/2005/8/layout/cycle1"/>
    <dgm:cxn modelId="{C36FD6E0-303C-6C4C-A658-8FD4BFB0B857}" type="presParOf" srcId="{130CB4FE-0C6B-0148-806F-AB4F68664C25}" destId="{CB1BB31A-6739-9441-95FF-5121B1B8FB7B}" srcOrd="1" destOrd="0" presId="urn:microsoft.com/office/officeart/2005/8/layout/cycle1"/>
    <dgm:cxn modelId="{10FDBC76-4586-7E40-B790-09D79AB77185}" type="presParOf" srcId="{130CB4FE-0C6B-0148-806F-AB4F68664C25}" destId="{BC38432E-4BE8-7346-AAD3-BCEF3FD992D0}" srcOrd="2" destOrd="0" presId="urn:microsoft.com/office/officeart/2005/8/layout/cycle1"/>
    <dgm:cxn modelId="{EAB19E20-50F5-5441-8B62-BD59926D3ABA}" type="presParOf" srcId="{130CB4FE-0C6B-0148-806F-AB4F68664C25}" destId="{D8827FDC-6FB8-2A48-B3D6-060BECF390AB}" srcOrd="3" destOrd="0" presId="urn:microsoft.com/office/officeart/2005/8/layout/cycle1"/>
    <dgm:cxn modelId="{6E046B47-A584-614A-AF75-AF9160BF3DCA}" type="presParOf" srcId="{130CB4FE-0C6B-0148-806F-AB4F68664C25}" destId="{3C1D7FC9-1EE0-0D40-A813-A14D7ECAE5AE}" srcOrd="4" destOrd="0" presId="urn:microsoft.com/office/officeart/2005/8/layout/cycle1"/>
    <dgm:cxn modelId="{69875500-865B-1442-A493-A78A5B010870}" type="presParOf" srcId="{130CB4FE-0C6B-0148-806F-AB4F68664C25}" destId="{58521438-58CA-344F-8BFF-175FC42951E1}" srcOrd="5" destOrd="0" presId="urn:microsoft.com/office/officeart/2005/8/layout/cycle1"/>
    <dgm:cxn modelId="{0D24990C-61A7-8243-95AA-EEE1CE11507B}" type="presParOf" srcId="{130CB4FE-0C6B-0148-806F-AB4F68664C25}" destId="{99681315-5D35-2B4D-89A5-50997197D51C}" srcOrd="6" destOrd="0" presId="urn:microsoft.com/office/officeart/2005/8/layout/cycle1"/>
    <dgm:cxn modelId="{559B77ED-0AFC-D149-B18A-8A9F26C6EE9B}" type="presParOf" srcId="{130CB4FE-0C6B-0148-806F-AB4F68664C25}" destId="{7E14E5B4-9FD9-3C4B-9C75-3F5143043551}" srcOrd="7" destOrd="0" presId="urn:microsoft.com/office/officeart/2005/8/layout/cycle1"/>
    <dgm:cxn modelId="{CDB61FF9-2EB2-7C4B-83CD-E21E05299BE1}" type="presParOf" srcId="{130CB4FE-0C6B-0148-806F-AB4F68664C25}" destId="{F6005EB6-73B5-BC4C-8731-7103C0388855}" srcOrd="8" destOrd="0" presId="urn:microsoft.com/office/officeart/2005/8/layout/cycle1"/>
    <dgm:cxn modelId="{CE2C388E-FC38-F648-A7C0-B86A6455878F}" type="presParOf" srcId="{130CB4FE-0C6B-0148-806F-AB4F68664C25}" destId="{DA0E1D32-F226-2E4B-BBBD-B9B15BB22109}" srcOrd="9" destOrd="0" presId="urn:microsoft.com/office/officeart/2005/8/layout/cycle1"/>
    <dgm:cxn modelId="{2D6BE1EA-F36D-D34D-93E9-9F29FEF7847E}" type="presParOf" srcId="{130CB4FE-0C6B-0148-806F-AB4F68664C25}" destId="{9E0DF0DE-06BA-5149-AA72-9E5BABEB58E2}" srcOrd="10" destOrd="0" presId="urn:microsoft.com/office/officeart/2005/8/layout/cycle1"/>
    <dgm:cxn modelId="{EBEDB80F-0441-204F-A26D-5B14CE2A0CCD}" type="presParOf" srcId="{130CB4FE-0C6B-0148-806F-AB4F68664C25}" destId="{F6EB590B-3845-FF46-991D-2DCB2BFAEA60}" srcOrd="11" destOrd="0" presId="urn:microsoft.com/office/officeart/2005/8/layout/cycle1"/>
    <dgm:cxn modelId="{366EC86B-3B80-7747-8C7A-2760B7C5A07F}" type="presParOf" srcId="{130CB4FE-0C6B-0148-806F-AB4F68664C25}" destId="{E5AC1135-C8BF-D14D-AC92-4C5297BF3EF3}" srcOrd="12" destOrd="0" presId="urn:microsoft.com/office/officeart/2005/8/layout/cycle1"/>
    <dgm:cxn modelId="{6D5D94D9-CDCF-BA4C-8BD1-D59F698F6672}" type="presParOf" srcId="{130CB4FE-0C6B-0148-806F-AB4F68664C25}" destId="{374FD564-840D-C143-9A0E-E9A1C6457177}" srcOrd="13" destOrd="0" presId="urn:microsoft.com/office/officeart/2005/8/layout/cycle1"/>
    <dgm:cxn modelId="{BA2473F0-67AE-9146-B13C-6BCF37A5BB07}" type="presParOf" srcId="{130CB4FE-0C6B-0148-806F-AB4F68664C25}" destId="{B49A81D2-7892-B14A-A649-610032AF2A77}"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50856-C51B-A94A-AF04-F917219CA37D}">
      <dsp:nvSpPr>
        <dsp:cNvPr id="0" name=""/>
        <dsp:cNvSpPr/>
      </dsp:nvSpPr>
      <dsp:spPr>
        <a:xfrm>
          <a:off x="1763131" y="1452827"/>
          <a:ext cx="2602558" cy="2602558"/>
        </a:xfrm>
        <a:prstGeom prst="ellipse">
          <a:avLst/>
        </a:prstGeom>
        <a:solidFill>
          <a:srgbClr val="730051">
            <a:alpha val="1467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Responsible</a:t>
          </a:r>
        </a:p>
      </dsp:txBody>
      <dsp:txXfrm>
        <a:off x="2144267" y="1833963"/>
        <a:ext cx="1840286" cy="1840286"/>
      </dsp:txXfrm>
    </dsp:sp>
    <dsp:sp modelId="{3027EDCC-E45D-644E-8AE6-B95F95FD3066}">
      <dsp:nvSpPr>
        <dsp:cNvPr id="0" name=""/>
        <dsp:cNvSpPr/>
      </dsp:nvSpPr>
      <dsp:spPr>
        <a:xfrm>
          <a:off x="2196890" y="-37043"/>
          <a:ext cx="1735039" cy="1735039"/>
        </a:xfrm>
        <a:prstGeom prst="ellipse">
          <a:avLst/>
        </a:prstGeom>
        <a:solidFill>
          <a:srgbClr val="730051">
            <a:alpha val="2989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Sustainable</a:t>
          </a:r>
        </a:p>
      </dsp:txBody>
      <dsp:txXfrm>
        <a:off x="2450981" y="217048"/>
        <a:ext cx="1226857" cy="1226857"/>
      </dsp:txXfrm>
    </dsp:sp>
    <dsp:sp modelId="{E6734776-994E-884A-A3AF-179297C209DD}">
      <dsp:nvSpPr>
        <dsp:cNvPr id="0" name=""/>
        <dsp:cNvSpPr/>
      </dsp:nvSpPr>
      <dsp:spPr>
        <a:xfrm>
          <a:off x="4026372" y="1292152"/>
          <a:ext cx="1735039" cy="1735039"/>
        </a:xfrm>
        <a:prstGeom prst="ellipse">
          <a:avLst/>
        </a:prstGeom>
        <a:solidFill>
          <a:srgbClr val="730051">
            <a:alpha val="2989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Human</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Centered</a:t>
          </a:r>
        </a:p>
      </dsp:txBody>
      <dsp:txXfrm>
        <a:off x="4280463" y="1546243"/>
        <a:ext cx="1226857" cy="1226857"/>
      </dsp:txXfrm>
    </dsp:sp>
    <dsp:sp modelId="{BAD1132F-DB19-8D40-8A94-722294453B39}">
      <dsp:nvSpPr>
        <dsp:cNvPr id="0" name=""/>
        <dsp:cNvSpPr/>
      </dsp:nvSpPr>
      <dsp:spPr>
        <a:xfrm>
          <a:off x="3327572" y="3442836"/>
          <a:ext cx="1735039" cy="1735039"/>
        </a:xfrm>
        <a:prstGeom prst="ellipse">
          <a:avLst/>
        </a:prstGeom>
        <a:solidFill>
          <a:srgbClr val="730051">
            <a:alpha val="2989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Transparent</a:t>
          </a:r>
        </a:p>
      </dsp:txBody>
      <dsp:txXfrm>
        <a:off x="3581663" y="3696927"/>
        <a:ext cx="1226857" cy="1226857"/>
      </dsp:txXfrm>
    </dsp:sp>
    <dsp:sp modelId="{DB315875-48C7-C140-B406-284C71AACA6A}">
      <dsp:nvSpPr>
        <dsp:cNvPr id="0" name=""/>
        <dsp:cNvSpPr/>
      </dsp:nvSpPr>
      <dsp:spPr>
        <a:xfrm>
          <a:off x="1066209" y="3442836"/>
          <a:ext cx="1735039" cy="1735039"/>
        </a:xfrm>
        <a:prstGeom prst="ellipse">
          <a:avLst/>
        </a:prstGeom>
        <a:solidFill>
          <a:srgbClr val="730051">
            <a:alpha val="2989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Robust</a:t>
          </a:r>
        </a:p>
      </dsp:txBody>
      <dsp:txXfrm>
        <a:off x="1320300" y="3696927"/>
        <a:ext cx="1226857" cy="1226857"/>
      </dsp:txXfrm>
    </dsp:sp>
    <dsp:sp modelId="{6474BDA8-54DC-704B-A788-7744908EDB84}">
      <dsp:nvSpPr>
        <dsp:cNvPr id="0" name=""/>
        <dsp:cNvSpPr/>
      </dsp:nvSpPr>
      <dsp:spPr>
        <a:xfrm>
          <a:off x="367409" y="1292152"/>
          <a:ext cx="1735039" cy="1735039"/>
        </a:xfrm>
        <a:prstGeom prst="ellipse">
          <a:avLst/>
        </a:prstGeom>
        <a:solidFill>
          <a:srgbClr val="730051">
            <a:alpha val="2989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Accountable</a:t>
          </a:r>
        </a:p>
      </dsp:txBody>
      <dsp:txXfrm>
        <a:off x="621500" y="1546243"/>
        <a:ext cx="1226857" cy="1226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5BE0C-13A8-D640-9BC0-8952F93EF6F2}">
      <dsp:nvSpPr>
        <dsp:cNvPr id="0" name=""/>
        <dsp:cNvSpPr/>
      </dsp:nvSpPr>
      <dsp:spPr>
        <a:xfrm rot="5400000">
          <a:off x="3189063" y="-1238169"/>
          <a:ext cx="668848" cy="3316224"/>
        </a:xfrm>
        <a:prstGeom prst="round2SameRect">
          <a:avLst/>
        </a:prstGeom>
        <a:solidFill>
          <a:srgbClr val="730051">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Counterfactuals, interactivity</a:t>
          </a:r>
        </a:p>
      </dsp:txBody>
      <dsp:txXfrm rot="-5400000">
        <a:off x="1865375" y="118169"/>
        <a:ext cx="3283574" cy="603548"/>
      </dsp:txXfrm>
    </dsp:sp>
    <dsp:sp modelId="{4AFBA927-AC85-5245-A9D3-D073665CD846}">
      <dsp:nvSpPr>
        <dsp:cNvPr id="0" name=""/>
        <dsp:cNvSpPr/>
      </dsp:nvSpPr>
      <dsp:spPr>
        <a:xfrm>
          <a:off x="0" y="1912"/>
          <a:ext cx="1865376" cy="836060"/>
        </a:xfrm>
        <a:prstGeom prst="roundRect">
          <a:avLst/>
        </a:prstGeom>
        <a:solidFill>
          <a:srgbClr val="730051">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Generalization</a:t>
          </a:r>
        </a:p>
      </dsp:txBody>
      <dsp:txXfrm>
        <a:off x="40813" y="42725"/>
        <a:ext cx="1783750" cy="754434"/>
      </dsp:txXfrm>
    </dsp:sp>
    <dsp:sp modelId="{83E7B086-D788-7D49-923C-260740C92803}">
      <dsp:nvSpPr>
        <dsp:cNvPr id="0" name=""/>
        <dsp:cNvSpPr/>
      </dsp:nvSpPr>
      <dsp:spPr>
        <a:xfrm rot="5400000">
          <a:off x="3189063" y="-360306"/>
          <a:ext cx="668848" cy="3316224"/>
        </a:xfrm>
        <a:prstGeom prst="round2SameRect">
          <a:avLst/>
        </a:prstGeom>
        <a:solidFill>
          <a:srgbClr val="730051">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Visibility of latent variables</a:t>
          </a:r>
        </a:p>
      </dsp:txBody>
      <dsp:txXfrm rot="-5400000">
        <a:off x="1865375" y="996032"/>
        <a:ext cx="3283574" cy="603548"/>
      </dsp:txXfrm>
    </dsp:sp>
    <dsp:sp modelId="{4826977E-5B7B-7D42-8329-621E5C581E1E}">
      <dsp:nvSpPr>
        <dsp:cNvPr id="0" name=""/>
        <dsp:cNvSpPr/>
      </dsp:nvSpPr>
      <dsp:spPr>
        <a:xfrm>
          <a:off x="0" y="879775"/>
          <a:ext cx="1865376" cy="836060"/>
        </a:xfrm>
        <a:prstGeom prst="roundRect">
          <a:avLst/>
        </a:prstGeom>
        <a:solidFill>
          <a:srgbClr val="730051">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Explanation</a:t>
          </a:r>
        </a:p>
      </dsp:txBody>
      <dsp:txXfrm>
        <a:off x="40813" y="920588"/>
        <a:ext cx="1783750" cy="754434"/>
      </dsp:txXfrm>
    </dsp:sp>
    <dsp:sp modelId="{CD8CBD1C-BAD4-6E47-9B06-7ED754891984}">
      <dsp:nvSpPr>
        <dsp:cNvPr id="0" name=""/>
        <dsp:cNvSpPr/>
      </dsp:nvSpPr>
      <dsp:spPr>
        <a:xfrm rot="5400000">
          <a:off x="3189063" y="517556"/>
          <a:ext cx="668848" cy="3316224"/>
        </a:xfrm>
        <a:prstGeom prst="round2SameRect">
          <a:avLst/>
        </a:prstGeom>
        <a:solidFill>
          <a:srgbClr val="730051">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Quantity, relevance</a:t>
          </a:r>
        </a:p>
      </dsp:txBody>
      <dsp:txXfrm rot="-5400000">
        <a:off x="1865375" y="1873894"/>
        <a:ext cx="3283574" cy="603548"/>
      </dsp:txXfrm>
    </dsp:sp>
    <dsp:sp modelId="{EF4F8E82-242E-314C-A37E-7684AE056D18}">
      <dsp:nvSpPr>
        <dsp:cNvPr id="0" name=""/>
        <dsp:cNvSpPr/>
      </dsp:nvSpPr>
      <dsp:spPr>
        <a:xfrm>
          <a:off x="0" y="1757638"/>
          <a:ext cx="1865376" cy="836060"/>
        </a:xfrm>
        <a:prstGeom prst="roundRect">
          <a:avLst/>
        </a:prstGeom>
        <a:solidFill>
          <a:srgbClr val="730051">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Lack of Data</a:t>
          </a:r>
        </a:p>
      </dsp:txBody>
      <dsp:txXfrm>
        <a:off x="40813" y="1798451"/>
        <a:ext cx="1783750" cy="754434"/>
      </dsp:txXfrm>
    </dsp:sp>
    <dsp:sp modelId="{F4C6080B-39CA-9E49-928B-0F3642AE7A16}">
      <dsp:nvSpPr>
        <dsp:cNvPr id="0" name=""/>
        <dsp:cNvSpPr/>
      </dsp:nvSpPr>
      <dsp:spPr>
        <a:xfrm rot="5400000">
          <a:off x="3189063" y="1395420"/>
          <a:ext cx="668848" cy="3316224"/>
        </a:xfrm>
        <a:prstGeom prst="round2SameRect">
          <a:avLst/>
        </a:prstGeom>
        <a:solidFill>
          <a:srgbClr val="730051">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Unintended behavior</a:t>
          </a:r>
        </a:p>
      </dsp:txBody>
      <dsp:txXfrm rot="-5400000">
        <a:off x="1865375" y="2751758"/>
        <a:ext cx="3283574" cy="603548"/>
      </dsp:txXfrm>
    </dsp:sp>
    <dsp:sp modelId="{F16C3618-A97C-5C4D-8CEC-12220DA71C32}">
      <dsp:nvSpPr>
        <dsp:cNvPr id="0" name=""/>
        <dsp:cNvSpPr/>
      </dsp:nvSpPr>
      <dsp:spPr>
        <a:xfrm>
          <a:off x="0" y="2635502"/>
          <a:ext cx="1865376" cy="836060"/>
        </a:xfrm>
        <a:prstGeom prst="roundRect">
          <a:avLst/>
        </a:prstGeom>
        <a:solidFill>
          <a:srgbClr val="730051">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Safety</a:t>
          </a:r>
        </a:p>
      </dsp:txBody>
      <dsp:txXfrm>
        <a:off x="40813" y="2676315"/>
        <a:ext cx="1783750" cy="754434"/>
      </dsp:txXfrm>
    </dsp:sp>
    <dsp:sp modelId="{7247CA92-5840-6946-82AF-80599763EBB2}">
      <dsp:nvSpPr>
        <dsp:cNvPr id="0" name=""/>
        <dsp:cNvSpPr/>
      </dsp:nvSpPr>
      <dsp:spPr>
        <a:xfrm rot="5400000">
          <a:off x="3189063" y="2273283"/>
          <a:ext cx="668848" cy="3316224"/>
        </a:xfrm>
        <a:prstGeom prst="round2SameRect">
          <a:avLst/>
        </a:prstGeom>
        <a:solidFill>
          <a:srgbClr val="730051">
            <a:alpha val="14902"/>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Encourage responsible ML</a:t>
          </a:r>
        </a:p>
      </dsp:txBody>
      <dsp:txXfrm rot="-5400000">
        <a:off x="1865375" y="3629621"/>
        <a:ext cx="3283574" cy="603548"/>
      </dsp:txXfrm>
    </dsp:sp>
    <dsp:sp modelId="{AA0E28A5-BA1E-7D43-9952-350E89901DBF}">
      <dsp:nvSpPr>
        <dsp:cNvPr id="0" name=""/>
        <dsp:cNvSpPr/>
      </dsp:nvSpPr>
      <dsp:spPr>
        <a:xfrm>
          <a:off x="0" y="3513365"/>
          <a:ext cx="1865376" cy="836060"/>
        </a:xfrm>
        <a:prstGeom prst="roundRect">
          <a:avLst/>
        </a:prstGeom>
        <a:solidFill>
          <a:srgbClr val="730051">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Cost</a:t>
          </a:r>
        </a:p>
      </dsp:txBody>
      <dsp:txXfrm>
        <a:off x="40813" y="3554178"/>
        <a:ext cx="1783750" cy="754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B31A-6739-9441-95FF-5121B1B8FB7B}">
      <dsp:nvSpPr>
        <dsp:cNvPr id="0" name=""/>
        <dsp:cNvSpPr/>
      </dsp:nvSpPr>
      <dsp:spPr>
        <a:xfrm>
          <a:off x="3105664" y="30088"/>
          <a:ext cx="1077813" cy="107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Buy/Hold target stock</a:t>
          </a:r>
        </a:p>
      </dsp:txBody>
      <dsp:txXfrm>
        <a:off x="3105664" y="30088"/>
        <a:ext cx="1077813" cy="1077813"/>
      </dsp:txXfrm>
    </dsp:sp>
    <dsp:sp modelId="{BC38432E-4BE8-7346-AAD3-BCEF3FD992D0}">
      <dsp:nvSpPr>
        <dsp:cNvPr id="0" name=""/>
        <dsp:cNvSpPr/>
      </dsp:nvSpPr>
      <dsp:spPr>
        <a:xfrm>
          <a:off x="570329" y="-1084"/>
          <a:ext cx="4040940" cy="4040940"/>
        </a:xfrm>
        <a:prstGeom prst="circularArrow">
          <a:avLst>
            <a:gd name="adj1" fmla="val 5201"/>
            <a:gd name="adj2" fmla="val 335982"/>
            <a:gd name="adj3" fmla="val 21292961"/>
            <a:gd name="adj4" fmla="val 19766485"/>
            <a:gd name="adj5" fmla="val 6068"/>
          </a:avLst>
        </a:prstGeom>
        <a:solidFill>
          <a:srgbClr val="730051">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1D7FC9-1EE0-0D40-A813-A14D7ECAE5AE}">
      <dsp:nvSpPr>
        <dsp:cNvPr id="0" name=""/>
        <dsp:cNvSpPr/>
      </dsp:nvSpPr>
      <dsp:spPr>
        <a:xfrm>
          <a:off x="3756930" y="2034479"/>
          <a:ext cx="1077813" cy="107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Limit buys below market</a:t>
          </a:r>
        </a:p>
      </dsp:txBody>
      <dsp:txXfrm>
        <a:off x="3756930" y="2034479"/>
        <a:ext cx="1077813" cy="1077813"/>
      </dsp:txXfrm>
    </dsp:sp>
    <dsp:sp modelId="{58521438-58CA-344F-8BFF-175FC42951E1}">
      <dsp:nvSpPr>
        <dsp:cNvPr id="0" name=""/>
        <dsp:cNvSpPr/>
      </dsp:nvSpPr>
      <dsp:spPr>
        <a:xfrm>
          <a:off x="570329" y="-1084"/>
          <a:ext cx="4040940" cy="4040940"/>
        </a:xfrm>
        <a:prstGeom prst="circularArrow">
          <a:avLst>
            <a:gd name="adj1" fmla="val 5201"/>
            <a:gd name="adj2" fmla="val 335982"/>
            <a:gd name="adj3" fmla="val 4014407"/>
            <a:gd name="adj4" fmla="val 2253700"/>
            <a:gd name="adj5" fmla="val 6068"/>
          </a:avLst>
        </a:prstGeom>
        <a:solidFill>
          <a:srgbClr val="730051">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4E5B4-9FD9-3C4B-9C75-3F5143043551}">
      <dsp:nvSpPr>
        <dsp:cNvPr id="0" name=""/>
        <dsp:cNvSpPr/>
      </dsp:nvSpPr>
      <dsp:spPr>
        <a:xfrm>
          <a:off x="2051893" y="3273261"/>
          <a:ext cx="1077813" cy="107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Adjust to avoid execution</a:t>
          </a:r>
        </a:p>
      </dsp:txBody>
      <dsp:txXfrm>
        <a:off x="2051893" y="3273261"/>
        <a:ext cx="1077813" cy="1077813"/>
      </dsp:txXfrm>
    </dsp:sp>
    <dsp:sp modelId="{F6005EB6-73B5-BC4C-8731-7103C0388855}">
      <dsp:nvSpPr>
        <dsp:cNvPr id="0" name=""/>
        <dsp:cNvSpPr/>
      </dsp:nvSpPr>
      <dsp:spPr>
        <a:xfrm>
          <a:off x="570329" y="-1084"/>
          <a:ext cx="4040940" cy="4040940"/>
        </a:xfrm>
        <a:prstGeom prst="circularArrow">
          <a:avLst>
            <a:gd name="adj1" fmla="val 5201"/>
            <a:gd name="adj2" fmla="val 335982"/>
            <a:gd name="adj3" fmla="val 8210318"/>
            <a:gd name="adj4" fmla="val 6449611"/>
            <a:gd name="adj5" fmla="val 6068"/>
          </a:avLst>
        </a:prstGeom>
        <a:solidFill>
          <a:srgbClr val="730051">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DF0DE-06BA-5149-AA72-9E5BABEB58E2}">
      <dsp:nvSpPr>
        <dsp:cNvPr id="0" name=""/>
        <dsp:cNvSpPr/>
      </dsp:nvSpPr>
      <dsp:spPr>
        <a:xfrm>
          <a:off x="346856" y="2034479"/>
          <a:ext cx="1077813" cy="107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Sell holdings</a:t>
          </a:r>
        </a:p>
      </dsp:txBody>
      <dsp:txXfrm>
        <a:off x="346856" y="2034479"/>
        <a:ext cx="1077813" cy="1077813"/>
      </dsp:txXfrm>
    </dsp:sp>
    <dsp:sp modelId="{F6EB590B-3845-FF46-991D-2DCB2BFAEA60}">
      <dsp:nvSpPr>
        <dsp:cNvPr id="0" name=""/>
        <dsp:cNvSpPr/>
      </dsp:nvSpPr>
      <dsp:spPr>
        <a:xfrm>
          <a:off x="570329" y="-1084"/>
          <a:ext cx="4040940" cy="4040940"/>
        </a:xfrm>
        <a:prstGeom prst="circularArrow">
          <a:avLst>
            <a:gd name="adj1" fmla="val 5201"/>
            <a:gd name="adj2" fmla="val 335982"/>
            <a:gd name="adj3" fmla="val 12297533"/>
            <a:gd name="adj4" fmla="val 10771057"/>
            <a:gd name="adj5" fmla="val 6068"/>
          </a:avLst>
        </a:prstGeom>
        <a:solidFill>
          <a:srgbClr val="730051">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FD564-840D-C143-9A0E-E9A1C6457177}">
      <dsp:nvSpPr>
        <dsp:cNvPr id="0" name=""/>
        <dsp:cNvSpPr/>
      </dsp:nvSpPr>
      <dsp:spPr>
        <a:xfrm>
          <a:off x="998122" y="30088"/>
          <a:ext cx="1077813" cy="107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Cancel limit orders</a:t>
          </a:r>
        </a:p>
      </dsp:txBody>
      <dsp:txXfrm>
        <a:off x="998122" y="30088"/>
        <a:ext cx="1077813" cy="1077813"/>
      </dsp:txXfrm>
    </dsp:sp>
    <dsp:sp modelId="{B49A81D2-7892-B14A-A649-610032AF2A77}">
      <dsp:nvSpPr>
        <dsp:cNvPr id="0" name=""/>
        <dsp:cNvSpPr/>
      </dsp:nvSpPr>
      <dsp:spPr>
        <a:xfrm>
          <a:off x="570329" y="-1084"/>
          <a:ext cx="4040940" cy="4040940"/>
        </a:xfrm>
        <a:prstGeom prst="circularArrow">
          <a:avLst>
            <a:gd name="adj1" fmla="val 5201"/>
            <a:gd name="adj2" fmla="val 335982"/>
            <a:gd name="adj3" fmla="val 16865396"/>
            <a:gd name="adj4" fmla="val 15198622"/>
            <a:gd name="adj5" fmla="val 6068"/>
          </a:avLst>
        </a:prstGeom>
        <a:solidFill>
          <a:srgbClr val="730051">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BD48287-157C-C242-9AF5-56F82C16F69D}" type="datetimeFigureOut">
              <a:rPr lang="en-US" smtClean="0"/>
              <a:pPr/>
              <a:t>9/17/24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AB11DFC-F7B2-4A48-9AB3-D421277601F8}" type="slidenum">
              <a:rPr lang="en-US" smtClean="0"/>
              <a:pPr/>
              <a:t>‹#›</a:t>
            </a:fld>
            <a:endParaRPr lang="en-US" dirty="0"/>
          </a:p>
        </p:txBody>
      </p:sp>
    </p:spTree>
    <p:extLst>
      <p:ext uri="{BB962C8B-B14F-4D97-AF65-F5344CB8AC3E}">
        <p14:creationId xmlns:p14="http://schemas.microsoft.com/office/powerpoint/2010/main" val="398437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1</a:t>
            </a:fld>
            <a:endParaRPr lang="en-US"/>
          </a:p>
        </p:txBody>
      </p:sp>
    </p:spTree>
    <p:extLst>
      <p:ext uri="{BB962C8B-B14F-4D97-AF65-F5344CB8AC3E}">
        <p14:creationId xmlns:p14="http://schemas.microsoft.com/office/powerpoint/2010/main" val="395358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10</a:t>
            </a:fld>
            <a:endParaRPr lang="en-US"/>
          </a:p>
        </p:txBody>
      </p:sp>
    </p:spTree>
    <p:extLst>
      <p:ext uri="{BB962C8B-B14F-4D97-AF65-F5344CB8AC3E}">
        <p14:creationId xmlns:p14="http://schemas.microsoft.com/office/powerpoint/2010/main" val="2794640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11</a:t>
            </a:fld>
            <a:endParaRPr lang="en-US"/>
          </a:p>
        </p:txBody>
      </p:sp>
    </p:spTree>
    <p:extLst>
      <p:ext uri="{BB962C8B-B14F-4D97-AF65-F5344CB8AC3E}">
        <p14:creationId xmlns:p14="http://schemas.microsoft.com/office/powerpoint/2010/main" val="415334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12</a:t>
            </a:fld>
            <a:endParaRPr lang="en-US"/>
          </a:p>
        </p:txBody>
      </p:sp>
    </p:spTree>
    <p:extLst>
      <p:ext uri="{BB962C8B-B14F-4D97-AF65-F5344CB8AC3E}">
        <p14:creationId xmlns:p14="http://schemas.microsoft.com/office/powerpoint/2010/main" val="371884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13</a:t>
            </a:fld>
            <a:endParaRPr lang="en-US"/>
          </a:p>
        </p:txBody>
      </p:sp>
    </p:spTree>
    <p:extLst>
      <p:ext uri="{BB962C8B-B14F-4D97-AF65-F5344CB8AC3E}">
        <p14:creationId xmlns:p14="http://schemas.microsoft.com/office/powerpoint/2010/main" val="3973973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cs typeface="Arial" panose="020B0604020202020204" pitchFamily="34" charset="0"/>
              </a:rPr>
              <a:t>Correlation absurd for external detector, but we’re examining our own agent for spoofing. Detector is not focus: </a:t>
            </a:r>
            <a:r>
              <a:rPr lang="en-US" i="1" dirty="0">
                <a:effectLst/>
                <a:latin typeface="Arial" panose="020B0604020202020204" pitchFamily="34" charset="0"/>
                <a:cs typeface="Arial" panose="020B0604020202020204" pitchFamily="34" charset="0"/>
              </a:rPr>
              <a:t>if we have a detector, </a:t>
            </a:r>
            <a:r>
              <a:rPr lang="en-US" dirty="0">
                <a:effectLst/>
                <a:latin typeface="Arial" panose="020B0604020202020204" pitchFamily="34" charset="0"/>
                <a:cs typeface="Arial" panose="020B0604020202020204" pitchFamily="34" charset="0"/>
              </a:rPr>
              <a:t>can we discourage harmful behavior adoption?</a:t>
            </a:r>
          </a:p>
        </p:txBody>
      </p:sp>
      <p:sp>
        <p:nvSpPr>
          <p:cNvPr id="4" name="Slide Number Placeholder 3"/>
          <p:cNvSpPr>
            <a:spLocks noGrp="1"/>
          </p:cNvSpPr>
          <p:nvPr>
            <p:ph type="sldNum" sz="quarter" idx="5"/>
          </p:nvPr>
        </p:nvSpPr>
        <p:spPr/>
        <p:txBody>
          <a:bodyPr/>
          <a:lstStyle/>
          <a:p>
            <a:fld id="{0AB11DFC-F7B2-4A48-9AB3-D421277601F8}" type="slidenum">
              <a:rPr lang="en-US" smtClean="0"/>
              <a:t>14</a:t>
            </a:fld>
            <a:endParaRPr lang="en-US"/>
          </a:p>
        </p:txBody>
      </p:sp>
    </p:spTree>
    <p:extLst>
      <p:ext uri="{BB962C8B-B14F-4D97-AF65-F5344CB8AC3E}">
        <p14:creationId xmlns:p14="http://schemas.microsoft.com/office/powerpoint/2010/main" val="130184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cs typeface="Arial" panose="020B0604020202020204" pitchFamily="34" charset="0"/>
              </a:rPr>
              <a:t>For the remaining experiments, Q-learning trader, long-only portfolio, no leverage.</a:t>
            </a:r>
          </a:p>
          <a:p>
            <a:endParaRPr lang="en-US" dirty="0">
              <a:effectLst/>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Available actions: enter aggressively with a market order, passively with a limit order below the best bid, exit a position, cancel or update the price of existing orders, or to do nothing.</a:t>
            </a:r>
          </a:p>
          <a:p>
            <a:br>
              <a:rPr lang="en-US" dirty="0">
                <a:effectLst/>
                <a:latin typeface="Arial" panose="020B0604020202020204" pitchFamily="34" charset="0"/>
                <a:cs typeface="Arial" panose="020B0604020202020204" pitchFamily="34" charset="0"/>
              </a:rPr>
            </a:br>
            <a:r>
              <a:rPr lang="en-US" dirty="0">
                <a:effectLst/>
                <a:latin typeface="Arial" panose="020B0604020202020204" pitchFamily="34" charset="0"/>
                <a:cs typeface="Arial" panose="020B0604020202020204" pitchFamily="34" charset="0"/>
              </a:rPr>
              <a:t>Spoofing recognizer will be referred to as a function Theta which takes a sequence of 20 actions and returns a real-valued spoofing activation level between zero and one.</a:t>
            </a:r>
          </a:p>
        </p:txBody>
      </p:sp>
      <p:sp>
        <p:nvSpPr>
          <p:cNvPr id="4" name="Slide Number Placeholder 3"/>
          <p:cNvSpPr>
            <a:spLocks noGrp="1"/>
          </p:cNvSpPr>
          <p:nvPr>
            <p:ph type="sldNum" sz="quarter" idx="5"/>
          </p:nvPr>
        </p:nvSpPr>
        <p:spPr/>
        <p:txBody>
          <a:bodyPr/>
          <a:lstStyle/>
          <a:p>
            <a:fld id="{0AB11DFC-F7B2-4A48-9AB3-D421277601F8}" type="slidenum">
              <a:rPr lang="en-US" smtClean="0"/>
              <a:t>15</a:t>
            </a:fld>
            <a:endParaRPr lang="en-US"/>
          </a:p>
        </p:txBody>
      </p:sp>
    </p:spTree>
    <p:extLst>
      <p:ext uri="{BB962C8B-B14F-4D97-AF65-F5344CB8AC3E}">
        <p14:creationId xmlns:p14="http://schemas.microsoft.com/office/powerpoint/2010/main" val="126235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cs typeface="Arial" panose="020B0604020202020204" pitchFamily="34" charset="0"/>
              </a:rPr>
              <a:t>First I wanted to validate that the state-action space I had designed </a:t>
            </a:r>
            <a:r>
              <a:rPr lang="en-US" i="1" dirty="0">
                <a:effectLst/>
                <a:latin typeface="Arial" panose="020B0604020202020204" pitchFamily="34" charset="0"/>
                <a:cs typeface="Arial" panose="020B0604020202020204" pitchFamily="34" charset="0"/>
              </a:rPr>
              <a:t>allowed</a:t>
            </a:r>
            <a:r>
              <a:rPr lang="en-US" dirty="0">
                <a:effectLst/>
                <a:latin typeface="Arial" panose="020B0604020202020204" pitchFamily="34" charset="0"/>
                <a:cs typeface="Arial" panose="020B0604020202020204" pitchFamily="34" charset="0"/>
              </a:rPr>
              <a:t> a prospective trading agent to profit without spoofing, and </a:t>
            </a:r>
            <a:r>
              <a:rPr lang="en-US" i="1" dirty="0">
                <a:effectLst/>
                <a:latin typeface="Arial" panose="020B0604020202020204" pitchFamily="34" charset="0"/>
                <a:cs typeface="Arial" panose="020B0604020202020204" pitchFamily="34" charset="0"/>
              </a:rPr>
              <a:t>also</a:t>
            </a:r>
            <a:r>
              <a:rPr lang="en-US" dirty="0">
                <a:effectLst/>
                <a:latin typeface="Arial" panose="020B0604020202020204" pitchFamily="34" charset="0"/>
                <a:cs typeface="Arial" panose="020B0604020202020204" pitchFamily="34" charset="0"/>
              </a:rPr>
              <a:t> to effectively spoof if it elected to do so.  See: agent profitable without spoofing, but more profitable/disruptive with.</a:t>
            </a:r>
          </a:p>
        </p:txBody>
      </p:sp>
      <p:sp>
        <p:nvSpPr>
          <p:cNvPr id="4" name="Slide Number Placeholder 3"/>
          <p:cNvSpPr>
            <a:spLocks noGrp="1"/>
          </p:cNvSpPr>
          <p:nvPr>
            <p:ph type="sldNum" sz="quarter" idx="5"/>
          </p:nvPr>
        </p:nvSpPr>
        <p:spPr/>
        <p:txBody>
          <a:bodyPr/>
          <a:lstStyle/>
          <a:p>
            <a:fld id="{0AB11DFC-F7B2-4A48-9AB3-D421277601F8}" type="slidenum">
              <a:rPr lang="en-US" smtClean="0"/>
              <a:t>16</a:t>
            </a:fld>
            <a:endParaRPr lang="en-US"/>
          </a:p>
        </p:txBody>
      </p:sp>
    </p:spTree>
    <p:extLst>
      <p:ext uri="{BB962C8B-B14F-4D97-AF65-F5344CB8AC3E}">
        <p14:creationId xmlns:p14="http://schemas.microsoft.com/office/powerpoint/2010/main" val="3265145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cs typeface="Arial" panose="020B0604020202020204" pitchFamily="34" charset="0"/>
              </a:rPr>
              <a:t>Now we start using the Q-trader.  To ensure an actual learner could figure out how to profit in the market without spoofing, I removed the ability to cancel or update orders.  This should render our agent </a:t>
            </a:r>
            <a:r>
              <a:rPr lang="en-US" i="1" dirty="0">
                <a:effectLst/>
                <a:latin typeface="Arial" panose="020B0604020202020204" pitchFamily="34" charset="0"/>
                <a:cs typeface="Arial" panose="020B0604020202020204" pitchFamily="34" charset="0"/>
              </a:rPr>
              <a:t>unable</a:t>
            </a:r>
            <a:r>
              <a:rPr lang="en-US" dirty="0">
                <a:effectLst/>
                <a:latin typeface="Arial" panose="020B0604020202020204" pitchFamily="34" charset="0"/>
                <a:cs typeface="Arial" panose="020B0604020202020204" pitchFamily="34" charset="0"/>
              </a:rPr>
              <a:t> to spoof the market.  Tested combinations of e-greedy, Boltzmann, “raw” or “scaled” rewards. Boltzmann with scaled rewards had acceptable performance with the fewest downward deviations, and lends itself to action reranking: selected.</a:t>
            </a:r>
          </a:p>
        </p:txBody>
      </p:sp>
      <p:sp>
        <p:nvSpPr>
          <p:cNvPr id="4" name="Slide Number Placeholder 3"/>
          <p:cNvSpPr>
            <a:spLocks noGrp="1"/>
          </p:cNvSpPr>
          <p:nvPr>
            <p:ph type="sldNum" sz="quarter" idx="5"/>
          </p:nvPr>
        </p:nvSpPr>
        <p:spPr/>
        <p:txBody>
          <a:bodyPr/>
          <a:lstStyle/>
          <a:p>
            <a:fld id="{0AB11DFC-F7B2-4A48-9AB3-D421277601F8}" type="slidenum">
              <a:rPr lang="en-US" smtClean="0"/>
              <a:t>17</a:t>
            </a:fld>
            <a:endParaRPr lang="en-US"/>
          </a:p>
        </p:txBody>
      </p:sp>
    </p:spTree>
    <p:extLst>
      <p:ext uri="{BB962C8B-B14F-4D97-AF65-F5344CB8AC3E}">
        <p14:creationId xmlns:p14="http://schemas.microsoft.com/office/powerpoint/2010/main" val="4247799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cs typeface="Arial" panose="020B0604020202020204" pitchFamily="34" charset="0"/>
              </a:rPr>
              <a:t>The last preliminary experiment is this: is there even a problem that needs solving in the first place?  Will an unconstrained autonomous trading agent, simply directed to maximize profit, learn to spoof?  Yes, with awful effects for other participants, and occasionally even itself!  Now let’s try to stop it!</a:t>
            </a:r>
          </a:p>
        </p:txBody>
      </p:sp>
      <p:sp>
        <p:nvSpPr>
          <p:cNvPr id="4" name="Slide Number Placeholder 3"/>
          <p:cNvSpPr>
            <a:spLocks noGrp="1"/>
          </p:cNvSpPr>
          <p:nvPr>
            <p:ph type="sldNum" sz="quarter" idx="5"/>
          </p:nvPr>
        </p:nvSpPr>
        <p:spPr/>
        <p:txBody>
          <a:bodyPr/>
          <a:lstStyle/>
          <a:p>
            <a:fld id="{0AB11DFC-F7B2-4A48-9AB3-D421277601F8}" type="slidenum">
              <a:rPr lang="en-US" smtClean="0"/>
              <a:t>18</a:t>
            </a:fld>
            <a:endParaRPr lang="en-US"/>
          </a:p>
        </p:txBody>
      </p:sp>
    </p:spTree>
    <p:extLst>
      <p:ext uri="{BB962C8B-B14F-4D97-AF65-F5344CB8AC3E}">
        <p14:creationId xmlns:p14="http://schemas.microsoft.com/office/powerpoint/2010/main" val="2955797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cs typeface="Arial" panose="020B0604020202020204" pitchFamily="34" charset="0"/>
              </a:rPr>
              <a:t>Compared to the works I cite, the real challenge for me is that all of my agent’s actions are </a:t>
            </a:r>
            <a:r>
              <a:rPr lang="en-US" i="1" dirty="0">
                <a:effectLst/>
                <a:latin typeface="Arial" panose="020B0604020202020204" pitchFamily="34" charset="0"/>
                <a:cs typeface="Arial" panose="020B0604020202020204" pitchFamily="34" charset="0"/>
              </a:rPr>
              <a:t>individually</a:t>
            </a:r>
            <a:r>
              <a:rPr lang="en-US" dirty="0">
                <a:effectLst/>
                <a:latin typeface="Arial" panose="020B0604020202020204" pitchFamily="34" charset="0"/>
                <a:cs typeface="Arial" panose="020B0604020202020204" pitchFamily="34" charset="0"/>
              </a:rPr>
              <a:t> normative!  There’s just nothing </a:t>
            </a:r>
            <a:r>
              <a:rPr lang="en-US" i="1" dirty="0">
                <a:effectLst/>
                <a:latin typeface="Arial" panose="020B0604020202020204" pitchFamily="34" charset="0"/>
                <a:cs typeface="Arial" panose="020B0604020202020204" pitchFamily="34" charset="0"/>
              </a:rPr>
              <a:t>wrong</a:t>
            </a:r>
            <a:r>
              <a:rPr lang="en-US" dirty="0">
                <a:effectLst/>
                <a:latin typeface="Arial" panose="020B0604020202020204" pitchFamily="34" charset="0"/>
                <a:cs typeface="Arial" panose="020B0604020202020204" pitchFamily="34" charset="0"/>
              </a:rPr>
              <a:t> with cancelling an order.  This is why the action </a:t>
            </a:r>
            <a:r>
              <a:rPr lang="en-US" i="1" dirty="0">
                <a:effectLst/>
                <a:latin typeface="Arial" panose="020B0604020202020204" pitchFamily="34" charset="0"/>
                <a:cs typeface="Arial" panose="020B0604020202020204" pitchFamily="34" charset="0"/>
              </a:rPr>
              <a:t>sequences</a:t>
            </a:r>
            <a:r>
              <a:rPr lang="en-US" dirty="0">
                <a:effectLst/>
                <a:latin typeface="Arial" panose="020B0604020202020204" pitchFamily="34" charset="0"/>
                <a:cs typeface="Arial" panose="020B0604020202020204" pitchFamily="34" charset="0"/>
              </a:rPr>
              <a:t> are so critical.</a:t>
            </a:r>
          </a:p>
        </p:txBody>
      </p:sp>
      <p:sp>
        <p:nvSpPr>
          <p:cNvPr id="4" name="Slide Number Placeholder 3"/>
          <p:cNvSpPr>
            <a:spLocks noGrp="1"/>
          </p:cNvSpPr>
          <p:nvPr>
            <p:ph type="sldNum" sz="quarter" idx="5"/>
          </p:nvPr>
        </p:nvSpPr>
        <p:spPr/>
        <p:txBody>
          <a:bodyPr/>
          <a:lstStyle/>
          <a:p>
            <a:fld id="{0AB11DFC-F7B2-4A48-9AB3-D421277601F8}" type="slidenum">
              <a:rPr lang="en-US" smtClean="0"/>
              <a:t>19</a:t>
            </a:fld>
            <a:endParaRPr lang="en-US"/>
          </a:p>
        </p:txBody>
      </p:sp>
    </p:spTree>
    <p:extLst>
      <p:ext uri="{BB962C8B-B14F-4D97-AF65-F5344CB8AC3E}">
        <p14:creationId xmlns:p14="http://schemas.microsoft.com/office/powerpoint/2010/main" val="29871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2</a:t>
            </a:fld>
            <a:endParaRPr lang="en-US"/>
          </a:p>
        </p:txBody>
      </p:sp>
    </p:spTree>
    <p:extLst>
      <p:ext uri="{BB962C8B-B14F-4D97-AF65-F5344CB8AC3E}">
        <p14:creationId xmlns:p14="http://schemas.microsoft.com/office/powerpoint/2010/main" val="166982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cs typeface="Arial" panose="020B0604020202020204" pitchFamily="34" charset="0"/>
              </a:rPr>
              <a:t>So how did we do?  The table compares mean Theta activation levels and returns for the reranking (</a:t>
            </a:r>
            <a:r>
              <a:rPr lang="en-US" dirty="0" err="1">
                <a:effectLst/>
                <a:latin typeface="Arial" panose="020B0604020202020204" pitchFamily="34" charset="0"/>
                <a:cs typeface="Arial" panose="020B0604020202020204" pitchFamily="34" charset="0"/>
              </a:rPr>
              <a:t>rr</a:t>
            </a:r>
            <a:r>
              <a:rPr lang="en-US" dirty="0">
                <a:effectLst/>
                <a:latin typeface="Arial" panose="020B0604020202020204" pitchFamily="34" charset="0"/>
                <a:cs typeface="Arial" panose="020B0604020202020204" pitchFamily="34" charset="0"/>
              </a:rPr>
              <a:t>) and shaping (</a:t>
            </a:r>
            <a:r>
              <a:rPr lang="en-US" dirty="0" err="1">
                <a:effectLst/>
                <a:latin typeface="Arial" panose="020B0604020202020204" pitchFamily="34" charset="0"/>
                <a:cs typeface="Arial" panose="020B0604020202020204" pitchFamily="34" charset="0"/>
              </a:rPr>
              <a:t>sh</a:t>
            </a:r>
            <a:r>
              <a:rPr lang="en-US" dirty="0">
                <a:effectLst/>
                <a:latin typeface="Arial" panose="020B0604020202020204" pitchFamily="34" charset="0"/>
                <a:cs typeface="Arial" panose="020B0604020202020204" pitchFamily="34" charset="0"/>
              </a:rPr>
              <a:t>) approaches to the earlier results, and the big box plot again shows the distribution of returns.  Both methods are a tremendous improvement over the unconstrained learner in terms of returns and the volatility inflicted on other participants - these agents are better market citizens.  Discuss results, note escapees with arrow.</a:t>
            </a:r>
          </a:p>
        </p:txBody>
      </p:sp>
      <p:sp>
        <p:nvSpPr>
          <p:cNvPr id="4" name="Slide Number Placeholder 3"/>
          <p:cNvSpPr>
            <a:spLocks noGrp="1"/>
          </p:cNvSpPr>
          <p:nvPr>
            <p:ph type="sldNum" sz="quarter" idx="5"/>
          </p:nvPr>
        </p:nvSpPr>
        <p:spPr/>
        <p:txBody>
          <a:bodyPr/>
          <a:lstStyle/>
          <a:p>
            <a:fld id="{0AB11DFC-F7B2-4A48-9AB3-D421277601F8}" type="slidenum">
              <a:rPr lang="en-US" smtClean="0"/>
              <a:t>20</a:t>
            </a:fld>
            <a:endParaRPr lang="en-US"/>
          </a:p>
        </p:txBody>
      </p:sp>
    </p:spTree>
    <p:extLst>
      <p:ext uri="{BB962C8B-B14F-4D97-AF65-F5344CB8AC3E}">
        <p14:creationId xmlns:p14="http://schemas.microsoft.com/office/powerpoint/2010/main" val="3740283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But that was a very stylized market AND tabular agent with heavily designed features.  More realistic?</a:t>
            </a:r>
          </a:p>
        </p:txBody>
      </p:sp>
      <p:sp>
        <p:nvSpPr>
          <p:cNvPr id="4" name="Slide Number Placeholder 3"/>
          <p:cNvSpPr>
            <a:spLocks noGrp="1"/>
          </p:cNvSpPr>
          <p:nvPr>
            <p:ph type="sldNum" sz="quarter" idx="5"/>
          </p:nvPr>
        </p:nvSpPr>
        <p:spPr/>
        <p:txBody>
          <a:bodyPr/>
          <a:lstStyle/>
          <a:p>
            <a:fld id="{0AB11DFC-F7B2-4A48-9AB3-D421277601F8}" type="slidenum">
              <a:rPr lang="en-US" smtClean="0"/>
              <a:t>21</a:t>
            </a:fld>
            <a:endParaRPr lang="en-US"/>
          </a:p>
        </p:txBody>
      </p:sp>
    </p:spTree>
    <p:extLst>
      <p:ext uri="{BB962C8B-B14F-4D97-AF65-F5344CB8AC3E}">
        <p14:creationId xmlns:p14="http://schemas.microsoft.com/office/powerpoint/2010/main" val="3932408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BB43F-F3C1-B2EB-49FC-62B5CB99C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33563-C1A7-D7E0-7E3E-B7AFBC6E7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675E7-09E3-CE42-4B32-99ED0E0B90A7}"/>
              </a:ext>
            </a:extLst>
          </p:cNvPr>
          <p:cNvSpPr>
            <a:spLocks noGrp="1"/>
          </p:cNvSpPr>
          <p:nvPr>
            <p:ph type="body" idx="1"/>
          </p:nvPr>
        </p:nvSpPr>
        <p:spPr/>
        <p:txBody>
          <a:bodyPr/>
          <a:lstStyle/>
          <a:p>
            <a:r>
              <a:rPr lang="en-US" dirty="0">
                <a:effectLst/>
                <a:latin typeface="Arial" panose="020B0604020202020204" pitchFamily="34" charset="0"/>
                <a:cs typeface="Arial" panose="020B0604020202020204" pitchFamily="34" charset="0"/>
              </a:rPr>
              <a:t>Agents trade with history and each other.  Still has full exchange, LOB, latency model, standard agents, even a </a:t>
            </a:r>
            <a:r>
              <a:rPr lang="en-US" dirty="0" err="1">
                <a:effectLst/>
                <a:latin typeface="Arial" panose="020B0604020202020204" pitchFamily="34" charset="0"/>
                <a:cs typeface="Arial" panose="020B0604020202020204" pitchFamily="34" charset="0"/>
              </a:rPr>
              <a:t>DeepQ</a:t>
            </a:r>
            <a:r>
              <a:rPr lang="en-US" dirty="0">
                <a:effectLst/>
                <a:latin typeface="Arial" panose="020B0604020202020204" pitchFamily="34" charset="0"/>
                <a:cs typeface="Arial" panose="020B0604020202020204" pitchFamily="34" charset="0"/>
              </a:rPr>
              <a:t> agent.</a:t>
            </a:r>
          </a:p>
        </p:txBody>
      </p:sp>
      <p:sp>
        <p:nvSpPr>
          <p:cNvPr id="4" name="Slide Number Placeholder 3">
            <a:extLst>
              <a:ext uri="{FF2B5EF4-FFF2-40B4-BE49-F238E27FC236}">
                <a16:creationId xmlns:a16="http://schemas.microsoft.com/office/drawing/2014/main" id="{23A135FA-31B0-04F5-B823-90A55B8C481E}"/>
              </a:ext>
            </a:extLst>
          </p:cNvPr>
          <p:cNvSpPr>
            <a:spLocks noGrp="1"/>
          </p:cNvSpPr>
          <p:nvPr>
            <p:ph type="sldNum" sz="quarter" idx="5"/>
          </p:nvPr>
        </p:nvSpPr>
        <p:spPr/>
        <p:txBody>
          <a:bodyPr/>
          <a:lstStyle/>
          <a:p>
            <a:fld id="{0AB11DFC-F7B2-4A48-9AB3-D421277601F8}" type="slidenum">
              <a:rPr lang="en-US" smtClean="0"/>
              <a:t>22</a:t>
            </a:fld>
            <a:endParaRPr lang="en-US"/>
          </a:p>
        </p:txBody>
      </p:sp>
    </p:spTree>
    <p:extLst>
      <p:ext uri="{BB962C8B-B14F-4D97-AF65-F5344CB8AC3E}">
        <p14:creationId xmlns:p14="http://schemas.microsoft.com/office/powerpoint/2010/main" val="2753846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7D89F-EB7A-B23D-4266-56E21FE06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6BFBD-FEB3-89E5-E4D8-B0E541C4B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D6125-E914-1DB4-C993-23F7EF4FE0EF}"/>
              </a:ext>
            </a:extLst>
          </p:cNvPr>
          <p:cNvSpPr>
            <a:spLocks noGrp="1"/>
          </p:cNvSpPr>
          <p:nvPr>
            <p:ph type="body" idx="1"/>
          </p:nvPr>
        </p:nvSpPr>
        <p:spPr/>
        <p:txBody>
          <a:bodyPr/>
          <a:lstStyle/>
          <a:p>
            <a:r>
              <a:rPr lang="en-US" dirty="0">
                <a:effectLst/>
                <a:latin typeface="Arial" panose="020B0604020202020204" pitchFamily="34" charset="0"/>
                <a:cs typeface="Arial" panose="020B0604020202020204" pitchFamily="34" charset="0"/>
              </a:rPr>
              <a:t>State space now includes continuous data: price and volume of LOB levels, shares currently held/open/etc.</a:t>
            </a:r>
          </a:p>
        </p:txBody>
      </p:sp>
      <p:sp>
        <p:nvSpPr>
          <p:cNvPr id="4" name="Slide Number Placeholder 3">
            <a:extLst>
              <a:ext uri="{FF2B5EF4-FFF2-40B4-BE49-F238E27FC236}">
                <a16:creationId xmlns:a16="http://schemas.microsoft.com/office/drawing/2014/main" id="{A9C0800C-48C1-FEBE-A07A-6D01A93CCB16}"/>
              </a:ext>
            </a:extLst>
          </p:cNvPr>
          <p:cNvSpPr>
            <a:spLocks noGrp="1"/>
          </p:cNvSpPr>
          <p:nvPr>
            <p:ph type="sldNum" sz="quarter" idx="5"/>
          </p:nvPr>
        </p:nvSpPr>
        <p:spPr/>
        <p:txBody>
          <a:bodyPr/>
          <a:lstStyle/>
          <a:p>
            <a:fld id="{0AB11DFC-F7B2-4A48-9AB3-D421277601F8}" type="slidenum">
              <a:rPr lang="en-US" smtClean="0"/>
              <a:t>23</a:t>
            </a:fld>
            <a:endParaRPr lang="en-US"/>
          </a:p>
        </p:txBody>
      </p:sp>
    </p:spTree>
    <p:extLst>
      <p:ext uri="{BB962C8B-B14F-4D97-AF65-F5344CB8AC3E}">
        <p14:creationId xmlns:p14="http://schemas.microsoft.com/office/powerpoint/2010/main" val="1803189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57F99-C477-8D02-9DCC-86A167882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6C011-C842-5EBA-BED4-B414AAA6D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244DE-5355-7672-F905-058193473A87}"/>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0BEC87-2290-3912-0BB8-C70EE38CCFB9}"/>
              </a:ext>
            </a:extLst>
          </p:cNvPr>
          <p:cNvSpPr>
            <a:spLocks noGrp="1"/>
          </p:cNvSpPr>
          <p:nvPr>
            <p:ph type="sldNum" sz="quarter" idx="5"/>
          </p:nvPr>
        </p:nvSpPr>
        <p:spPr/>
        <p:txBody>
          <a:bodyPr/>
          <a:lstStyle/>
          <a:p>
            <a:fld id="{0AB11DFC-F7B2-4A48-9AB3-D421277601F8}" type="slidenum">
              <a:rPr lang="en-US" smtClean="0"/>
              <a:t>24</a:t>
            </a:fld>
            <a:endParaRPr lang="en-US"/>
          </a:p>
        </p:txBody>
      </p:sp>
    </p:spTree>
    <p:extLst>
      <p:ext uri="{BB962C8B-B14F-4D97-AF65-F5344CB8AC3E}">
        <p14:creationId xmlns:p14="http://schemas.microsoft.com/office/powerpoint/2010/main" val="3303899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2D6A7-7A3D-576C-FC22-0CE89D8E0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B879F-485A-CC62-AAC3-1FB420E0F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8BFCA-E634-DB57-264F-D09C897EF6E9}"/>
              </a:ext>
            </a:extLst>
          </p:cNvPr>
          <p:cNvSpPr>
            <a:spLocks noGrp="1"/>
          </p:cNvSpPr>
          <p:nvPr>
            <p:ph type="body" idx="1"/>
          </p:nvPr>
        </p:nvSpPr>
        <p:spPr/>
        <p:txBody>
          <a:bodyPr/>
          <a:lstStyle/>
          <a:p>
            <a:r>
              <a:rPr lang="en-US" dirty="0">
                <a:effectLst/>
                <a:latin typeface="Arial" panose="020B0604020202020204" pitchFamily="34" charset="0"/>
                <a:cs typeface="Arial" panose="020B0604020202020204" pitchFamily="34" charset="0"/>
              </a:rPr>
              <a:t>Every day is the same.</a:t>
            </a:r>
          </a:p>
        </p:txBody>
      </p:sp>
      <p:sp>
        <p:nvSpPr>
          <p:cNvPr id="4" name="Slide Number Placeholder 3">
            <a:extLst>
              <a:ext uri="{FF2B5EF4-FFF2-40B4-BE49-F238E27FC236}">
                <a16:creationId xmlns:a16="http://schemas.microsoft.com/office/drawing/2014/main" id="{7EADA1EB-7EE1-8D14-0717-3F73068EB08C}"/>
              </a:ext>
            </a:extLst>
          </p:cNvPr>
          <p:cNvSpPr>
            <a:spLocks noGrp="1"/>
          </p:cNvSpPr>
          <p:nvPr>
            <p:ph type="sldNum" sz="quarter" idx="5"/>
          </p:nvPr>
        </p:nvSpPr>
        <p:spPr/>
        <p:txBody>
          <a:bodyPr/>
          <a:lstStyle/>
          <a:p>
            <a:fld id="{0AB11DFC-F7B2-4A48-9AB3-D421277601F8}" type="slidenum">
              <a:rPr lang="en-US" smtClean="0"/>
              <a:t>25</a:t>
            </a:fld>
            <a:endParaRPr lang="en-US"/>
          </a:p>
        </p:txBody>
      </p:sp>
    </p:spTree>
    <p:extLst>
      <p:ext uri="{BB962C8B-B14F-4D97-AF65-F5344CB8AC3E}">
        <p14:creationId xmlns:p14="http://schemas.microsoft.com/office/powerpoint/2010/main" val="698723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33CE7-9B40-FCA4-7D9B-80122A1FC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ACAA0-392E-C7F4-AFD9-9DCA41FF0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C780C-C1FC-362B-97D6-450340D01B1A}"/>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0819D5A-9842-E021-F8B8-4E6D8181D058}"/>
              </a:ext>
            </a:extLst>
          </p:cNvPr>
          <p:cNvSpPr>
            <a:spLocks noGrp="1"/>
          </p:cNvSpPr>
          <p:nvPr>
            <p:ph type="sldNum" sz="quarter" idx="5"/>
          </p:nvPr>
        </p:nvSpPr>
        <p:spPr/>
        <p:txBody>
          <a:bodyPr/>
          <a:lstStyle/>
          <a:p>
            <a:fld id="{0AB11DFC-F7B2-4A48-9AB3-D421277601F8}" type="slidenum">
              <a:rPr lang="en-US" smtClean="0"/>
              <a:t>26</a:t>
            </a:fld>
            <a:endParaRPr lang="en-US"/>
          </a:p>
        </p:txBody>
      </p:sp>
    </p:spTree>
    <p:extLst>
      <p:ext uri="{BB962C8B-B14F-4D97-AF65-F5344CB8AC3E}">
        <p14:creationId xmlns:p14="http://schemas.microsoft.com/office/powerpoint/2010/main" val="966695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A31FC-9E8D-AD40-67B3-1DE4E1F69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AD607-6833-D623-68AE-39B55A2B77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E794F2-FA25-2D05-56A1-37F770AE534C}"/>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9172BE4-CC17-7A27-1AC3-63B7C733A77A}"/>
              </a:ext>
            </a:extLst>
          </p:cNvPr>
          <p:cNvSpPr>
            <a:spLocks noGrp="1"/>
          </p:cNvSpPr>
          <p:nvPr>
            <p:ph type="sldNum" sz="quarter" idx="5"/>
          </p:nvPr>
        </p:nvSpPr>
        <p:spPr/>
        <p:txBody>
          <a:bodyPr/>
          <a:lstStyle/>
          <a:p>
            <a:fld id="{0AB11DFC-F7B2-4A48-9AB3-D421277601F8}" type="slidenum">
              <a:rPr lang="en-US" smtClean="0"/>
              <a:t>27</a:t>
            </a:fld>
            <a:endParaRPr lang="en-US"/>
          </a:p>
        </p:txBody>
      </p:sp>
    </p:spTree>
    <p:extLst>
      <p:ext uri="{BB962C8B-B14F-4D97-AF65-F5344CB8AC3E}">
        <p14:creationId xmlns:p14="http://schemas.microsoft.com/office/powerpoint/2010/main" val="4151437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94CB6-10D6-20E2-2415-490D6E22B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600FC-C552-CC44-9B44-40AAA7677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5A728-DC34-DFBC-3F26-9CB8E6BD65B5}"/>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8FAF33D-AF0F-E8D6-FE40-3C3CB7586D84}"/>
              </a:ext>
            </a:extLst>
          </p:cNvPr>
          <p:cNvSpPr>
            <a:spLocks noGrp="1"/>
          </p:cNvSpPr>
          <p:nvPr>
            <p:ph type="sldNum" sz="quarter" idx="5"/>
          </p:nvPr>
        </p:nvSpPr>
        <p:spPr/>
        <p:txBody>
          <a:bodyPr/>
          <a:lstStyle/>
          <a:p>
            <a:fld id="{0AB11DFC-F7B2-4A48-9AB3-D421277601F8}" type="slidenum">
              <a:rPr lang="en-US" smtClean="0"/>
              <a:t>28</a:t>
            </a:fld>
            <a:endParaRPr lang="en-US"/>
          </a:p>
        </p:txBody>
      </p:sp>
    </p:spTree>
    <p:extLst>
      <p:ext uri="{BB962C8B-B14F-4D97-AF65-F5344CB8AC3E}">
        <p14:creationId xmlns:p14="http://schemas.microsoft.com/office/powerpoint/2010/main" val="988987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C6CBD-D50E-95F7-8E3D-D0BE1BE5B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C609B-0A75-8092-2B51-E84ECB095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09F14-9AB1-A823-90C6-561A797FAA47}"/>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2BB1667-DDE0-4DDB-A304-5907B5986BD3}"/>
              </a:ext>
            </a:extLst>
          </p:cNvPr>
          <p:cNvSpPr>
            <a:spLocks noGrp="1"/>
          </p:cNvSpPr>
          <p:nvPr>
            <p:ph type="sldNum" sz="quarter" idx="5"/>
          </p:nvPr>
        </p:nvSpPr>
        <p:spPr/>
        <p:txBody>
          <a:bodyPr/>
          <a:lstStyle/>
          <a:p>
            <a:fld id="{0AB11DFC-F7B2-4A48-9AB3-D421277601F8}" type="slidenum">
              <a:rPr lang="en-US" smtClean="0"/>
              <a:t>29</a:t>
            </a:fld>
            <a:endParaRPr lang="en-US"/>
          </a:p>
        </p:txBody>
      </p:sp>
    </p:spTree>
    <p:extLst>
      <p:ext uri="{BB962C8B-B14F-4D97-AF65-F5344CB8AC3E}">
        <p14:creationId xmlns:p14="http://schemas.microsoft.com/office/powerpoint/2010/main" val="151819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Correlating HFT : efficiency</a:t>
            </a:r>
          </a:p>
          <a:p>
            <a:pPr lvl="1"/>
            <a:r>
              <a:rPr lang="en-US" dirty="0">
                <a:latin typeface="Arial" panose="020B0604020202020204" pitchFamily="34" charset="0"/>
                <a:cs typeface="Arial" panose="020B0604020202020204" pitchFamily="34" charset="0"/>
              </a:rPr>
              <a:t>Neural prediction efficiency</a:t>
            </a:r>
          </a:p>
          <a:p>
            <a:pPr lvl="1"/>
            <a:r>
              <a:rPr lang="en-US" dirty="0">
                <a:latin typeface="Arial" panose="020B0604020202020204" pitchFamily="34" charset="0"/>
                <a:cs typeface="Arial" panose="020B0604020202020204" pitchFamily="34" charset="0"/>
              </a:rPr>
              <a:t>What happened in late 2008? (N = 1)</a:t>
            </a:r>
          </a:p>
          <a:p>
            <a:pPr lvl="1"/>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3</a:t>
            </a:fld>
            <a:endParaRPr lang="en-US"/>
          </a:p>
        </p:txBody>
      </p:sp>
    </p:spTree>
    <p:extLst>
      <p:ext uri="{BB962C8B-B14F-4D97-AF65-F5344CB8AC3E}">
        <p14:creationId xmlns:p14="http://schemas.microsoft.com/office/powerpoint/2010/main" val="313416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4F3F6-5467-2D76-BE74-3A7EDF7BE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06B2D-A97A-DC66-A27B-7F9FA3378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AD076-A9A3-337E-A9E6-6515BBC266DD}"/>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863AB6D-477B-B3DF-EC9B-6180653E0BD1}"/>
              </a:ext>
            </a:extLst>
          </p:cNvPr>
          <p:cNvSpPr>
            <a:spLocks noGrp="1"/>
          </p:cNvSpPr>
          <p:nvPr>
            <p:ph type="sldNum" sz="quarter" idx="5"/>
          </p:nvPr>
        </p:nvSpPr>
        <p:spPr/>
        <p:txBody>
          <a:bodyPr/>
          <a:lstStyle/>
          <a:p>
            <a:fld id="{0AB11DFC-F7B2-4A48-9AB3-D421277601F8}" type="slidenum">
              <a:rPr lang="en-US" smtClean="0"/>
              <a:t>30</a:t>
            </a:fld>
            <a:endParaRPr lang="en-US"/>
          </a:p>
        </p:txBody>
      </p:sp>
    </p:spTree>
    <p:extLst>
      <p:ext uri="{BB962C8B-B14F-4D97-AF65-F5344CB8AC3E}">
        <p14:creationId xmlns:p14="http://schemas.microsoft.com/office/powerpoint/2010/main" val="2999537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D075D-6ACD-C5D4-EFAB-D2E27425D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9ADFB-9770-BD2F-64BB-69BF7F8F7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47765-E4EB-F5C0-DBEF-0D0CE8EA40B5}"/>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2227E87-F959-85BC-55E3-82BF2CB6AB11}"/>
              </a:ext>
            </a:extLst>
          </p:cNvPr>
          <p:cNvSpPr>
            <a:spLocks noGrp="1"/>
          </p:cNvSpPr>
          <p:nvPr>
            <p:ph type="sldNum" sz="quarter" idx="5"/>
          </p:nvPr>
        </p:nvSpPr>
        <p:spPr/>
        <p:txBody>
          <a:bodyPr/>
          <a:lstStyle/>
          <a:p>
            <a:fld id="{0AB11DFC-F7B2-4A48-9AB3-D421277601F8}" type="slidenum">
              <a:rPr lang="en-US" smtClean="0"/>
              <a:t>31</a:t>
            </a:fld>
            <a:endParaRPr lang="en-US"/>
          </a:p>
        </p:txBody>
      </p:sp>
    </p:spTree>
    <p:extLst>
      <p:ext uri="{BB962C8B-B14F-4D97-AF65-F5344CB8AC3E}">
        <p14:creationId xmlns:p14="http://schemas.microsoft.com/office/powerpoint/2010/main" val="456451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1143B-9A03-49C8-8EA7-1FA3A2CAC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153C0-FC4B-1D5A-B80B-BF32D99B5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50C55-7F09-0443-7C5D-1553A4AD1EC0}"/>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45127D0-01C4-49E1-31FC-6031085878A6}"/>
              </a:ext>
            </a:extLst>
          </p:cNvPr>
          <p:cNvSpPr>
            <a:spLocks noGrp="1"/>
          </p:cNvSpPr>
          <p:nvPr>
            <p:ph type="sldNum" sz="quarter" idx="5"/>
          </p:nvPr>
        </p:nvSpPr>
        <p:spPr/>
        <p:txBody>
          <a:bodyPr/>
          <a:lstStyle/>
          <a:p>
            <a:fld id="{0AB11DFC-F7B2-4A48-9AB3-D421277601F8}" type="slidenum">
              <a:rPr lang="en-US" smtClean="0"/>
              <a:t>32</a:t>
            </a:fld>
            <a:endParaRPr lang="en-US"/>
          </a:p>
        </p:txBody>
      </p:sp>
    </p:spTree>
    <p:extLst>
      <p:ext uri="{BB962C8B-B14F-4D97-AF65-F5344CB8AC3E}">
        <p14:creationId xmlns:p14="http://schemas.microsoft.com/office/powerpoint/2010/main" val="2516685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750C-F00D-C048-5330-7770BCEE2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0AC88-4CDA-C7B7-0014-DC17326E3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32DEB-2543-F872-582E-9FEE1E25DF90}"/>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F16EEDB-9D31-296E-DE06-03CFAE2A291F}"/>
              </a:ext>
            </a:extLst>
          </p:cNvPr>
          <p:cNvSpPr>
            <a:spLocks noGrp="1"/>
          </p:cNvSpPr>
          <p:nvPr>
            <p:ph type="sldNum" sz="quarter" idx="5"/>
          </p:nvPr>
        </p:nvSpPr>
        <p:spPr/>
        <p:txBody>
          <a:bodyPr/>
          <a:lstStyle/>
          <a:p>
            <a:fld id="{0AB11DFC-F7B2-4A48-9AB3-D421277601F8}" type="slidenum">
              <a:rPr lang="en-US" smtClean="0"/>
              <a:t>33</a:t>
            </a:fld>
            <a:endParaRPr lang="en-US"/>
          </a:p>
        </p:txBody>
      </p:sp>
    </p:spTree>
    <p:extLst>
      <p:ext uri="{BB962C8B-B14F-4D97-AF65-F5344CB8AC3E}">
        <p14:creationId xmlns:p14="http://schemas.microsoft.com/office/powerpoint/2010/main" val="1970990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E4379-6933-1807-665F-2E7C5637F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A272B-2840-5A50-A574-C34A2F31D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053CF-F406-F25A-793A-0C8A280A1504}"/>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9FBA233-A0B6-C82C-C8E3-EA907DDA4E81}"/>
              </a:ext>
            </a:extLst>
          </p:cNvPr>
          <p:cNvSpPr>
            <a:spLocks noGrp="1"/>
          </p:cNvSpPr>
          <p:nvPr>
            <p:ph type="sldNum" sz="quarter" idx="5"/>
          </p:nvPr>
        </p:nvSpPr>
        <p:spPr/>
        <p:txBody>
          <a:bodyPr/>
          <a:lstStyle/>
          <a:p>
            <a:fld id="{0AB11DFC-F7B2-4A48-9AB3-D421277601F8}" type="slidenum">
              <a:rPr lang="en-US" smtClean="0"/>
              <a:t>34</a:t>
            </a:fld>
            <a:endParaRPr lang="en-US"/>
          </a:p>
        </p:txBody>
      </p:sp>
    </p:spTree>
    <p:extLst>
      <p:ext uri="{BB962C8B-B14F-4D97-AF65-F5344CB8AC3E}">
        <p14:creationId xmlns:p14="http://schemas.microsoft.com/office/powerpoint/2010/main" val="2400929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6EA5-5B87-3486-81C1-0B698DEBC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CB2B9-8F3A-54BF-1993-69F8E27F0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FD7F5-7856-B2CD-47EC-18FFE03C2AD1}"/>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4C1EC19-A709-1941-0651-E858DD995EE4}"/>
              </a:ext>
            </a:extLst>
          </p:cNvPr>
          <p:cNvSpPr>
            <a:spLocks noGrp="1"/>
          </p:cNvSpPr>
          <p:nvPr>
            <p:ph type="sldNum" sz="quarter" idx="5"/>
          </p:nvPr>
        </p:nvSpPr>
        <p:spPr/>
        <p:txBody>
          <a:bodyPr/>
          <a:lstStyle/>
          <a:p>
            <a:fld id="{0AB11DFC-F7B2-4A48-9AB3-D421277601F8}" type="slidenum">
              <a:rPr lang="en-US" smtClean="0"/>
              <a:t>35</a:t>
            </a:fld>
            <a:endParaRPr lang="en-US"/>
          </a:p>
        </p:txBody>
      </p:sp>
    </p:spTree>
    <p:extLst>
      <p:ext uri="{BB962C8B-B14F-4D97-AF65-F5344CB8AC3E}">
        <p14:creationId xmlns:p14="http://schemas.microsoft.com/office/powerpoint/2010/main" val="536658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5220E-03C8-5BFB-6B2B-04CDFC2E8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AFC44-9981-8E38-35DC-E095DFC37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DD5B0-FA2E-DEC1-01EA-79305DAA32CA}"/>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910596-DE84-828E-8C47-9474B92EC1C3}"/>
              </a:ext>
            </a:extLst>
          </p:cNvPr>
          <p:cNvSpPr>
            <a:spLocks noGrp="1"/>
          </p:cNvSpPr>
          <p:nvPr>
            <p:ph type="sldNum" sz="quarter" idx="5"/>
          </p:nvPr>
        </p:nvSpPr>
        <p:spPr/>
        <p:txBody>
          <a:bodyPr/>
          <a:lstStyle/>
          <a:p>
            <a:fld id="{0AB11DFC-F7B2-4A48-9AB3-D421277601F8}" type="slidenum">
              <a:rPr lang="en-US" smtClean="0"/>
              <a:t>36</a:t>
            </a:fld>
            <a:endParaRPr lang="en-US"/>
          </a:p>
        </p:txBody>
      </p:sp>
    </p:spTree>
    <p:extLst>
      <p:ext uri="{BB962C8B-B14F-4D97-AF65-F5344CB8AC3E}">
        <p14:creationId xmlns:p14="http://schemas.microsoft.com/office/powerpoint/2010/main" val="1837392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61B12-1BEC-48C1-17DC-18DE29094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2B9812-ABF8-9755-3B3F-BAC59B072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819D8-3680-F836-AB17-2C4A4009C222}"/>
              </a:ext>
            </a:extLst>
          </p:cNvPr>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05B770B-CFF0-7196-FBF1-51C1AACB1A29}"/>
              </a:ext>
            </a:extLst>
          </p:cNvPr>
          <p:cNvSpPr>
            <a:spLocks noGrp="1"/>
          </p:cNvSpPr>
          <p:nvPr>
            <p:ph type="sldNum" sz="quarter" idx="5"/>
          </p:nvPr>
        </p:nvSpPr>
        <p:spPr/>
        <p:txBody>
          <a:bodyPr/>
          <a:lstStyle/>
          <a:p>
            <a:fld id="{0AB11DFC-F7B2-4A48-9AB3-D421277601F8}" type="slidenum">
              <a:rPr lang="en-US" smtClean="0"/>
              <a:t>37</a:t>
            </a:fld>
            <a:endParaRPr lang="en-US"/>
          </a:p>
        </p:txBody>
      </p:sp>
    </p:spTree>
    <p:extLst>
      <p:ext uri="{BB962C8B-B14F-4D97-AF65-F5344CB8AC3E}">
        <p14:creationId xmlns:p14="http://schemas.microsoft.com/office/powerpoint/2010/main" val="3776476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BDD52-ECBE-CFD6-6A8C-E84D19955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5DD43-9EA6-167B-5C1C-D5FB547F8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297FC-59D1-2488-F7B7-4FBFE6E139B6}"/>
              </a:ext>
            </a:extLst>
          </p:cNvPr>
          <p:cNvSpPr>
            <a:spLocks noGrp="1"/>
          </p:cNvSpPr>
          <p:nvPr>
            <p:ph type="body" idx="1"/>
          </p:nvPr>
        </p:nvSpPr>
        <p:spPr/>
        <p:txBody>
          <a:bodyPr/>
          <a:lstStyle/>
          <a:p>
            <a:r>
              <a:rPr lang="en-US" dirty="0">
                <a:effectLst/>
                <a:latin typeface="Arial" panose="020B0604020202020204" pitchFamily="34" charset="0"/>
                <a:cs typeface="Arial" panose="020B0604020202020204" pitchFamily="34" charset="0"/>
              </a:rPr>
              <a:t>It’s not only spoofing.  Anywhere you introduce autonomy, you need to be careful.  (summer research)  Our intelligent agents are pathological and don’t understand human norms.  It’s up to us to teach them how to behave.</a:t>
            </a:r>
          </a:p>
        </p:txBody>
      </p:sp>
      <p:sp>
        <p:nvSpPr>
          <p:cNvPr id="4" name="Slide Number Placeholder 3">
            <a:extLst>
              <a:ext uri="{FF2B5EF4-FFF2-40B4-BE49-F238E27FC236}">
                <a16:creationId xmlns:a16="http://schemas.microsoft.com/office/drawing/2014/main" id="{2D24A587-5163-A0E8-4EED-450474D69570}"/>
              </a:ext>
            </a:extLst>
          </p:cNvPr>
          <p:cNvSpPr>
            <a:spLocks noGrp="1"/>
          </p:cNvSpPr>
          <p:nvPr>
            <p:ph type="sldNum" sz="quarter" idx="5"/>
          </p:nvPr>
        </p:nvSpPr>
        <p:spPr/>
        <p:txBody>
          <a:bodyPr/>
          <a:lstStyle/>
          <a:p>
            <a:fld id="{0AB11DFC-F7B2-4A48-9AB3-D421277601F8}" type="slidenum">
              <a:rPr lang="en-US" smtClean="0"/>
              <a:t>38</a:t>
            </a:fld>
            <a:endParaRPr lang="en-US"/>
          </a:p>
        </p:txBody>
      </p:sp>
    </p:spTree>
    <p:extLst>
      <p:ext uri="{BB962C8B-B14F-4D97-AF65-F5344CB8AC3E}">
        <p14:creationId xmlns:p14="http://schemas.microsoft.com/office/powerpoint/2010/main" val="294618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000" dirty="0">
              <a:effectLst/>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4</a:t>
            </a:fld>
            <a:endParaRPr lang="en-US"/>
          </a:p>
        </p:txBody>
      </p:sp>
    </p:spTree>
    <p:extLst>
      <p:ext uri="{BB962C8B-B14F-4D97-AF65-F5344CB8AC3E}">
        <p14:creationId xmlns:p14="http://schemas.microsoft.com/office/powerpoint/2010/main" val="365868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5</a:t>
            </a:fld>
            <a:endParaRPr lang="en-US"/>
          </a:p>
        </p:txBody>
      </p:sp>
    </p:spTree>
    <p:extLst>
      <p:ext uri="{BB962C8B-B14F-4D97-AF65-F5344CB8AC3E}">
        <p14:creationId xmlns:p14="http://schemas.microsoft.com/office/powerpoint/2010/main" val="135544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dirty="0">
                <a:latin typeface="Arial" panose="020B0604020202020204" pitchFamily="34" charset="0"/>
                <a:ea typeface="Roboto"/>
                <a:cs typeface="Arial" panose="020B0604020202020204" pitchFamily="34" charset="0"/>
              </a:rPr>
              <a:t>Date simulation</a:t>
            </a:r>
          </a:p>
          <a:p>
            <a:pPr marL="0" indent="0" algn="ctr">
              <a:buNone/>
            </a:pPr>
            <a:r>
              <a:rPr lang="en-US" dirty="0">
                <a:latin typeface="Arial" panose="020B0604020202020204" pitchFamily="34" charset="0"/>
                <a:ea typeface="Roboto"/>
                <a:cs typeface="Arial" panose="020B0604020202020204" pitchFamily="34" charset="0"/>
              </a:rPr>
              <a:t>Message flexible but constrained</a:t>
            </a:r>
          </a:p>
          <a:p>
            <a:pPr marL="0" indent="0" algn="ctr">
              <a:buNone/>
            </a:pPr>
            <a:r>
              <a:rPr lang="en-US" dirty="0">
                <a:latin typeface="Arial" panose="020B0604020202020204" pitchFamily="34" charset="0"/>
                <a:ea typeface="Roboto"/>
                <a:cs typeface="Arial" panose="020B0604020202020204" pitchFamily="34" charset="0"/>
              </a:rPr>
              <a:t>Sampled or set computation delays</a:t>
            </a:r>
          </a:p>
          <a:p>
            <a:pPr marL="0" indent="0" algn="ctr">
              <a:buNone/>
            </a:pPr>
            <a:r>
              <a:rPr lang="en-US" dirty="0">
                <a:latin typeface="Arial" panose="020B0604020202020204" pitchFamily="34" charset="0"/>
                <a:ea typeface="Roboto"/>
                <a:cs typeface="Arial" panose="020B0604020202020204" pitchFamily="34" charset="0"/>
              </a:rPr>
              <a:t>“Realistic” cubic network jitter (+ min pairwise latency)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6</a:t>
            </a:fld>
            <a:endParaRPr lang="en-US"/>
          </a:p>
        </p:txBody>
      </p:sp>
    </p:spTree>
    <p:extLst>
      <p:ext uri="{BB962C8B-B14F-4D97-AF65-F5344CB8AC3E}">
        <p14:creationId xmlns:p14="http://schemas.microsoft.com/office/powerpoint/2010/main" val="2723387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Roboto"/>
              <a:cs typeface="Arial" panose="020B0604020202020204" pitchFamily="34" charset="0"/>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7</a:t>
            </a:fld>
            <a:endParaRPr lang="en-US"/>
          </a:p>
        </p:txBody>
      </p:sp>
    </p:spTree>
    <p:extLst>
      <p:ext uri="{BB962C8B-B14F-4D97-AF65-F5344CB8AC3E}">
        <p14:creationId xmlns:p14="http://schemas.microsoft.com/office/powerpoint/2010/main" val="424096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8</a:t>
            </a:fld>
            <a:endParaRPr lang="en-US"/>
          </a:p>
        </p:txBody>
      </p:sp>
    </p:spTree>
    <p:extLst>
      <p:ext uri="{BB962C8B-B14F-4D97-AF65-F5344CB8AC3E}">
        <p14:creationId xmlns:p14="http://schemas.microsoft.com/office/powerpoint/2010/main" val="253254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0AB11DFC-F7B2-4A48-9AB3-D421277601F8}" type="slidenum">
              <a:rPr lang="en-US" smtClean="0"/>
              <a:t>9</a:t>
            </a:fld>
            <a:endParaRPr lang="en-US"/>
          </a:p>
        </p:txBody>
      </p:sp>
    </p:spTree>
    <p:extLst>
      <p:ext uri="{BB962C8B-B14F-4D97-AF65-F5344CB8AC3E}">
        <p14:creationId xmlns:p14="http://schemas.microsoft.com/office/powerpoint/2010/main" val="325960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B030-A73B-2D9E-9FF5-699380A4A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8CA544-DBE4-C10E-21A8-3B1A1AE0B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5A083C-F0FB-C478-3B67-B44C2D288027}"/>
              </a:ext>
            </a:extLst>
          </p:cNvPr>
          <p:cNvSpPr>
            <a:spLocks noGrp="1"/>
          </p:cNvSpPr>
          <p:nvPr>
            <p:ph type="dt" sz="half" idx="10"/>
          </p:nvPr>
        </p:nvSpPr>
        <p:spPr/>
        <p:txBody>
          <a:bodyPr/>
          <a:lstStyle/>
          <a:p>
            <a:fld id="{77C736E7-09F5-0A46-87D5-FF05DBEC408E}" type="datetimeFigureOut">
              <a:rPr lang="en-US" smtClean="0"/>
              <a:t>9/17/24</a:t>
            </a:fld>
            <a:endParaRPr lang="en-US"/>
          </a:p>
        </p:txBody>
      </p:sp>
      <p:sp>
        <p:nvSpPr>
          <p:cNvPr id="5" name="Footer Placeholder 4">
            <a:extLst>
              <a:ext uri="{FF2B5EF4-FFF2-40B4-BE49-F238E27FC236}">
                <a16:creationId xmlns:a16="http://schemas.microsoft.com/office/drawing/2014/main" id="{22C34B9B-C102-602E-D5B3-F0A0C942A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6E49D-196A-7A49-DF1C-040FAECD5BB1}"/>
              </a:ext>
            </a:extLst>
          </p:cNvPr>
          <p:cNvSpPr>
            <a:spLocks noGrp="1"/>
          </p:cNvSpPr>
          <p:nvPr>
            <p:ph type="sldNum" sz="quarter" idx="12"/>
          </p:nvPr>
        </p:nvSpPr>
        <p:spPr/>
        <p:txBody>
          <a:bodyPr/>
          <a:lstStyle/>
          <a:p>
            <a:fld id="{14CB31AF-74FD-454F-9675-9132D44A929B}" type="slidenum">
              <a:rPr lang="en-US" smtClean="0"/>
              <a:t>‹#›</a:t>
            </a:fld>
            <a:endParaRPr lang="en-US"/>
          </a:p>
        </p:txBody>
      </p:sp>
    </p:spTree>
    <p:extLst>
      <p:ext uri="{BB962C8B-B14F-4D97-AF65-F5344CB8AC3E}">
        <p14:creationId xmlns:p14="http://schemas.microsoft.com/office/powerpoint/2010/main" val="2444430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61EE-9718-368E-A98D-77CBD75CA1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A2CB16-8180-6ACA-B9EA-8269341EB9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7BD2F-72A3-3288-C252-89A35F6A1680}"/>
              </a:ext>
            </a:extLst>
          </p:cNvPr>
          <p:cNvSpPr>
            <a:spLocks noGrp="1"/>
          </p:cNvSpPr>
          <p:nvPr>
            <p:ph type="dt" sz="half" idx="10"/>
          </p:nvPr>
        </p:nvSpPr>
        <p:spPr/>
        <p:txBody>
          <a:bodyPr/>
          <a:lstStyle/>
          <a:p>
            <a:fld id="{77C736E7-09F5-0A46-87D5-FF05DBEC408E}" type="datetimeFigureOut">
              <a:rPr lang="en-US" smtClean="0"/>
              <a:t>9/17/24</a:t>
            </a:fld>
            <a:endParaRPr lang="en-US"/>
          </a:p>
        </p:txBody>
      </p:sp>
      <p:sp>
        <p:nvSpPr>
          <p:cNvPr id="5" name="Footer Placeholder 4">
            <a:extLst>
              <a:ext uri="{FF2B5EF4-FFF2-40B4-BE49-F238E27FC236}">
                <a16:creationId xmlns:a16="http://schemas.microsoft.com/office/drawing/2014/main" id="{A8296B52-C2D4-7E40-5EA5-BCC5679F4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8E347-0981-EE3B-8020-18D202BE2574}"/>
              </a:ext>
            </a:extLst>
          </p:cNvPr>
          <p:cNvSpPr>
            <a:spLocks noGrp="1"/>
          </p:cNvSpPr>
          <p:nvPr>
            <p:ph type="sldNum" sz="quarter" idx="12"/>
          </p:nvPr>
        </p:nvSpPr>
        <p:spPr/>
        <p:txBody>
          <a:bodyPr/>
          <a:lstStyle/>
          <a:p>
            <a:fld id="{14CB31AF-74FD-454F-9675-9132D44A929B}" type="slidenum">
              <a:rPr lang="en-US" smtClean="0"/>
              <a:t>‹#›</a:t>
            </a:fld>
            <a:endParaRPr lang="en-US"/>
          </a:p>
        </p:txBody>
      </p:sp>
    </p:spTree>
    <p:extLst>
      <p:ext uri="{BB962C8B-B14F-4D97-AF65-F5344CB8AC3E}">
        <p14:creationId xmlns:p14="http://schemas.microsoft.com/office/powerpoint/2010/main" val="147789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1822F-DFA5-C455-C6FF-3E4474A2D0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346938-36CE-4050-2EEE-117ABB7260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70A94-9C4C-5D16-AA15-4DB1FDE995D8}"/>
              </a:ext>
            </a:extLst>
          </p:cNvPr>
          <p:cNvSpPr>
            <a:spLocks noGrp="1"/>
          </p:cNvSpPr>
          <p:nvPr>
            <p:ph type="dt" sz="half" idx="10"/>
          </p:nvPr>
        </p:nvSpPr>
        <p:spPr/>
        <p:txBody>
          <a:bodyPr/>
          <a:lstStyle/>
          <a:p>
            <a:fld id="{77C736E7-09F5-0A46-87D5-FF05DBEC408E}" type="datetimeFigureOut">
              <a:rPr lang="en-US" smtClean="0"/>
              <a:t>9/17/24</a:t>
            </a:fld>
            <a:endParaRPr lang="en-US"/>
          </a:p>
        </p:txBody>
      </p:sp>
      <p:sp>
        <p:nvSpPr>
          <p:cNvPr id="5" name="Footer Placeholder 4">
            <a:extLst>
              <a:ext uri="{FF2B5EF4-FFF2-40B4-BE49-F238E27FC236}">
                <a16:creationId xmlns:a16="http://schemas.microsoft.com/office/drawing/2014/main" id="{08B04F75-1B4C-9815-B133-319C2BB32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248A1-F993-4F5F-82FC-D8060B11A5BD}"/>
              </a:ext>
            </a:extLst>
          </p:cNvPr>
          <p:cNvSpPr>
            <a:spLocks noGrp="1"/>
          </p:cNvSpPr>
          <p:nvPr>
            <p:ph type="sldNum" sz="quarter" idx="12"/>
          </p:nvPr>
        </p:nvSpPr>
        <p:spPr/>
        <p:txBody>
          <a:bodyPr/>
          <a:lstStyle/>
          <a:p>
            <a:fld id="{14CB31AF-74FD-454F-9675-9132D44A929B}" type="slidenum">
              <a:rPr lang="en-US" smtClean="0"/>
              <a:t>‹#›</a:t>
            </a:fld>
            <a:endParaRPr lang="en-US"/>
          </a:p>
        </p:txBody>
      </p:sp>
    </p:spTree>
    <p:extLst>
      <p:ext uri="{BB962C8B-B14F-4D97-AF65-F5344CB8AC3E}">
        <p14:creationId xmlns:p14="http://schemas.microsoft.com/office/powerpoint/2010/main" val="87790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AAEE-0450-2399-757F-87CC5130E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45DEE-8536-473E-90B8-491AE4289D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7FE6B-6DAE-4746-CE07-E72AE64C4CA9}"/>
              </a:ext>
            </a:extLst>
          </p:cNvPr>
          <p:cNvSpPr>
            <a:spLocks noGrp="1"/>
          </p:cNvSpPr>
          <p:nvPr>
            <p:ph type="dt" sz="half" idx="10"/>
          </p:nvPr>
        </p:nvSpPr>
        <p:spPr/>
        <p:txBody>
          <a:bodyPr/>
          <a:lstStyle/>
          <a:p>
            <a:fld id="{77C736E7-09F5-0A46-87D5-FF05DBEC408E}" type="datetimeFigureOut">
              <a:rPr lang="en-US" smtClean="0"/>
              <a:t>9/17/24</a:t>
            </a:fld>
            <a:endParaRPr lang="en-US"/>
          </a:p>
        </p:txBody>
      </p:sp>
      <p:sp>
        <p:nvSpPr>
          <p:cNvPr id="5" name="Footer Placeholder 4">
            <a:extLst>
              <a:ext uri="{FF2B5EF4-FFF2-40B4-BE49-F238E27FC236}">
                <a16:creationId xmlns:a16="http://schemas.microsoft.com/office/drawing/2014/main" id="{549749B7-0CBB-163C-D342-7F43B2008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6F8E-EE45-C98C-4B48-A048DE5BAA96}"/>
              </a:ext>
            </a:extLst>
          </p:cNvPr>
          <p:cNvSpPr>
            <a:spLocks noGrp="1"/>
          </p:cNvSpPr>
          <p:nvPr>
            <p:ph type="sldNum" sz="quarter" idx="12"/>
          </p:nvPr>
        </p:nvSpPr>
        <p:spPr/>
        <p:txBody>
          <a:bodyPr/>
          <a:lstStyle/>
          <a:p>
            <a:fld id="{14CB31AF-74FD-454F-9675-9132D44A929B}" type="slidenum">
              <a:rPr lang="en-US" smtClean="0"/>
              <a:t>‹#›</a:t>
            </a:fld>
            <a:endParaRPr lang="en-US"/>
          </a:p>
        </p:txBody>
      </p:sp>
    </p:spTree>
    <p:extLst>
      <p:ext uri="{BB962C8B-B14F-4D97-AF65-F5344CB8AC3E}">
        <p14:creationId xmlns:p14="http://schemas.microsoft.com/office/powerpoint/2010/main" val="167972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BB37-B709-1F05-7F4B-DB45F27FD5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2AF6E2-8549-1680-616D-9C31F585D6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7C8CCD-A861-E0FA-4867-A2F95829D49D}"/>
              </a:ext>
            </a:extLst>
          </p:cNvPr>
          <p:cNvSpPr>
            <a:spLocks noGrp="1"/>
          </p:cNvSpPr>
          <p:nvPr>
            <p:ph type="dt" sz="half" idx="10"/>
          </p:nvPr>
        </p:nvSpPr>
        <p:spPr/>
        <p:txBody>
          <a:bodyPr/>
          <a:lstStyle/>
          <a:p>
            <a:fld id="{77C736E7-09F5-0A46-87D5-FF05DBEC408E}" type="datetimeFigureOut">
              <a:rPr lang="en-US" smtClean="0"/>
              <a:t>9/17/24</a:t>
            </a:fld>
            <a:endParaRPr lang="en-US"/>
          </a:p>
        </p:txBody>
      </p:sp>
      <p:sp>
        <p:nvSpPr>
          <p:cNvPr id="5" name="Footer Placeholder 4">
            <a:extLst>
              <a:ext uri="{FF2B5EF4-FFF2-40B4-BE49-F238E27FC236}">
                <a16:creationId xmlns:a16="http://schemas.microsoft.com/office/drawing/2014/main" id="{FF10FBCD-7E0B-658A-7E52-914AA7D7C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56F01-3AB2-038A-1431-AB0693EF6843}"/>
              </a:ext>
            </a:extLst>
          </p:cNvPr>
          <p:cNvSpPr>
            <a:spLocks noGrp="1"/>
          </p:cNvSpPr>
          <p:nvPr>
            <p:ph type="sldNum" sz="quarter" idx="12"/>
          </p:nvPr>
        </p:nvSpPr>
        <p:spPr/>
        <p:txBody>
          <a:bodyPr/>
          <a:lstStyle/>
          <a:p>
            <a:fld id="{14CB31AF-74FD-454F-9675-9132D44A929B}" type="slidenum">
              <a:rPr lang="en-US" smtClean="0"/>
              <a:t>‹#›</a:t>
            </a:fld>
            <a:endParaRPr lang="en-US"/>
          </a:p>
        </p:txBody>
      </p:sp>
    </p:spTree>
    <p:extLst>
      <p:ext uri="{BB962C8B-B14F-4D97-AF65-F5344CB8AC3E}">
        <p14:creationId xmlns:p14="http://schemas.microsoft.com/office/powerpoint/2010/main" val="46861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0264-7004-C9F9-94A2-1CEA72DBA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52C2D-9615-305D-91AC-271B5B05EA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F3A822-CBFB-5A92-2900-7A247FE42E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79FE5B-CB5D-7801-E52E-305BAF23AB48}"/>
              </a:ext>
            </a:extLst>
          </p:cNvPr>
          <p:cNvSpPr>
            <a:spLocks noGrp="1"/>
          </p:cNvSpPr>
          <p:nvPr>
            <p:ph type="dt" sz="half" idx="10"/>
          </p:nvPr>
        </p:nvSpPr>
        <p:spPr/>
        <p:txBody>
          <a:bodyPr/>
          <a:lstStyle/>
          <a:p>
            <a:fld id="{77C736E7-09F5-0A46-87D5-FF05DBEC408E}" type="datetimeFigureOut">
              <a:rPr lang="en-US" smtClean="0"/>
              <a:t>9/17/24</a:t>
            </a:fld>
            <a:endParaRPr lang="en-US"/>
          </a:p>
        </p:txBody>
      </p:sp>
      <p:sp>
        <p:nvSpPr>
          <p:cNvPr id="6" name="Footer Placeholder 5">
            <a:extLst>
              <a:ext uri="{FF2B5EF4-FFF2-40B4-BE49-F238E27FC236}">
                <a16:creationId xmlns:a16="http://schemas.microsoft.com/office/drawing/2014/main" id="{4643197A-A2FE-875C-3DBA-DF0B9D2E6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3B6EE-F7AB-7300-A9CC-308F5A13819C}"/>
              </a:ext>
            </a:extLst>
          </p:cNvPr>
          <p:cNvSpPr>
            <a:spLocks noGrp="1"/>
          </p:cNvSpPr>
          <p:nvPr>
            <p:ph type="sldNum" sz="quarter" idx="12"/>
          </p:nvPr>
        </p:nvSpPr>
        <p:spPr/>
        <p:txBody>
          <a:bodyPr/>
          <a:lstStyle/>
          <a:p>
            <a:fld id="{14CB31AF-74FD-454F-9675-9132D44A929B}" type="slidenum">
              <a:rPr lang="en-US" smtClean="0"/>
              <a:t>‹#›</a:t>
            </a:fld>
            <a:endParaRPr lang="en-US"/>
          </a:p>
        </p:txBody>
      </p:sp>
    </p:spTree>
    <p:extLst>
      <p:ext uri="{BB962C8B-B14F-4D97-AF65-F5344CB8AC3E}">
        <p14:creationId xmlns:p14="http://schemas.microsoft.com/office/powerpoint/2010/main" val="318242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503C-0E62-65D8-130E-A7170B135A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B0D11-F05C-9FC2-A21A-4AF727553E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BD5170-538E-4EF8-9ECD-706BC1BD66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592961-6989-08B4-0E42-9DE814D31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76CF47-281D-529C-1C74-2647897634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305586-66D5-31C4-65AF-E0E54D72AF28}"/>
              </a:ext>
            </a:extLst>
          </p:cNvPr>
          <p:cNvSpPr>
            <a:spLocks noGrp="1"/>
          </p:cNvSpPr>
          <p:nvPr>
            <p:ph type="dt" sz="half" idx="10"/>
          </p:nvPr>
        </p:nvSpPr>
        <p:spPr/>
        <p:txBody>
          <a:bodyPr/>
          <a:lstStyle/>
          <a:p>
            <a:fld id="{77C736E7-09F5-0A46-87D5-FF05DBEC408E}" type="datetimeFigureOut">
              <a:rPr lang="en-US" smtClean="0"/>
              <a:t>9/17/24</a:t>
            </a:fld>
            <a:endParaRPr lang="en-US"/>
          </a:p>
        </p:txBody>
      </p:sp>
      <p:sp>
        <p:nvSpPr>
          <p:cNvPr id="8" name="Footer Placeholder 7">
            <a:extLst>
              <a:ext uri="{FF2B5EF4-FFF2-40B4-BE49-F238E27FC236}">
                <a16:creationId xmlns:a16="http://schemas.microsoft.com/office/drawing/2014/main" id="{9EEEE49B-3245-2989-8E30-DAC4B1E75B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8CAF31-FA7E-4FEE-44B8-CF2BFF37483F}"/>
              </a:ext>
            </a:extLst>
          </p:cNvPr>
          <p:cNvSpPr>
            <a:spLocks noGrp="1"/>
          </p:cNvSpPr>
          <p:nvPr>
            <p:ph type="sldNum" sz="quarter" idx="12"/>
          </p:nvPr>
        </p:nvSpPr>
        <p:spPr/>
        <p:txBody>
          <a:bodyPr/>
          <a:lstStyle/>
          <a:p>
            <a:fld id="{14CB31AF-74FD-454F-9675-9132D44A929B}" type="slidenum">
              <a:rPr lang="en-US" smtClean="0"/>
              <a:t>‹#›</a:t>
            </a:fld>
            <a:endParaRPr lang="en-US"/>
          </a:p>
        </p:txBody>
      </p:sp>
    </p:spTree>
    <p:extLst>
      <p:ext uri="{BB962C8B-B14F-4D97-AF65-F5344CB8AC3E}">
        <p14:creationId xmlns:p14="http://schemas.microsoft.com/office/powerpoint/2010/main" val="337234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AF44-95B5-A2CE-4BDC-855C8D0057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DD6582-7EB3-FEE7-9A25-050F586AB377}"/>
              </a:ext>
            </a:extLst>
          </p:cNvPr>
          <p:cNvSpPr>
            <a:spLocks noGrp="1"/>
          </p:cNvSpPr>
          <p:nvPr>
            <p:ph type="dt" sz="half" idx="10"/>
          </p:nvPr>
        </p:nvSpPr>
        <p:spPr/>
        <p:txBody>
          <a:bodyPr/>
          <a:lstStyle/>
          <a:p>
            <a:fld id="{77C736E7-09F5-0A46-87D5-FF05DBEC408E}" type="datetimeFigureOut">
              <a:rPr lang="en-US" smtClean="0"/>
              <a:t>9/17/24</a:t>
            </a:fld>
            <a:endParaRPr lang="en-US"/>
          </a:p>
        </p:txBody>
      </p:sp>
      <p:sp>
        <p:nvSpPr>
          <p:cNvPr id="4" name="Footer Placeholder 3">
            <a:extLst>
              <a:ext uri="{FF2B5EF4-FFF2-40B4-BE49-F238E27FC236}">
                <a16:creationId xmlns:a16="http://schemas.microsoft.com/office/drawing/2014/main" id="{1AFDC8BF-F341-21ED-DB33-D8176AE9B7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E761B-E058-0B5A-938E-10FB327CE60E}"/>
              </a:ext>
            </a:extLst>
          </p:cNvPr>
          <p:cNvSpPr>
            <a:spLocks noGrp="1"/>
          </p:cNvSpPr>
          <p:nvPr>
            <p:ph type="sldNum" sz="quarter" idx="12"/>
          </p:nvPr>
        </p:nvSpPr>
        <p:spPr/>
        <p:txBody>
          <a:bodyPr/>
          <a:lstStyle/>
          <a:p>
            <a:fld id="{14CB31AF-74FD-454F-9675-9132D44A929B}" type="slidenum">
              <a:rPr lang="en-US" smtClean="0"/>
              <a:t>‹#›</a:t>
            </a:fld>
            <a:endParaRPr lang="en-US"/>
          </a:p>
        </p:txBody>
      </p:sp>
    </p:spTree>
    <p:extLst>
      <p:ext uri="{BB962C8B-B14F-4D97-AF65-F5344CB8AC3E}">
        <p14:creationId xmlns:p14="http://schemas.microsoft.com/office/powerpoint/2010/main" val="395302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7CA0D-5CFD-FFB9-8438-6F01DB001EFD}"/>
              </a:ext>
            </a:extLst>
          </p:cNvPr>
          <p:cNvSpPr>
            <a:spLocks noGrp="1"/>
          </p:cNvSpPr>
          <p:nvPr>
            <p:ph type="dt" sz="half" idx="10"/>
          </p:nvPr>
        </p:nvSpPr>
        <p:spPr/>
        <p:txBody>
          <a:bodyPr/>
          <a:lstStyle/>
          <a:p>
            <a:fld id="{77C736E7-09F5-0A46-87D5-FF05DBEC408E}" type="datetimeFigureOut">
              <a:rPr lang="en-US" smtClean="0"/>
              <a:t>9/17/24</a:t>
            </a:fld>
            <a:endParaRPr lang="en-US"/>
          </a:p>
        </p:txBody>
      </p:sp>
      <p:sp>
        <p:nvSpPr>
          <p:cNvPr id="3" name="Footer Placeholder 2">
            <a:extLst>
              <a:ext uri="{FF2B5EF4-FFF2-40B4-BE49-F238E27FC236}">
                <a16:creationId xmlns:a16="http://schemas.microsoft.com/office/drawing/2014/main" id="{286784C2-E5C6-2F85-26C9-6BD9B4141B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32E04E-34A0-15F4-0C88-36553FA37588}"/>
              </a:ext>
            </a:extLst>
          </p:cNvPr>
          <p:cNvSpPr>
            <a:spLocks noGrp="1"/>
          </p:cNvSpPr>
          <p:nvPr>
            <p:ph type="sldNum" sz="quarter" idx="12"/>
          </p:nvPr>
        </p:nvSpPr>
        <p:spPr/>
        <p:txBody>
          <a:bodyPr/>
          <a:lstStyle/>
          <a:p>
            <a:fld id="{14CB31AF-74FD-454F-9675-9132D44A929B}" type="slidenum">
              <a:rPr lang="en-US" smtClean="0"/>
              <a:t>‹#›</a:t>
            </a:fld>
            <a:endParaRPr lang="en-US"/>
          </a:p>
        </p:txBody>
      </p:sp>
    </p:spTree>
    <p:extLst>
      <p:ext uri="{BB962C8B-B14F-4D97-AF65-F5344CB8AC3E}">
        <p14:creationId xmlns:p14="http://schemas.microsoft.com/office/powerpoint/2010/main" val="188845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15BE-27FD-FB1C-A90A-8E94AB51A5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6207C7-64DE-608C-173D-1F40FCBBD9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C3C89-6BF6-0FB0-5B0D-BEBA97A87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D5EC-79E3-6F71-E70F-6B44230678BD}"/>
              </a:ext>
            </a:extLst>
          </p:cNvPr>
          <p:cNvSpPr>
            <a:spLocks noGrp="1"/>
          </p:cNvSpPr>
          <p:nvPr>
            <p:ph type="dt" sz="half" idx="10"/>
          </p:nvPr>
        </p:nvSpPr>
        <p:spPr/>
        <p:txBody>
          <a:bodyPr/>
          <a:lstStyle/>
          <a:p>
            <a:fld id="{77C736E7-09F5-0A46-87D5-FF05DBEC408E}" type="datetimeFigureOut">
              <a:rPr lang="en-US" smtClean="0"/>
              <a:t>9/17/24</a:t>
            </a:fld>
            <a:endParaRPr lang="en-US"/>
          </a:p>
        </p:txBody>
      </p:sp>
      <p:sp>
        <p:nvSpPr>
          <p:cNvPr id="6" name="Footer Placeholder 5">
            <a:extLst>
              <a:ext uri="{FF2B5EF4-FFF2-40B4-BE49-F238E27FC236}">
                <a16:creationId xmlns:a16="http://schemas.microsoft.com/office/drawing/2014/main" id="{21FEA709-30F5-173F-CBB7-B4E01F7F7E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73C85A-8F1D-1C21-66B4-998035CADBFC}"/>
              </a:ext>
            </a:extLst>
          </p:cNvPr>
          <p:cNvSpPr>
            <a:spLocks noGrp="1"/>
          </p:cNvSpPr>
          <p:nvPr>
            <p:ph type="sldNum" sz="quarter" idx="12"/>
          </p:nvPr>
        </p:nvSpPr>
        <p:spPr/>
        <p:txBody>
          <a:bodyPr/>
          <a:lstStyle/>
          <a:p>
            <a:fld id="{14CB31AF-74FD-454F-9675-9132D44A929B}" type="slidenum">
              <a:rPr lang="en-US" smtClean="0"/>
              <a:t>‹#›</a:t>
            </a:fld>
            <a:endParaRPr lang="en-US"/>
          </a:p>
        </p:txBody>
      </p:sp>
    </p:spTree>
    <p:extLst>
      <p:ext uri="{BB962C8B-B14F-4D97-AF65-F5344CB8AC3E}">
        <p14:creationId xmlns:p14="http://schemas.microsoft.com/office/powerpoint/2010/main" val="130290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546D-2665-43D4-4FB5-9A5855507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761473-F768-8E0F-4246-88E23C657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DB3E05-FEB9-E68D-DEFA-4AA953DDD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9F046-B437-CFF7-F441-2A8CA8F7191B}"/>
              </a:ext>
            </a:extLst>
          </p:cNvPr>
          <p:cNvSpPr>
            <a:spLocks noGrp="1"/>
          </p:cNvSpPr>
          <p:nvPr>
            <p:ph type="dt" sz="half" idx="10"/>
          </p:nvPr>
        </p:nvSpPr>
        <p:spPr/>
        <p:txBody>
          <a:bodyPr/>
          <a:lstStyle/>
          <a:p>
            <a:fld id="{77C736E7-09F5-0A46-87D5-FF05DBEC408E}" type="datetimeFigureOut">
              <a:rPr lang="en-US" smtClean="0"/>
              <a:t>9/17/24</a:t>
            </a:fld>
            <a:endParaRPr lang="en-US"/>
          </a:p>
        </p:txBody>
      </p:sp>
      <p:sp>
        <p:nvSpPr>
          <p:cNvPr id="6" name="Footer Placeholder 5">
            <a:extLst>
              <a:ext uri="{FF2B5EF4-FFF2-40B4-BE49-F238E27FC236}">
                <a16:creationId xmlns:a16="http://schemas.microsoft.com/office/drawing/2014/main" id="{1F2EA8BA-89EE-715E-1012-28C1C7094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FA66C-3C35-C0EA-9E4B-DFA88B6B511A}"/>
              </a:ext>
            </a:extLst>
          </p:cNvPr>
          <p:cNvSpPr>
            <a:spLocks noGrp="1"/>
          </p:cNvSpPr>
          <p:nvPr>
            <p:ph type="sldNum" sz="quarter" idx="12"/>
          </p:nvPr>
        </p:nvSpPr>
        <p:spPr/>
        <p:txBody>
          <a:bodyPr/>
          <a:lstStyle/>
          <a:p>
            <a:fld id="{14CB31AF-74FD-454F-9675-9132D44A929B}" type="slidenum">
              <a:rPr lang="en-US" smtClean="0"/>
              <a:t>‹#›</a:t>
            </a:fld>
            <a:endParaRPr lang="en-US"/>
          </a:p>
        </p:txBody>
      </p:sp>
    </p:spTree>
    <p:extLst>
      <p:ext uri="{BB962C8B-B14F-4D97-AF65-F5344CB8AC3E}">
        <p14:creationId xmlns:p14="http://schemas.microsoft.com/office/powerpoint/2010/main" val="260100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48F01-6283-3D4A-935E-F1B577FDE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388F378-7DC0-912B-B105-2C920E6A4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056092-9757-49A2-6105-4F142994F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77C736E7-09F5-0A46-87D5-FF05DBEC408E}" type="datetimeFigureOut">
              <a:rPr lang="en-US" smtClean="0"/>
              <a:pPr/>
              <a:t>9/17/24</a:t>
            </a:fld>
            <a:endParaRPr lang="en-US" dirty="0"/>
          </a:p>
        </p:txBody>
      </p:sp>
      <p:sp>
        <p:nvSpPr>
          <p:cNvPr id="5" name="Footer Placeholder 4">
            <a:extLst>
              <a:ext uri="{FF2B5EF4-FFF2-40B4-BE49-F238E27FC236}">
                <a16:creationId xmlns:a16="http://schemas.microsoft.com/office/drawing/2014/main" id="{CAD3E238-F55A-A23C-1A1B-0E5FDAABF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E416A73B-E6E6-2DBD-D443-A9EF9A924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14CB31AF-74FD-454F-9675-9132D44A929B}" type="slidenum">
              <a:rPr lang="en-US" smtClean="0"/>
              <a:pPr/>
              <a:t>‹#›</a:t>
            </a:fld>
            <a:endParaRPr lang="en-US" dirty="0"/>
          </a:p>
        </p:txBody>
      </p:sp>
    </p:spTree>
    <p:extLst>
      <p:ext uri="{BB962C8B-B14F-4D97-AF65-F5344CB8AC3E}">
        <p14:creationId xmlns:p14="http://schemas.microsoft.com/office/powerpoint/2010/main" val="457822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B600-7D64-E398-D8BE-7502E05F5BC0}"/>
              </a:ext>
            </a:extLst>
          </p:cNvPr>
          <p:cNvSpPr>
            <a:spLocks noGrp="1"/>
          </p:cNvSpPr>
          <p:nvPr>
            <p:ph type="ctrTitle"/>
          </p:nvPr>
        </p:nvSpPr>
        <p:spPr>
          <a:xfrm>
            <a:off x="1523998" y="933325"/>
            <a:ext cx="9144000" cy="1939933"/>
          </a:xfrm>
        </p:spPr>
        <p:txBody>
          <a:bodyPr>
            <a:normAutofit/>
          </a:bodyPr>
          <a:lstStyle/>
          <a:p>
            <a:r>
              <a:rPr lang="en-US" sz="5400" b="1" dirty="0">
                <a:latin typeface="Century Gothic" panose="020B0502020202020204" pitchFamily="34" charset="0"/>
              </a:rPr>
              <a:t>Learning Not to Spoof</a:t>
            </a:r>
          </a:p>
        </p:txBody>
      </p:sp>
      <p:sp>
        <p:nvSpPr>
          <p:cNvPr id="3" name="Subtitle 2">
            <a:extLst>
              <a:ext uri="{FF2B5EF4-FFF2-40B4-BE49-F238E27FC236}">
                <a16:creationId xmlns:a16="http://schemas.microsoft.com/office/drawing/2014/main" id="{D275CE35-D6CC-1A15-8C10-8824A9DAB047}"/>
              </a:ext>
            </a:extLst>
          </p:cNvPr>
          <p:cNvSpPr>
            <a:spLocks noGrp="1"/>
          </p:cNvSpPr>
          <p:nvPr>
            <p:ph type="subTitle" idx="1"/>
          </p:nvPr>
        </p:nvSpPr>
        <p:spPr>
          <a:xfrm>
            <a:off x="1427263" y="4520803"/>
            <a:ext cx="9144000" cy="1092597"/>
          </a:xfrm>
        </p:spPr>
        <p:txBody>
          <a:bodyPr>
            <a:normAutofit/>
          </a:bodyPr>
          <a:lstStyle/>
          <a:p>
            <a:r>
              <a:rPr lang="en-US" sz="2800" dirty="0">
                <a:latin typeface="Arial" panose="020B0604020202020204" pitchFamily="34" charset="0"/>
                <a:cs typeface="Arial" panose="020B0604020202020204" pitchFamily="34" charset="0"/>
              </a:rPr>
              <a:t>David Byrd</a:t>
            </a:r>
          </a:p>
        </p:txBody>
      </p:sp>
      <p:sp>
        <p:nvSpPr>
          <p:cNvPr id="5" name="Rectangle 4">
            <a:extLst>
              <a:ext uri="{FF2B5EF4-FFF2-40B4-BE49-F238E27FC236}">
                <a16:creationId xmlns:a16="http://schemas.microsoft.com/office/drawing/2014/main" id="{611FDB29-1FF4-FC80-2160-5C8E882F4E19}"/>
              </a:ext>
            </a:extLst>
          </p:cNvPr>
          <p:cNvSpPr/>
          <p:nvPr/>
        </p:nvSpPr>
        <p:spPr>
          <a:xfrm>
            <a:off x="0" y="0"/>
            <a:ext cx="1025611" cy="6858000"/>
          </a:xfrm>
          <a:prstGeom prst="rect">
            <a:avLst/>
          </a:prstGeom>
          <a:gradFill flip="none" rotWithShape="1">
            <a:gsLst>
              <a:gs pos="50000">
                <a:srgbClr val="730051">
                  <a:alpha val="39987"/>
                </a:srgbClr>
              </a:gs>
              <a:gs pos="25000">
                <a:srgbClr val="730051">
                  <a:alpha val="60000"/>
                </a:srgbClr>
              </a:gs>
              <a:gs pos="0">
                <a:srgbClr val="730051">
                  <a:alpha val="80082"/>
                </a:srgbClr>
              </a:gs>
              <a:gs pos="75000">
                <a:srgbClr val="730051">
                  <a:alpha val="19635"/>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extBox 6">
            <a:extLst>
              <a:ext uri="{FF2B5EF4-FFF2-40B4-BE49-F238E27FC236}">
                <a16:creationId xmlns:a16="http://schemas.microsoft.com/office/drawing/2014/main" id="{799E2008-AF58-0B40-17CE-0B4C2D428AA8}"/>
              </a:ext>
            </a:extLst>
          </p:cNvPr>
          <p:cNvSpPr txBox="1"/>
          <p:nvPr/>
        </p:nvSpPr>
        <p:spPr>
          <a:xfrm>
            <a:off x="1523997" y="6346009"/>
            <a:ext cx="9831538" cy="400110"/>
          </a:xfrm>
          <a:prstGeom prst="rect">
            <a:avLst/>
          </a:prstGeom>
          <a:noFill/>
        </p:spPr>
        <p:txBody>
          <a:bodyPr wrap="none" rtlCol="0">
            <a:spAutoFit/>
          </a:bodyPr>
          <a:lstStyle/>
          <a:p>
            <a:r>
              <a:rPr lang="en-US" sz="2000" dirty="0">
                <a:effectLst/>
                <a:latin typeface="Arial Narrow" panose="020B0604020202020204" pitchFamily="34" charset="0"/>
                <a:cs typeface="Arial Narrow" panose="020B0604020202020204" pitchFamily="34" charset="0"/>
              </a:rPr>
              <a:t>Research Support: National Science Foundation (Grant No. 1741026) and a J.P. Morgan AI Fellowship. </a:t>
            </a:r>
            <a:endParaRPr lang="en-US" sz="2000" dirty="0">
              <a:latin typeface="Arial Narrow" panose="020B0604020202020204" pitchFamily="34" charset="0"/>
              <a:cs typeface="Arial Narrow" panose="020B0604020202020204" pitchFamily="34" charset="0"/>
            </a:endParaRPr>
          </a:p>
        </p:txBody>
      </p:sp>
      <p:sp>
        <p:nvSpPr>
          <p:cNvPr id="8" name="Subtitle 2">
            <a:extLst>
              <a:ext uri="{FF2B5EF4-FFF2-40B4-BE49-F238E27FC236}">
                <a16:creationId xmlns:a16="http://schemas.microsoft.com/office/drawing/2014/main" id="{318616ED-2FAB-0444-EC92-8828D4DCC07C}"/>
              </a:ext>
            </a:extLst>
          </p:cNvPr>
          <p:cNvSpPr txBox="1">
            <a:spLocks/>
          </p:cNvSpPr>
          <p:nvPr/>
        </p:nvSpPr>
        <p:spPr>
          <a:xfrm>
            <a:off x="1523998" y="5455554"/>
            <a:ext cx="9144000" cy="584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latin typeface="Arial Narrow" panose="020B0604020202020204" pitchFamily="34" charset="0"/>
                <a:cs typeface="Arial Narrow" panose="020B0604020202020204" pitchFamily="34" charset="0"/>
              </a:rPr>
              <a:t>Columbia-Bloomberg ML in Finance 2024</a:t>
            </a:r>
          </a:p>
        </p:txBody>
      </p:sp>
      <p:sp>
        <p:nvSpPr>
          <p:cNvPr id="6" name="Title 1">
            <a:extLst>
              <a:ext uri="{FF2B5EF4-FFF2-40B4-BE49-F238E27FC236}">
                <a16:creationId xmlns:a16="http://schemas.microsoft.com/office/drawing/2014/main" id="{1D17ACB9-0D49-AA5D-0523-A9F736C0A00E}"/>
              </a:ext>
            </a:extLst>
          </p:cNvPr>
          <p:cNvSpPr txBox="1">
            <a:spLocks/>
          </p:cNvSpPr>
          <p:nvPr/>
        </p:nvSpPr>
        <p:spPr>
          <a:xfrm>
            <a:off x="1523998" y="2873258"/>
            <a:ext cx="9144000" cy="12271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Century Gothic" panose="020B0502020202020204" pitchFamily="34" charset="0"/>
                <a:cs typeface="Arial Black" panose="020B0604020202020204" pitchFamily="34" charset="0"/>
              </a:rPr>
              <a:t>Normative Guidance for</a:t>
            </a:r>
          </a:p>
          <a:p>
            <a:r>
              <a:rPr lang="en-US" sz="3200" b="1" dirty="0">
                <a:latin typeface="Century Gothic" panose="020B0502020202020204" pitchFamily="34" charset="0"/>
                <a:cs typeface="Arial Black" panose="020B0604020202020204" pitchFamily="34" charset="0"/>
              </a:rPr>
              <a:t>Autonomous Trading Agents</a:t>
            </a:r>
          </a:p>
        </p:txBody>
      </p:sp>
      <p:cxnSp>
        <p:nvCxnSpPr>
          <p:cNvPr id="10" name="Straight Connector 9">
            <a:extLst>
              <a:ext uri="{FF2B5EF4-FFF2-40B4-BE49-F238E27FC236}">
                <a16:creationId xmlns:a16="http://schemas.microsoft.com/office/drawing/2014/main" id="{63A93ECB-07B0-64A7-8569-942BB9929B8E}"/>
              </a:ext>
            </a:extLst>
          </p:cNvPr>
          <p:cNvCxnSpPr>
            <a:cxnSpLocks/>
          </p:cNvCxnSpPr>
          <p:nvPr/>
        </p:nvCxnSpPr>
        <p:spPr>
          <a:xfrm>
            <a:off x="2506316" y="2891544"/>
            <a:ext cx="7179363" cy="0"/>
          </a:xfrm>
          <a:prstGeom prst="line">
            <a:avLst/>
          </a:prstGeom>
          <a:ln w="25400"/>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0B400D57-9385-7418-EAE8-7EB278C432DA}"/>
              </a:ext>
            </a:extLst>
          </p:cNvPr>
          <p:cNvPicPr>
            <a:picLocks noChangeAspect="1"/>
          </p:cNvPicPr>
          <p:nvPr/>
        </p:nvPicPr>
        <p:blipFill>
          <a:blip r:embed="rId3"/>
          <a:srcRect r="73692"/>
          <a:stretch/>
        </p:blipFill>
        <p:spPr>
          <a:xfrm>
            <a:off x="9956800" y="239025"/>
            <a:ext cx="2044700" cy="777240"/>
          </a:xfrm>
          <a:prstGeom prst="rect">
            <a:avLst/>
          </a:prstGeom>
        </p:spPr>
      </p:pic>
    </p:spTree>
    <p:extLst>
      <p:ext uri="{BB962C8B-B14F-4D97-AF65-F5344CB8AC3E}">
        <p14:creationId xmlns:p14="http://schemas.microsoft.com/office/powerpoint/2010/main" val="149362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Content Placeholder 2">
            <a:extLst>
              <a:ext uri="{FF2B5EF4-FFF2-40B4-BE49-F238E27FC236}">
                <a16:creationId xmlns:a16="http://schemas.microsoft.com/office/drawing/2014/main" id="{4AF18D8D-E155-3E08-CA66-EC070F412366}"/>
              </a:ext>
            </a:extLst>
          </p:cNvPr>
          <p:cNvSpPr>
            <a:spLocks noGrp="1"/>
          </p:cNvSpPr>
          <p:nvPr>
            <p:ph sz="half" idx="1"/>
          </p:nvPr>
        </p:nvSpPr>
        <p:spPr>
          <a:xfrm>
            <a:off x="995920" y="1525699"/>
            <a:ext cx="10777538" cy="3211401"/>
          </a:xfrm>
        </p:spPr>
        <p:txBody>
          <a:bodyPr>
            <a:normAutofit/>
          </a:bodyPr>
          <a:lstStyle/>
          <a:p>
            <a:pPr>
              <a:lnSpc>
                <a:spcPct val="150000"/>
              </a:lnSpc>
            </a:pPr>
            <a:r>
              <a:rPr lang="en-US" sz="2400" dirty="0">
                <a:latin typeface="Arial" panose="020B0604020202020204" pitchFamily="34" charset="0"/>
                <a:cs typeface="Arial" panose="020B0604020202020204" pitchFamily="34" charset="0"/>
              </a:rPr>
              <a:t>Evaluate protection and efficiency of protocol</a:t>
            </a:r>
          </a:p>
          <a:p>
            <a:pPr>
              <a:lnSpc>
                <a:spcPct val="150000"/>
              </a:lnSpc>
            </a:pPr>
            <a:r>
              <a:rPr lang="en-US" sz="2400" dirty="0">
                <a:latin typeface="Arial" panose="020B0604020202020204" pitchFamily="34" charset="0"/>
                <a:cs typeface="Arial" panose="020B0604020202020204" pitchFamily="34" charset="0"/>
              </a:rPr>
              <a:t>Collaborative calculation from geolocated devices</a:t>
            </a:r>
          </a:p>
          <a:p>
            <a:pPr>
              <a:lnSpc>
                <a:spcPct val="150000"/>
              </a:lnSpc>
            </a:pPr>
            <a:r>
              <a:rPr lang="en-US" sz="2400" dirty="0">
                <a:latin typeface="Arial" panose="020B0604020202020204" pitchFamily="34" charset="0"/>
                <a:cs typeface="Arial" panose="020B0604020202020204" pitchFamily="34" charset="0"/>
              </a:rPr>
              <a:t>Information recovery from insider attack</a:t>
            </a:r>
          </a:p>
        </p:txBody>
      </p:sp>
      <p:pic>
        <p:nvPicPr>
          <p:cNvPr id="6" name="Picture 5">
            <a:extLst>
              <a:ext uri="{FF2B5EF4-FFF2-40B4-BE49-F238E27FC236}">
                <a16:creationId xmlns:a16="http://schemas.microsoft.com/office/drawing/2014/main" id="{E1A8BC84-050B-3174-4307-7B135BFDC3AF}"/>
              </a:ext>
            </a:extLst>
          </p:cNvPr>
          <p:cNvPicPr>
            <a:picLocks noChangeAspect="1"/>
          </p:cNvPicPr>
          <p:nvPr/>
        </p:nvPicPr>
        <p:blipFill>
          <a:blip r:embed="rId3"/>
          <a:stretch>
            <a:fillRect/>
          </a:stretch>
        </p:blipFill>
        <p:spPr>
          <a:xfrm>
            <a:off x="1319391" y="3929183"/>
            <a:ext cx="10130596" cy="2237619"/>
          </a:xfrm>
          <a:prstGeom prst="rect">
            <a:avLst/>
          </a:prstGeom>
        </p:spPr>
      </p:pic>
      <p:sp>
        <p:nvSpPr>
          <p:cNvPr id="7" name="TextBox 6">
            <a:extLst>
              <a:ext uri="{FF2B5EF4-FFF2-40B4-BE49-F238E27FC236}">
                <a16:creationId xmlns:a16="http://schemas.microsoft.com/office/drawing/2014/main" id="{51DDE17E-4F94-BD9C-65F0-91E5A3D1BA82}"/>
              </a:ext>
            </a:extLst>
          </p:cNvPr>
          <p:cNvSpPr txBox="1"/>
          <p:nvPr/>
        </p:nvSpPr>
        <p:spPr>
          <a:xfrm>
            <a:off x="2374309" y="6166802"/>
            <a:ext cx="7443383" cy="584775"/>
          </a:xfrm>
          <a:prstGeom prst="rect">
            <a:avLst/>
          </a:prstGeom>
          <a:noFill/>
        </p:spPr>
        <p:txBody>
          <a:bodyPr wrap="none" rtlCol="0">
            <a:spAutoFit/>
          </a:bodyPr>
          <a:lstStyle/>
          <a:p>
            <a:pPr algn="ctr"/>
            <a:r>
              <a:rPr lang="en-US" sz="1600" u="none" strike="noStrike" dirty="0">
                <a:solidFill>
                  <a:srgbClr val="222222"/>
                </a:solidFill>
                <a:effectLst/>
                <a:latin typeface="Arial Narrow" panose="020B0604020202020204" pitchFamily="34" charset="0"/>
                <a:cs typeface="Arial Narrow" panose="020B0604020202020204" pitchFamily="34" charset="0"/>
              </a:rPr>
              <a:t>Byrd, D., &amp; </a:t>
            </a:r>
            <a:r>
              <a:rPr lang="en-US" sz="1600" u="none" strike="noStrike" dirty="0" err="1">
                <a:solidFill>
                  <a:srgbClr val="222222"/>
                </a:solidFill>
                <a:effectLst/>
                <a:latin typeface="Arial Narrow" panose="020B0604020202020204" pitchFamily="34" charset="0"/>
                <a:cs typeface="Arial Narrow" panose="020B0604020202020204" pitchFamily="34" charset="0"/>
              </a:rPr>
              <a:t>Polychroniadou</a:t>
            </a:r>
            <a:r>
              <a:rPr lang="en-US" sz="1600" u="none" strike="noStrike" dirty="0">
                <a:solidFill>
                  <a:srgbClr val="222222"/>
                </a:solidFill>
                <a:effectLst/>
                <a:latin typeface="Arial Narrow" panose="020B0604020202020204" pitchFamily="34" charset="0"/>
                <a:cs typeface="Arial Narrow" panose="020B0604020202020204" pitchFamily="34" charset="0"/>
              </a:rPr>
              <a:t>, A. (ICAIF’20).</a:t>
            </a:r>
          </a:p>
          <a:p>
            <a:pPr algn="ctr"/>
            <a:r>
              <a:rPr lang="en-US" sz="1600" u="none" strike="noStrike" dirty="0">
                <a:solidFill>
                  <a:srgbClr val="222222"/>
                </a:solidFill>
                <a:effectLst/>
                <a:latin typeface="Arial Narrow" panose="020B0604020202020204" pitchFamily="34" charset="0"/>
                <a:cs typeface="Arial Narrow" panose="020B0604020202020204" pitchFamily="34" charset="0"/>
              </a:rPr>
              <a:t>Differentially private secure multi-party computation for federated learning in financial applications.</a:t>
            </a:r>
            <a:endParaRPr lang="en-US" sz="1600" dirty="0">
              <a:latin typeface="Arial Narrow" panose="020B0604020202020204" pitchFamily="34" charset="0"/>
              <a:cs typeface="Arial Narrow" panose="020B0604020202020204" pitchFamily="34" charset="0"/>
            </a:endParaRPr>
          </a:p>
        </p:txBody>
      </p:sp>
      <p:sp>
        <p:nvSpPr>
          <p:cNvPr id="9" name="Title 1">
            <a:extLst>
              <a:ext uri="{FF2B5EF4-FFF2-40B4-BE49-F238E27FC236}">
                <a16:creationId xmlns:a16="http://schemas.microsoft.com/office/drawing/2014/main" id="{C6860401-C706-4671-BB96-485C62CE0EE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entury Gothic" panose="020B0502020202020204" pitchFamily="34" charset="0"/>
              </a:rPr>
              <a:t>Case Study: Privacy-preserving </a:t>
            </a:r>
            <a:r>
              <a:rPr lang="en-US" sz="4000" b="1" dirty="0" err="1">
                <a:latin typeface="Century Gothic" panose="020B0502020202020204" pitchFamily="34" charset="0"/>
              </a:rPr>
              <a:t>FedML</a:t>
            </a:r>
            <a:endParaRPr lang="en-US" sz="4000" b="1" dirty="0">
              <a:latin typeface="Century Gothic" panose="020B0502020202020204" pitchFamily="34" charset="0"/>
            </a:endParaRPr>
          </a:p>
        </p:txBody>
      </p:sp>
    </p:spTree>
    <p:extLst>
      <p:ext uri="{BB962C8B-B14F-4D97-AF65-F5344CB8AC3E}">
        <p14:creationId xmlns:p14="http://schemas.microsoft.com/office/powerpoint/2010/main" val="211390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Preventing Inadvertent Spoofing</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p:txBody>
          <a:bodyPr>
            <a:normAutofit/>
          </a:bodyPr>
          <a:lstStyle/>
          <a:p>
            <a:r>
              <a:rPr lang="en-US" sz="2400" dirty="0">
                <a:latin typeface="Arial" panose="020B0604020202020204" pitchFamily="34" charset="0"/>
                <a:cs typeface="Arial" panose="020B0604020202020204" pitchFamily="34" charset="0"/>
              </a:rPr>
              <a:t>Reinforcement Learning</a:t>
            </a:r>
          </a:p>
          <a:p>
            <a:pPr lvl="1"/>
            <a:r>
              <a:rPr lang="en-US" dirty="0">
                <a:latin typeface="Arial" panose="020B0604020202020204" pitchFamily="34" charset="0"/>
                <a:cs typeface="Arial" panose="020B0604020202020204" pitchFamily="34" charset="0"/>
              </a:rPr>
              <a:t>Typical R(</a:t>
            </a:r>
            <a:r>
              <a:rPr lang="en-US" dirty="0" err="1">
                <a:latin typeface="Arial" panose="020B0604020202020204" pitchFamily="34" charset="0"/>
                <a:cs typeface="Arial" panose="020B0604020202020204" pitchFamily="34" charset="0"/>
              </a:rPr>
              <a:t>s,a</a:t>
            </a:r>
            <a:r>
              <a:rPr lang="en-US" dirty="0">
                <a:latin typeface="Arial" panose="020B0604020202020204" pitchFamily="34" charset="0"/>
                <a:cs typeface="Arial" panose="020B0604020202020204" pitchFamily="34" charset="0"/>
              </a:rPr>
              <a:t>) = $$</a:t>
            </a:r>
          </a:p>
          <a:p>
            <a:pPr lvl="1"/>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Ethical, Risk-aware Practitioner</a:t>
            </a:r>
          </a:p>
          <a:p>
            <a:pPr lvl="1"/>
            <a:r>
              <a:rPr lang="en-US" dirty="0">
                <a:latin typeface="Arial" panose="020B0604020202020204" pitchFamily="34" charset="0"/>
                <a:cs typeface="Arial" panose="020B0604020202020204" pitchFamily="34" charset="0"/>
              </a:rPr>
              <a:t>Wants to leverage AI</a:t>
            </a:r>
          </a:p>
          <a:p>
            <a:pPr lvl="1"/>
            <a:r>
              <a:rPr lang="en-US" dirty="0">
                <a:latin typeface="Arial" panose="020B0604020202020204" pitchFamily="34" charset="0"/>
                <a:cs typeface="Arial" panose="020B0604020202020204" pitchFamily="34" charset="0"/>
              </a:rPr>
              <a:t>Wants normative behavior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How?  Markov Decision Process</a:t>
            </a:r>
          </a:p>
        </p:txBody>
      </p:sp>
      <p:sp>
        <p:nvSpPr>
          <p:cNvPr id="4" name="Content Placeholder 3">
            <a:extLst>
              <a:ext uri="{FF2B5EF4-FFF2-40B4-BE49-F238E27FC236}">
                <a16:creationId xmlns:a16="http://schemas.microsoft.com/office/drawing/2014/main" id="{9857A7FE-CAB9-B75F-20A9-F21296C708C6}"/>
              </a:ext>
            </a:extLst>
          </p:cNvPr>
          <p:cNvSpPr>
            <a:spLocks noGrp="1"/>
          </p:cNvSpPr>
          <p:nvPr>
            <p:ph sz="half" idx="2"/>
          </p:nvPr>
        </p:nvSpPr>
        <p:spPr>
          <a:xfrm>
            <a:off x="6172202" y="2395934"/>
            <a:ext cx="5651024" cy="1452166"/>
          </a:xfrm>
          <a:ln w="12700">
            <a:solidFill>
              <a:schemeClr val="tx1"/>
            </a:solidFill>
          </a:ln>
        </p:spPr>
        <p:txBody>
          <a:bodyPr anchor="ctr" anchorCtr="0">
            <a:normAutofit/>
          </a:bodyPr>
          <a:lstStyle/>
          <a:p>
            <a:pPr marL="0" indent="0" algn="ctr">
              <a:buNone/>
            </a:pPr>
            <a:r>
              <a:rPr lang="en-US" sz="2000" dirty="0">
                <a:latin typeface="Century Gothic" panose="020B0502020202020204" pitchFamily="34" charset="0"/>
                <a:cs typeface="Arial" panose="020B0604020202020204" pitchFamily="34" charset="0"/>
              </a:rPr>
              <a:t>“An intelligent agent must be designed to learn and act according to the preferences of its operators.”</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DC48D917-F6F5-6CA2-37A7-3E62ED64B457}"/>
              </a:ext>
            </a:extLst>
          </p:cNvPr>
          <p:cNvPicPr>
            <a:picLocks noChangeAspect="1"/>
          </p:cNvPicPr>
          <p:nvPr/>
        </p:nvPicPr>
        <p:blipFill>
          <a:blip r:embed="rId3"/>
          <a:stretch>
            <a:fillRect/>
          </a:stretch>
        </p:blipFill>
        <p:spPr>
          <a:xfrm>
            <a:off x="2133600" y="5570955"/>
            <a:ext cx="7772400" cy="1190783"/>
          </a:xfrm>
          <a:prstGeom prst="rect">
            <a:avLst/>
          </a:prstGeom>
        </p:spPr>
      </p:pic>
      <p:sp>
        <p:nvSpPr>
          <p:cNvPr id="8" name="TextBox 7">
            <a:extLst>
              <a:ext uri="{FF2B5EF4-FFF2-40B4-BE49-F238E27FC236}">
                <a16:creationId xmlns:a16="http://schemas.microsoft.com/office/drawing/2014/main" id="{C401CC02-9961-898A-020D-5C945B417414}"/>
              </a:ext>
            </a:extLst>
          </p:cNvPr>
          <p:cNvSpPr txBox="1"/>
          <p:nvPr/>
        </p:nvSpPr>
        <p:spPr>
          <a:xfrm>
            <a:off x="7444917" y="1944924"/>
            <a:ext cx="310559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Value Learning Problem</a:t>
            </a:r>
          </a:p>
        </p:txBody>
      </p:sp>
      <p:sp>
        <p:nvSpPr>
          <p:cNvPr id="10" name="TextBox 9">
            <a:extLst>
              <a:ext uri="{FF2B5EF4-FFF2-40B4-BE49-F238E27FC236}">
                <a16:creationId xmlns:a16="http://schemas.microsoft.com/office/drawing/2014/main" id="{12ED82FD-2305-2BF3-B950-242E45666522}"/>
              </a:ext>
            </a:extLst>
          </p:cNvPr>
          <p:cNvSpPr txBox="1"/>
          <p:nvPr/>
        </p:nvSpPr>
        <p:spPr>
          <a:xfrm>
            <a:off x="5949714" y="3899000"/>
            <a:ext cx="6096000" cy="400110"/>
          </a:xfrm>
          <a:prstGeom prst="rect">
            <a:avLst/>
          </a:prstGeom>
          <a:noFill/>
        </p:spPr>
        <p:txBody>
          <a:bodyPr wrap="square">
            <a:spAutoFit/>
          </a:bodyPr>
          <a:lstStyle/>
          <a:p>
            <a:pPr marL="0" indent="0" algn="ctr">
              <a:buNone/>
            </a:pPr>
            <a:r>
              <a:rPr lang="en-US" sz="2000" dirty="0">
                <a:latin typeface="Arial Narrow" panose="020B0604020202020204" pitchFamily="34" charset="0"/>
                <a:cs typeface="Arial Narrow" panose="020B0604020202020204" pitchFamily="34" charset="0"/>
              </a:rPr>
              <a:t>Nate Soares, 2014</a:t>
            </a:r>
          </a:p>
        </p:txBody>
      </p:sp>
      <p:pic>
        <p:nvPicPr>
          <p:cNvPr id="11" name="Picture 4">
            <a:extLst>
              <a:ext uri="{FF2B5EF4-FFF2-40B4-BE49-F238E27FC236}">
                <a16:creationId xmlns:a16="http://schemas.microsoft.com/office/drawing/2014/main" id="{A0B32221-0D24-AFEA-C24F-DB471E8A5C0F}"/>
              </a:ext>
            </a:extLst>
          </p:cNvPr>
          <p:cNvPicPr>
            <a:picLocks noChangeAspect="1"/>
          </p:cNvPicPr>
          <p:nvPr/>
        </p:nvPicPr>
        <p:blipFill>
          <a:blip r:embed="rId4"/>
          <a:stretch>
            <a:fillRect/>
          </a:stretch>
        </p:blipFill>
        <p:spPr>
          <a:xfrm>
            <a:off x="6019800" y="4607272"/>
            <a:ext cx="4001772" cy="757816"/>
          </a:xfrm>
          <a:prstGeom prst="rect">
            <a:avLst/>
          </a:prstGeom>
        </p:spPr>
      </p:pic>
    </p:spTree>
    <p:extLst>
      <p:ext uri="{BB962C8B-B14F-4D97-AF65-F5344CB8AC3E}">
        <p14:creationId xmlns:p14="http://schemas.microsoft.com/office/powerpoint/2010/main" val="373632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Normative Reinforcement Learning</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a:xfrm>
            <a:off x="620729" y="1670374"/>
            <a:ext cx="3457575" cy="1647998"/>
          </a:xfrm>
        </p:spPr>
        <p:txBody>
          <a:bodyPr>
            <a:normAutofit/>
          </a:bodyPr>
          <a:lstStyle/>
          <a:p>
            <a:pPr lvl="1">
              <a:lnSpc>
                <a:spcPct val="150000"/>
              </a:lnSpc>
            </a:pPr>
            <a:r>
              <a:rPr lang="en-US" dirty="0">
                <a:latin typeface="Arial" panose="020B0604020202020204" pitchFamily="34" charset="0"/>
                <a:cs typeface="Arial" panose="020B0604020202020204" pitchFamily="34" charset="0"/>
              </a:rPr>
              <a:t>Best worst case</a:t>
            </a:r>
          </a:p>
          <a:p>
            <a:pPr lvl="1">
              <a:lnSpc>
                <a:spcPct val="150000"/>
              </a:lnSpc>
            </a:pPr>
            <a:r>
              <a:rPr lang="en-US" dirty="0">
                <a:latin typeface="Arial" panose="020B0604020202020204" pitchFamily="34" charset="0"/>
                <a:cs typeface="Arial" panose="020B0604020202020204" pitchFamily="34" charset="0"/>
              </a:rPr>
              <a:t>Penalize variance</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Oval 11">
            <a:extLst>
              <a:ext uri="{FF2B5EF4-FFF2-40B4-BE49-F238E27FC236}">
                <a16:creationId xmlns:a16="http://schemas.microsoft.com/office/drawing/2014/main" id="{418B990E-F19E-B300-FAC5-CA7B75F9E6FE}"/>
              </a:ext>
            </a:extLst>
          </p:cNvPr>
          <p:cNvSpPr/>
          <p:nvPr/>
        </p:nvSpPr>
        <p:spPr>
          <a:xfrm>
            <a:off x="8358187" y="1329531"/>
            <a:ext cx="3457575" cy="3457575"/>
          </a:xfrm>
          <a:prstGeom prst="ellipse">
            <a:avLst/>
          </a:prstGeom>
          <a:solidFill>
            <a:srgbClr val="730051">
              <a:alpha val="34582"/>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Oval 13">
            <a:extLst>
              <a:ext uri="{FF2B5EF4-FFF2-40B4-BE49-F238E27FC236}">
                <a16:creationId xmlns:a16="http://schemas.microsoft.com/office/drawing/2014/main" id="{2623B419-0EBE-F7FD-9A15-B5EA5BD18EA8}"/>
              </a:ext>
            </a:extLst>
          </p:cNvPr>
          <p:cNvSpPr/>
          <p:nvPr/>
        </p:nvSpPr>
        <p:spPr>
          <a:xfrm>
            <a:off x="8989772" y="3338512"/>
            <a:ext cx="2194404" cy="1325563"/>
          </a:xfrm>
          <a:prstGeom prst="ellipse">
            <a:avLst/>
          </a:prstGeom>
          <a:solidFill>
            <a:srgbClr val="730051">
              <a:alpha val="399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Oval 12">
            <a:extLst>
              <a:ext uri="{FF2B5EF4-FFF2-40B4-BE49-F238E27FC236}">
                <a16:creationId xmlns:a16="http://schemas.microsoft.com/office/drawing/2014/main" id="{66FD9130-C30A-725C-792F-8AD15DCB3CF3}"/>
              </a:ext>
            </a:extLst>
          </p:cNvPr>
          <p:cNvSpPr/>
          <p:nvPr/>
        </p:nvSpPr>
        <p:spPr>
          <a:xfrm>
            <a:off x="9911952" y="3870649"/>
            <a:ext cx="350044" cy="350044"/>
          </a:xfrm>
          <a:prstGeom prst="ellipse">
            <a:avLst/>
          </a:prstGeom>
          <a:solidFill>
            <a:srgbClr val="7300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3D39AB55-FC13-CED6-1F38-92E852D127CD}"/>
              </a:ext>
            </a:extLst>
          </p:cNvPr>
          <p:cNvSpPr txBox="1"/>
          <p:nvPr/>
        </p:nvSpPr>
        <p:spPr>
          <a:xfrm>
            <a:off x="9119161" y="1602432"/>
            <a:ext cx="195444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Trading Policies</a:t>
            </a:r>
          </a:p>
        </p:txBody>
      </p:sp>
      <p:sp>
        <p:nvSpPr>
          <p:cNvPr id="17" name="TextBox 16">
            <a:extLst>
              <a:ext uri="{FF2B5EF4-FFF2-40B4-BE49-F238E27FC236}">
                <a16:creationId xmlns:a16="http://schemas.microsoft.com/office/drawing/2014/main" id="{FAC8D3F3-73AE-F1AD-142D-596F32272694}"/>
              </a:ext>
            </a:extLst>
          </p:cNvPr>
          <p:cNvSpPr txBox="1"/>
          <p:nvPr/>
        </p:nvSpPr>
        <p:spPr>
          <a:xfrm>
            <a:off x="9280294" y="4161020"/>
            <a:ext cx="1632178"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Non-normative</a:t>
            </a:r>
          </a:p>
        </p:txBody>
      </p:sp>
      <p:sp>
        <p:nvSpPr>
          <p:cNvPr id="18" name="TextBox 17">
            <a:extLst>
              <a:ext uri="{FF2B5EF4-FFF2-40B4-BE49-F238E27FC236}">
                <a16:creationId xmlns:a16="http://schemas.microsoft.com/office/drawing/2014/main" id="{49ADED80-2B4C-2CF1-9831-122B692D6053}"/>
              </a:ext>
            </a:extLst>
          </p:cNvPr>
          <p:cNvSpPr txBox="1"/>
          <p:nvPr/>
        </p:nvSpPr>
        <p:spPr>
          <a:xfrm>
            <a:off x="9953606" y="3871719"/>
            <a:ext cx="304892"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t>
            </a:r>
          </a:p>
        </p:txBody>
      </p:sp>
      <p:cxnSp>
        <p:nvCxnSpPr>
          <p:cNvPr id="20" name="Straight Arrow Connector 19">
            <a:extLst>
              <a:ext uri="{FF2B5EF4-FFF2-40B4-BE49-F238E27FC236}">
                <a16:creationId xmlns:a16="http://schemas.microsoft.com/office/drawing/2014/main" id="{14D7314B-00C2-148C-00D7-4398518F2DAA}"/>
              </a:ext>
            </a:extLst>
          </p:cNvPr>
          <p:cNvCxnSpPr>
            <a:cxnSpLocks/>
          </p:cNvCxnSpPr>
          <p:nvPr/>
        </p:nvCxnSpPr>
        <p:spPr>
          <a:xfrm flipH="1" flipV="1">
            <a:off x="9455386" y="3306218"/>
            <a:ext cx="145254" cy="357980"/>
          </a:xfrm>
          <a:prstGeom prst="straightConnector1">
            <a:avLst/>
          </a:prstGeom>
          <a:ln w="254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648D88A-4B5B-EFDF-D912-9DC0FBC6A97D}"/>
              </a:ext>
            </a:extLst>
          </p:cNvPr>
          <p:cNvCxnSpPr>
            <a:cxnSpLocks/>
          </p:cNvCxnSpPr>
          <p:nvPr/>
        </p:nvCxnSpPr>
        <p:spPr>
          <a:xfrm flipV="1">
            <a:off x="10086972" y="3209478"/>
            <a:ext cx="0" cy="439044"/>
          </a:xfrm>
          <a:prstGeom prst="straightConnector1">
            <a:avLst/>
          </a:prstGeom>
          <a:ln w="254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105D7DE-FFD0-9A4E-6D8E-6BC99A23FEE0}"/>
              </a:ext>
            </a:extLst>
          </p:cNvPr>
          <p:cNvCxnSpPr>
            <a:cxnSpLocks/>
          </p:cNvCxnSpPr>
          <p:nvPr/>
        </p:nvCxnSpPr>
        <p:spPr>
          <a:xfrm flipV="1">
            <a:off x="10541355" y="3318372"/>
            <a:ext cx="188438" cy="357980"/>
          </a:xfrm>
          <a:prstGeom prst="straightConnector1">
            <a:avLst/>
          </a:prstGeom>
          <a:ln w="25400">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14F98C-ED71-263A-C06B-5B73A4E7E3CE}"/>
              </a:ext>
            </a:extLst>
          </p:cNvPr>
          <p:cNvCxnSpPr>
            <a:cxnSpLocks/>
          </p:cNvCxnSpPr>
          <p:nvPr/>
        </p:nvCxnSpPr>
        <p:spPr>
          <a:xfrm flipV="1">
            <a:off x="10091738" y="2405656"/>
            <a:ext cx="0" cy="439044"/>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A1784FD-0AC8-DB08-465F-818C4F375666}"/>
              </a:ext>
            </a:extLst>
          </p:cNvPr>
          <p:cNvCxnSpPr>
            <a:cxnSpLocks/>
          </p:cNvCxnSpPr>
          <p:nvPr/>
        </p:nvCxnSpPr>
        <p:spPr>
          <a:xfrm flipV="1">
            <a:off x="10860067" y="2405656"/>
            <a:ext cx="240965" cy="439044"/>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4CC11A0-33C9-D70E-08BA-65C36CD579E5}"/>
              </a:ext>
            </a:extLst>
          </p:cNvPr>
          <p:cNvCxnSpPr>
            <a:cxnSpLocks/>
          </p:cNvCxnSpPr>
          <p:nvPr/>
        </p:nvCxnSpPr>
        <p:spPr>
          <a:xfrm flipH="1" flipV="1">
            <a:off x="9087201" y="2410764"/>
            <a:ext cx="215529" cy="433936"/>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FABD3EE-3DBC-19FC-95E2-7060930D3D33}"/>
              </a:ext>
            </a:extLst>
          </p:cNvPr>
          <p:cNvSpPr txBox="1"/>
          <p:nvPr/>
        </p:nvSpPr>
        <p:spPr>
          <a:xfrm>
            <a:off x="9294127" y="2085929"/>
            <a:ext cx="1585690"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Naïve Rewards</a:t>
            </a:r>
          </a:p>
        </p:txBody>
      </p:sp>
      <p:sp>
        <p:nvSpPr>
          <p:cNvPr id="35" name="TextBox 34">
            <a:extLst>
              <a:ext uri="{FF2B5EF4-FFF2-40B4-BE49-F238E27FC236}">
                <a16:creationId xmlns:a16="http://schemas.microsoft.com/office/drawing/2014/main" id="{EE4B84D1-739C-08FF-FAE0-869338B11257}"/>
              </a:ext>
            </a:extLst>
          </p:cNvPr>
          <p:cNvSpPr txBox="1"/>
          <p:nvPr/>
        </p:nvSpPr>
        <p:spPr>
          <a:xfrm>
            <a:off x="9628948" y="2911577"/>
            <a:ext cx="934871"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Shaping</a:t>
            </a:r>
          </a:p>
        </p:txBody>
      </p:sp>
      <p:pic>
        <p:nvPicPr>
          <p:cNvPr id="38" name="Picture 37">
            <a:extLst>
              <a:ext uri="{FF2B5EF4-FFF2-40B4-BE49-F238E27FC236}">
                <a16:creationId xmlns:a16="http://schemas.microsoft.com/office/drawing/2014/main" id="{FCFE25F9-972C-30CC-2518-A1090B87C45E}"/>
              </a:ext>
            </a:extLst>
          </p:cNvPr>
          <p:cNvPicPr>
            <a:picLocks noChangeAspect="1"/>
          </p:cNvPicPr>
          <p:nvPr/>
        </p:nvPicPr>
        <p:blipFill>
          <a:blip r:embed="rId3"/>
          <a:stretch>
            <a:fillRect/>
          </a:stretch>
        </p:blipFill>
        <p:spPr>
          <a:xfrm>
            <a:off x="3902122" y="4197488"/>
            <a:ext cx="4646587" cy="449907"/>
          </a:xfrm>
          <a:prstGeom prst="rect">
            <a:avLst/>
          </a:prstGeom>
        </p:spPr>
      </p:pic>
      <p:pic>
        <p:nvPicPr>
          <p:cNvPr id="39" name="Picture 38">
            <a:extLst>
              <a:ext uri="{FF2B5EF4-FFF2-40B4-BE49-F238E27FC236}">
                <a16:creationId xmlns:a16="http://schemas.microsoft.com/office/drawing/2014/main" id="{F15F8BE6-FE56-1FE2-FAA1-A4F4EABD5515}"/>
              </a:ext>
            </a:extLst>
          </p:cNvPr>
          <p:cNvPicPr>
            <a:picLocks noChangeAspect="1"/>
          </p:cNvPicPr>
          <p:nvPr/>
        </p:nvPicPr>
        <p:blipFill>
          <a:blip r:embed="rId4"/>
          <a:stretch>
            <a:fillRect/>
          </a:stretch>
        </p:blipFill>
        <p:spPr>
          <a:xfrm>
            <a:off x="3902122" y="5288045"/>
            <a:ext cx="4229100" cy="503464"/>
          </a:xfrm>
          <a:prstGeom prst="rect">
            <a:avLst/>
          </a:prstGeom>
        </p:spPr>
      </p:pic>
      <p:sp>
        <p:nvSpPr>
          <p:cNvPr id="40" name="TextBox 39">
            <a:extLst>
              <a:ext uri="{FF2B5EF4-FFF2-40B4-BE49-F238E27FC236}">
                <a16:creationId xmlns:a16="http://schemas.microsoft.com/office/drawing/2014/main" id="{E3E73FA8-C7BD-CFE8-6C9D-3548D3267091}"/>
              </a:ext>
            </a:extLst>
          </p:cNvPr>
          <p:cNvSpPr txBox="1"/>
          <p:nvPr/>
        </p:nvSpPr>
        <p:spPr>
          <a:xfrm>
            <a:off x="1025611" y="6111836"/>
            <a:ext cx="9061361" cy="523220"/>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Ng et al.  "</a:t>
            </a:r>
            <a:r>
              <a:rPr lang="en-US" sz="1400" dirty="0">
                <a:effectLst/>
                <a:latin typeface="Arial Narrow" panose="020B0604020202020204" pitchFamily="34" charset="0"/>
                <a:cs typeface="Arial Narrow" panose="020B0604020202020204" pitchFamily="34" charset="0"/>
              </a:rPr>
              <a:t>Policy Invariance Under Reward Transformations”, ICML ’99.</a:t>
            </a:r>
          </a:p>
          <a:p>
            <a:r>
              <a:rPr lang="en-US" sz="1400" dirty="0">
                <a:latin typeface="Arial Narrow" panose="020B0604020202020204" pitchFamily="34" charset="0"/>
                <a:cs typeface="Arial Narrow" panose="020B0604020202020204" pitchFamily="34" charset="0"/>
              </a:rPr>
              <a:t>Al </a:t>
            </a:r>
            <a:r>
              <a:rPr lang="en-US" sz="1400" dirty="0" err="1">
                <a:latin typeface="Arial Narrow" panose="020B0604020202020204" pitchFamily="34" charset="0"/>
                <a:cs typeface="Arial Narrow" panose="020B0604020202020204" pitchFamily="34" charset="0"/>
              </a:rPr>
              <a:t>Nahian</a:t>
            </a:r>
            <a:r>
              <a:rPr lang="en-US" sz="1400" dirty="0">
                <a:latin typeface="Arial Narrow" panose="020B0604020202020204" pitchFamily="34" charset="0"/>
                <a:cs typeface="Arial Narrow" panose="020B0604020202020204" pitchFamily="34" charset="0"/>
              </a:rPr>
              <a:t> et al. “</a:t>
            </a:r>
            <a:r>
              <a:rPr lang="en-US" sz="1400" dirty="0">
                <a:effectLst/>
                <a:latin typeface="Arial Narrow" panose="020B0604020202020204" pitchFamily="34" charset="0"/>
                <a:cs typeface="Arial Narrow" panose="020B0604020202020204" pitchFamily="34" charset="0"/>
              </a:rPr>
              <a:t>Training Value-Aligned Reinforcement Learning Agents Using a Normative Prior”, </a:t>
            </a:r>
            <a:r>
              <a:rPr lang="en-US" sz="1400" u="none" strike="noStrike" dirty="0">
                <a:solidFill>
                  <a:srgbClr val="222222"/>
                </a:solidFill>
                <a:effectLst/>
                <a:latin typeface="Arial Narrow" panose="020B0604020202020204" pitchFamily="34" charset="0"/>
                <a:cs typeface="Arial Narrow" panose="020B0604020202020204" pitchFamily="34" charset="0"/>
              </a:rPr>
              <a:t>arXiv:2104.09469, 2021.</a:t>
            </a:r>
            <a:endParaRPr lang="en-US" sz="1400" dirty="0">
              <a:effectLst/>
              <a:latin typeface="Arial Narrow" panose="020B0604020202020204" pitchFamily="34" charset="0"/>
              <a:cs typeface="Arial Narrow" panose="020B0604020202020204" pitchFamily="34" charset="0"/>
            </a:endParaRPr>
          </a:p>
        </p:txBody>
      </p:sp>
      <p:pic>
        <p:nvPicPr>
          <p:cNvPr id="4" name="Picture 5" descr="Text&#10;&#10;Description automatically generated">
            <a:extLst>
              <a:ext uri="{FF2B5EF4-FFF2-40B4-BE49-F238E27FC236}">
                <a16:creationId xmlns:a16="http://schemas.microsoft.com/office/drawing/2014/main" id="{D9FDD033-784F-E20C-8860-40EC705E3364}"/>
              </a:ext>
            </a:extLst>
          </p:cNvPr>
          <p:cNvPicPr>
            <a:picLocks noChangeAspect="1"/>
          </p:cNvPicPr>
          <p:nvPr/>
        </p:nvPicPr>
        <p:blipFill>
          <a:blip r:embed="rId5"/>
          <a:stretch>
            <a:fillRect/>
          </a:stretch>
        </p:blipFill>
        <p:spPr>
          <a:xfrm>
            <a:off x="3869907" y="4718076"/>
            <a:ext cx="4644775" cy="541339"/>
          </a:xfrm>
          <a:prstGeom prst="rect">
            <a:avLst/>
          </a:prstGeom>
        </p:spPr>
      </p:pic>
      <p:sp>
        <p:nvSpPr>
          <p:cNvPr id="7" name="Content Placeholder 2">
            <a:extLst>
              <a:ext uri="{FF2B5EF4-FFF2-40B4-BE49-F238E27FC236}">
                <a16:creationId xmlns:a16="http://schemas.microsoft.com/office/drawing/2014/main" id="{342CA79F-D313-CD10-91DD-0793EF6E8B16}"/>
              </a:ext>
            </a:extLst>
          </p:cNvPr>
          <p:cNvSpPr txBox="1">
            <a:spLocks/>
          </p:cNvSpPr>
          <p:nvPr/>
        </p:nvSpPr>
        <p:spPr>
          <a:xfrm>
            <a:off x="4036850" y="1670374"/>
            <a:ext cx="3457575" cy="1647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pPr>
            <a:r>
              <a:rPr lang="en-US" dirty="0">
                <a:latin typeface="Arial" panose="020B0604020202020204" pitchFamily="34" charset="0"/>
                <a:cs typeface="Arial" panose="020B0604020202020204" pitchFamily="34" charset="0"/>
              </a:rPr>
              <a:t>Constraints</a:t>
            </a:r>
          </a:p>
          <a:p>
            <a:pPr lvl="1">
              <a:lnSpc>
                <a:spcPct val="150000"/>
              </a:lnSpc>
            </a:pPr>
            <a:r>
              <a:rPr lang="en-US" dirty="0">
                <a:latin typeface="Arial" panose="020B0604020202020204" pitchFamily="34" charset="0"/>
                <a:cs typeface="Arial" panose="020B0604020202020204" pitchFamily="34" charset="0"/>
              </a:rPr>
              <a:t>Demonstrations</a:t>
            </a:r>
          </a:p>
        </p:txBody>
      </p:sp>
      <p:sp>
        <p:nvSpPr>
          <p:cNvPr id="9" name="TextBox 8">
            <a:extLst>
              <a:ext uri="{FF2B5EF4-FFF2-40B4-BE49-F238E27FC236}">
                <a16:creationId xmlns:a16="http://schemas.microsoft.com/office/drawing/2014/main" id="{1CC0AAC7-8C5F-946A-5CEE-BC58027E3DEC}"/>
              </a:ext>
            </a:extLst>
          </p:cNvPr>
          <p:cNvSpPr txBox="1"/>
          <p:nvPr/>
        </p:nvSpPr>
        <p:spPr>
          <a:xfrm>
            <a:off x="1058281" y="4045671"/>
            <a:ext cx="6127750" cy="168584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Reward Shaping</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Policy Shaping</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Action Reranking</a:t>
            </a:r>
          </a:p>
        </p:txBody>
      </p:sp>
    </p:spTree>
    <p:extLst>
      <p:ext uri="{BB962C8B-B14F-4D97-AF65-F5344CB8AC3E}">
        <p14:creationId xmlns:p14="http://schemas.microsoft.com/office/powerpoint/2010/main" val="1617580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Spoofing Data Synthesis</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a:xfrm>
            <a:off x="838200" y="1690688"/>
            <a:ext cx="5181600" cy="4936113"/>
          </a:xfrm>
        </p:spPr>
        <p:txBody>
          <a:bodyPr>
            <a:normAutofit/>
          </a:bodyPr>
          <a:lstStyle/>
          <a:p>
            <a:r>
              <a:rPr lang="en-US" sz="2000" dirty="0">
                <a:latin typeface="Arial" panose="020B0604020202020204" pitchFamily="34" charset="0"/>
                <a:cs typeface="Arial" panose="020B0604020202020204" pitchFamily="34" charset="0"/>
              </a:rPr>
              <a:t>Recognize spoofing</a:t>
            </a:r>
          </a:p>
          <a:p>
            <a:pPr lvl="1"/>
            <a:r>
              <a:rPr lang="en-US" sz="2000" dirty="0">
                <a:latin typeface="Arial" panose="020B0604020202020204" pitchFamily="34" charset="0"/>
                <a:cs typeface="Arial" panose="020B0604020202020204" pitchFamily="34" charset="0"/>
              </a:rPr>
              <a:t>Challenge: training data</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ABIDES Simulation</a:t>
            </a:r>
          </a:p>
          <a:p>
            <a:pPr lvl="1"/>
            <a:r>
              <a:rPr lang="en-US" sz="2000" dirty="0">
                <a:latin typeface="Arial" panose="020B0604020202020204" pitchFamily="34" charset="0"/>
                <a:cs typeface="Arial" panose="020B0604020202020204" pitchFamily="34" charset="0"/>
              </a:rPr>
              <a:t>500 noise, 500 value agents</a:t>
            </a:r>
          </a:p>
          <a:p>
            <a:pPr lvl="1"/>
            <a:r>
              <a:rPr lang="en-US" sz="2000" dirty="0">
                <a:latin typeface="Arial" panose="020B0604020202020204" pitchFamily="34" charset="0"/>
                <a:cs typeface="Arial" panose="020B0604020202020204" pitchFamily="34" charset="0"/>
              </a:rPr>
              <a:t>10 order book imbalance</a:t>
            </a:r>
          </a:p>
          <a:p>
            <a:pPr lvl="1"/>
            <a:r>
              <a:rPr lang="en-US" sz="2000" dirty="0">
                <a:latin typeface="Arial" panose="020B0604020202020204" pitchFamily="34" charset="0"/>
                <a:cs typeface="Arial" panose="020B0604020202020204" pitchFamily="34" charset="0"/>
              </a:rPr>
              <a:t>Hand-designed spoofer</a:t>
            </a:r>
          </a:p>
          <a:p>
            <a:pPr lvl="1"/>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Variable Parameters</a:t>
            </a:r>
          </a:p>
          <a:p>
            <a:pPr lvl="1"/>
            <a:r>
              <a:rPr lang="en-US" sz="2000" dirty="0">
                <a:latin typeface="Arial" panose="020B0604020202020204" pitchFamily="34" charset="0"/>
                <a:cs typeface="Arial" panose="020B0604020202020204" pitchFamily="34" charset="0"/>
              </a:rPr>
              <a:t>Order timing / cooldown</a:t>
            </a:r>
          </a:p>
          <a:p>
            <a:pPr lvl="1"/>
            <a:r>
              <a:rPr lang="en-US" sz="2000" dirty="0">
                <a:latin typeface="Arial" panose="020B0604020202020204" pitchFamily="34" charset="0"/>
                <a:cs typeface="Arial" panose="020B0604020202020204" pitchFamily="34" charset="0"/>
              </a:rPr>
              <a:t>Spoofing depth / quantity</a:t>
            </a:r>
          </a:p>
          <a:p>
            <a:pPr lvl="1"/>
            <a:r>
              <a:rPr lang="en-US" sz="2000" dirty="0">
                <a:latin typeface="Arial" panose="020B0604020202020204" pitchFamily="34" charset="0"/>
                <a:cs typeface="Arial" panose="020B0604020202020204" pitchFamily="34" charset="0"/>
              </a:rPr>
              <a:t>Profit / loss targets</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a:extLst>
              <a:ext uri="{FF2B5EF4-FFF2-40B4-BE49-F238E27FC236}">
                <a16:creationId xmlns:a16="http://schemas.microsoft.com/office/drawing/2014/main" id="{039889B1-2C7A-F3CC-1FE0-DBC2FA3D078D}"/>
              </a:ext>
            </a:extLst>
          </p:cNvPr>
          <p:cNvPicPr>
            <a:picLocks noChangeAspect="1"/>
          </p:cNvPicPr>
          <p:nvPr/>
        </p:nvPicPr>
        <p:blipFill>
          <a:blip r:embed="rId3"/>
          <a:stretch>
            <a:fillRect/>
          </a:stretch>
        </p:blipFill>
        <p:spPr>
          <a:xfrm>
            <a:off x="5100638" y="1520993"/>
            <a:ext cx="7008337" cy="1042490"/>
          </a:xfrm>
          <a:prstGeom prst="rect">
            <a:avLst/>
          </a:prstGeom>
        </p:spPr>
      </p:pic>
      <p:grpSp>
        <p:nvGrpSpPr>
          <p:cNvPr id="17" name="Group 16">
            <a:extLst>
              <a:ext uri="{FF2B5EF4-FFF2-40B4-BE49-F238E27FC236}">
                <a16:creationId xmlns:a16="http://schemas.microsoft.com/office/drawing/2014/main" id="{4312F4E7-6BC8-94C6-6C49-2548D7EC2A67}"/>
              </a:ext>
            </a:extLst>
          </p:cNvPr>
          <p:cNvGrpSpPr/>
          <p:nvPr/>
        </p:nvGrpSpPr>
        <p:grpSpPr>
          <a:xfrm>
            <a:off x="6019800" y="3146974"/>
            <a:ext cx="5991226" cy="1150746"/>
            <a:chOff x="5920978" y="2853626"/>
            <a:chExt cx="5991226" cy="1150746"/>
          </a:xfrm>
        </p:grpSpPr>
        <p:sp>
          <p:nvSpPr>
            <p:cNvPr id="16" name="Rectangle 15">
              <a:extLst>
                <a:ext uri="{FF2B5EF4-FFF2-40B4-BE49-F238E27FC236}">
                  <a16:creationId xmlns:a16="http://schemas.microsoft.com/office/drawing/2014/main" id="{CF657637-83C4-27C1-C12D-3E1C7C07A3F1}"/>
                </a:ext>
              </a:extLst>
            </p:cNvPr>
            <p:cNvSpPr/>
            <p:nvPr/>
          </p:nvSpPr>
          <p:spPr>
            <a:xfrm>
              <a:off x="5920978" y="2853626"/>
              <a:ext cx="5991226" cy="1150746"/>
            </a:xfrm>
            <a:prstGeom prst="rect">
              <a:avLst/>
            </a:prstGeom>
            <a:ln w="25400">
              <a:solidFill>
                <a:srgbClr val="73005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endParaRPr>
            </a:p>
          </p:txBody>
        </p:sp>
        <p:pic>
          <p:nvPicPr>
            <p:cNvPr id="10" name="Picture 4" descr="Diagram&#10;&#10;Description automatically generated">
              <a:extLst>
                <a:ext uri="{FF2B5EF4-FFF2-40B4-BE49-F238E27FC236}">
                  <a16:creationId xmlns:a16="http://schemas.microsoft.com/office/drawing/2014/main" id="{55671F1A-04A7-E786-FF18-2D7179E2FCDC}"/>
                </a:ext>
              </a:extLst>
            </p:cNvPr>
            <p:cNvPicPr>
              <a:picLocks noChangeAspect="1"/>
            </p:cNvPicPr>
            <p:nvPr/>
          </p:nvPicPr>
          <p:blipFill>
            <a:blip r:embed="rId4"/>
            <a:stretch>
              <a:fillRect/>
            </a:stretch>
          </p:blipFill>
          <p:spPr>
            <a:xfrm>
              <a:off x="7927181" y="2936722"/>
              <a:ext cx="3886200" cy="984556"/>
            </a:xfrm>
            <a:prstGeom prst="rect">
              <a:avLst/>
            </a:prstGeom>
          </p:spPr>
        </p:pic>
        <p:sp>
          <p:nvSpPr>
            <p:cNvPr id="11" name="Content Placeholder 2">
              <a:extLst>
                <a:ext uri="{FF2B5EF4-FFF2-40B4-BE49-F238E27FC236}">
                  <a16:creationId xmlns:a16="http://schemas.microsoft.com/office/drawing/2014/main" id="{62E606A9-227D-BCDC-B77F-4EC5C8ED22CF}"/>
                </a:ext>
              </a:extLst>
            </p:cNvPr>
            <p:cNvSpPr txBox="1">
              <a:spLocks/>
            </p:cNvSpPr>
            <p:nvPr/>
          </p:nvSpPr>
          <p:spPr>
            <a:xfrm>
              <a:off x="5938837" y="3125266"/>
              <a:ext cx="1838325" cy="607467"/>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Fair price?</a:t>
              </a:r>
            </a:p>
          </p:txBody>
        </p:sp>
      </p:grpSp>
      <p:sp>
        <p:nvSpPr>
          <p:cNvPr id="8" name="Oval 7">
            <a:extLst>
              <a:ext uri="{FF2B5EF4-FFF2-40B4-BE49-F238E27FC236}">
                <a16:creationId xmlns:a16="http://schemas.microsoft.com/office/drawing/2014/main" id="{82CCC2D7-F9FE-8F3F-84E6-714D0E59DB0E}"/>
              </a:ext>
            </a:extLst>
          </p:cNvPr>
          <p:cNvSpPr/>
          <p:nvPr/>
        </p:nvSpPr>
        <p:spPr>
          <a:xfrm>
            <a:off x="5985243" y="4914943"/>
            <a:ext cx="394005" cy="394005"/>
          </a:xfrm>
          <a:prstGeom prst="ellipse">
            <a:avLst/>
          </a:prstGeom>
          <a:solidFill>
            <a:srgbClr val="730051">
              <a:alpha val="1976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Oval 11">
            <a:extLst>
              <a:ext uri="{FF2B5EF4-FFF2-40B4-BE49-F238E27FC236}">
                <a16:creationId xmlns:a16="http://schemas.microsoft.com/office/drawing/2014/main" id="{FEE0104C-7F27-DBE2-26ED-8D55D24E735E}"/>
              </a:ext>
            </a:extLst>
          </p:cNvPr>
          <p:cNvSpPr/>
          <p:nvPr/>
        </p:nvSpPr>
        <p:spPr>
          <a:xfrm>
            <a:off x="6697262" y="5396272"/>
            <a:ext cx="394005" cy="394005"/>
          </a:xfrm>
          <a:prstGeom prst="ellipse">
            <a:avLst/>
          </a:prstGeom>
          <a:solidFill>
            <a:srgbClr val="730051">
              <a:alpha val="1976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Oval 12">
            <a:extLst>
              <a:ext uri="{FF2B5EF4-FFF2-40B4-BE49-F238E27FC236}">
                <a16:creationId xmlns:a16="http://schemas.microsoft.com/office/drawing/2014/main" id="{EC4444B5-62F3-81CB-28B5-123E87379733}"/>
              </a:ext>
            </a:extLst>
          </p:cNvPr>
          <p:cNvSpPr/>
          <p:nvPr/>
        </p:nvSpPr>
        <p:spPr>
          <a:xfrm>
            <a:off x="6303257" y="5973474"/>
            <a:ext cx="394005" cy="394005"/>
          </a:xfrm>
          <a:prstGeom prst="ellipse">
            <a:avLst/>
          </a:prstGeom>
          <a:solidFill>
            <a:srgbClr val="730051">
              <a:alpha val="1976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Oval 13">
            <a:extLst>
              <a:ext uri="{FF2B5EF4-FFF2-40B4-BE49-F238E27FC236}">
                <a16:creationId xmlns:a16="http://schemas.microsoft.com/office/drawing/2014/main" id="{36584C8C-4746-D243-8DAB-FDA940735862}"/>
              </a:ext>
            </a:extLst>
          </p:cNvPr>
          <p:cNvSpPr/>
          <p:nvPr/>
        </p:nvSpPr>
        <p:spPr>
          <a:xfrm>
            <a:off x="8910284" y="5969399"/>
            <a:ext cx="394005" cy="394005"/>
          </a:xfrm>
          <a:prstGeom prst="ellipse">
            <a:avLst/>
          </a:prstGeom>
          <a:solidFill>
            <a:srgbClr val="730051">
              <a:alpha val="4978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Oval 14">
            <a:extLst>
              <a:ext uri="{FF2B5EF4-FFF2-40B4-BE49-F238E27FC236}">
                <a16:creationId xmlns:a16="http://schemas.microsoft.com/office/drawing/2014/main" id="{7FFB1D5E-38ED-ACB7-4D61-725EC79785B9}"/>
              </a:ext>
            </a:extLst>
          </p:cNvPr>
          <p:cNvSpPr/>
          <p:nvPr/>
        </p:nvSpPr>
        <p:spPr>
          <a:xfrm>
            <a:off x="9406378" y="5969399"/>
            <a:ext cx="394005" cy="394005"/>
          </a:xfrm>
          <a:prstGeom prst="ellipse">
            <a:avLst/>
          </a:prstGeom>
          <a:solidFill>
            <a:srgbClr val="730051">
              <a:alpha val="4978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Oval 17">
            <a:extLst>
              <a:ext uri="{FF2B5EF4-FFF2-40B4-BE49-F238E27FC236}">
                <a16:creationId xmlns:a16="http://schemas.microsoft.com/office/drawing/2014/main" id="{D615311B-F9AC-B9DE-6F19-A102C4C67F86}"/>
              </a:ext>
            </a:extLst>
          </p:cNvPr>
          <p:cNvSpPr/>
          <p:nvPr/>
        </p:nvSpPr>
        <p:spPr>
          <a:xfrm>
            <a:off x="10917143" y="5035324"/>
            <a:ext cx="394005" cy="394005"/>
          </a:xfrm>
          <a:prstGeom prst="ellipse">
            <a:avLst/>
          </a:prstGeom>
          <a:solidFill>
            <a:srgbClr val="730051">
              <a:alpha val="79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Rectangle 19">
            <a:extLst>
              <a:ext uri="{FF2B5EF4-FFF2-40B4-BE49-F238E27FC236}">
                <a16:creationId xmlns:a16="http://schemas.microsoft.com/office/drawing/2014/main" id="{0EDD8910-BF1B-6B17-D146-21DC66FBDEFE}"/>
              </a:ext>
            </a:extLst>
          </p:cNvPr>
          <p:cNvSpPr/>
          <p:nvPr/>
        </p:nvSpPr>
        <p:spPr>
          <a:xfrm>
            <a:off x="8895776" y="4966891"/>
            <a:ext cx="1438191" cy="530872"/>
          </a:xfrm>
          <a:prstGeom prst="rect">
            <a:avLst/>
          </a:prstGeom>
          <a:solidFill>
            <a:srgbClr val="7300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Exchange Agent</a:t>
            </a:r>
          </a:p>
        </p:txBody>
      </p:sp>
      <p:sp>
        <p:nvSpPr>
          <p:cNvPr id="21" name="TextBox 20">
            <a:extLst>
              <a:ext uri="{FF2B5EF4-FFF2-40B4-BE49-F238E27FC236}">
                <a16:creationId xmlns:a16="http://schemas.microsoft.com/office/drawing/2014/main" id="{654CAC70-3AA1-A0D1-B94F-7709CD791176}"/>
              </a:ext>
            </a:extLst>
          </p:cNvPr>
          <p:cNvSpPr txBox="1"/>
          <p:nvPr/>
        </p:nvSpPr>
        <p:spPr>
          <a:xfrm>
            <a:off x="5877752" y="5332417"/>
            <a:ext cx="87982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Retail</a:t>
            </a:r>
          </a:p>
          <a:p>
            <a:pPr algn="ctr"/>
            <a:r>
              <a:rPr lang="en-US" sz="1600" dirty="0">
                <a:latin typeface="Arial" panose="020B0604020202020204" pitchFamily="34" charset="0"/>
                <a:cs typeface="Arial" panose="020B0604020202020204" pitchFamily="34" charset="0"/>
              </a:rPr>
              <a:t>Agents</a:t>
            </a:r>
          </a:p>
        </p:txBody>
      </p:sp>
      <p:sp>
        <p:nvSpPr>
          <p:cNvPr id="22" name="TextBox 21">
            <a:extLst>
              <a:ext uri="{FF2B5EF4-FFF2-40B4-BE49-F238E27FC236}">
                <a16:creationId xmlns:a16="http://schemas.microsoft.com/office/drawing/2014/main" id="{22872EC6-23B9-FB14-67DC-A51696785FE8}"/>
              </a:ext>
            </a:extLst>
          </p:cNvPr>
          <p:cNvSpPr txBox="1"/>
          <p:nvPr/>
        </p:nvSpPr>
        <p:spPr>
          <a:xfrm>
            <a:off x="8971957" y="6374082"/>
            <a:ext cx="1262846"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HFT Agents</a:t>
            </a:r>
          </a:p>
        </p:txBody>
      </p:sp>
      <p:sp>
        <p:nvSpPr>
          <p:cNvPr id="23" name="TextBox 22">
            <a:extLst>
              <a:ext uri="{FF2B5EF4-FFF2-40B4-BE49-F238E27FC236}">
                <a16:creationId xmlns:a16="http://schemas.microsoft.com/office/drawing/2014/main" id="{D9835E3A-4E69-86E6-6C03-6C5E455CCD80}"/>
              </a:ext>
            </a:extLst>
          </p:cNvPr>
          <p:cNvSpPr txBox="1"/>
          <p:nvPr/>
        </p:nvSpPr>
        <p:spPr>
          <a:xfrm>
            <a:off x="10745323" y="4730277"/>
            <a:ext cx="902811"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Spoofer</a:t>
            </a:r>
          </a:p>
        </p:txBody>
      </p:sp>
      <p:cxnSp>
        <p:nvCxnSpPr>
          <p:cNvPr id="25" name="Straight Arrow Connector 24">
            <a:extLst>
              <a:ext uri="{FF2B5EF4-FFF2-40B4-BE49-F238E27FC236}">
                <a16:creationId xmlns:a16="http://schemas.microsoft.com/office/drawing/2014/main" id="{72144CFA-9CDD-5460-553F-F9F4CBEAB1A7}"/>
              </a:ext>
            </a:extLst>
          </p:cNvPr>
          <p:cNvCxnSpPr>
            <a:cxnSpLocks/>
            <a:stCxn id="8" idx="6"/>
            <a:endCxn id="20" idx="1"/>
          </p:cNvCxnSpPr>
          <p:nvPr/>
        </p:nvCxnSpPr>
        <p:spPr>
          <a:xfrm>
            <a:off x="6379248" y="5111946"/>
            <a:ext cx="2516528" cy="120381"/>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C2DE32C-4D23-20CA-CA04-26D635CEC3DB}"/>
              </a:ext>
            </a:extLst>
          </p:cNvPr>
          <p:cNvCxnSpPr>
            <a:cxnSpLocks/>
            <a:stCxn id="12" idx="6"/>
            <a:endCxn id="20" idx="1"/>
          </p:cNvCxnSpPr>
          <p:nvPr/>
        </p:nvCxnSpPr>
        <p:spPr>
          <a:xfrm flipV="1">
            <a:off x="7091267" y="5232327"/>
            <a:ext cx="1804509" cy="360948"/>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783ACBC-A9DF-AFB9-D50B-5CF24EFFE137}"/>
              </a:ext>
            </a:extLst>
          </p:cNvPr>
          <p:cNvCxnSpPr>
            <a:cxnSpLocks/>
            <a:stCxn id="13" idx="6"/>
            <a:endCxn id="20" idx="1"/>
          </p:cNvCxnSpPr>
          <p:nvPr/>
        </p:nvCxnSpPr>
        <p:spPr>
          <a:xfrm flipV="1">
            <a:off x="6697262" y="5232327"/>
            <a:ext cx="2198514" cy="938150"/>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748985A-5D29-AFF6-9423-C6FB1A8D57A8}"/>
              </a:ext>
            </a:extLst>
          </p:cNvPr>
          <p:cNvCxnSpPr>
            <a:cxnSpLocks/>
            <a:stCxn id="14" idx="0"/>
            <a:endCxn id="20" idx="2"/>
          </p:cNvCxnSpPr>
          <p:nvPr/>
        </p:nvCxnSpPr>
        <p:spPr>
          <a:xfrm flipV="1">
            <a:off x="9107287" y="5497763"/>
            <a:ext cx="507585" cy="471636"/>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12A4B98-1897-FD77-66E2-D1E8D8E8DA69}"/>
              </a:ext>
            </a:extLst>
          </p:cNvPr>
          <p:cNvCxnSpPr>
            <a:cxnSpLocks/>
            <a:stCxn id="15" idx="0"/>
            <a:endCxn id="20" idx="2"/>
          </p:cNvCxnSpPr>
          <p:nvPr/>
        </p:nvCxnSpPr>
        <p:spPr>
          <a:xfrm flipV="1">
            <a:off x="9603381" y="5497763"/>
            <a:ext cx="11491" cy="471636"/>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415D2F1-477D-FB96-977E-447E05594AB6}"/>
              </a:ext>
            </a:extLst>
          </p:cNvPr>
          <p:cNvCxnSpPr>
            <a:cxnSpLocks/>
            <a:stCxn id="18" idx="2"/>
            <a:endCxn id="20" idx="3"/>
          </p:cNvCxnSpPr>
          <p:nvPr/>
        </p:nvCxnSpPr>
        <p:spPr>
          <a:xfrm flipH="1">
            <a:off x="10333967" y="5232327"/>
            <a:ext cx="583176" cy="0"/>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FD5FCAC-D5E5-B518-F6B8-B1FB046F59BD}"/>
              </a:ext>
            </a:extLst>
          </p:cNvPr>
          <p:cNvSpPr txBox="1"/>
          <p:nvPr/>
        </p:nvSpPr>
        <p:spPr>
          <a:xfrm>
            <a:off x="6634259" y="4783978"/>
            <a:ext cx="686406"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12ms</a:t>
            </a:r>
          </a:p>
        </p:txBody>
      </p:sp>
      <p:sp>
        <p:nvSpPr>
          <p:cNvPr id="43" name="TextBox 42">
            <a:extLst>
              <a:ext uri="{FF2B5EF4-FFF2-40B4-BE49-F238E27FC236}">
                <a16:creationId xmlns:a16="http://schemas.microsoft.com/office/drawing/2014/main" id="{C5AD0B5D-8BB8-968E-0398-6462E33944BF}"/>
              </a:ext>
            </a:extLst>
          </p:cNvPr>
          <p:cNvSpPr txBox="1"/>
          <p:nvPr/>
        </p:nvSpPr>
        <p:spPr>
          <a:xfrm>
            <a:off x="6929682" y="5974739"/>
            <a:ext cx="85792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10.5ms</a:t>
            </a:r>
          </a:p>
        </p:txBody>
      </p:sp>
      <p:sp>
        <p:nvSpPr>
          <p:cNvPr id="44" name="TextBox 43">
            <a:extLst>
              <a:ext uri="{FF2B5EF4-FFF2-40B4-BE49-F238E27FC236}">
                <a16:creationId xmlns:a16="http://schemas.microsoft.com/office/drawing/2014/main" id="{B898037E-6AB9-7403-624C-AE2C96527F39}"/>
              </a:ext>
            </a:extLst>
          </p:cNvPr>
          <p:cNvSpPr txBox="1"/>
          <p:nvPr/>
        </p:nvSpPr>
        <p:spPr>
          <a:xfrm>
            <a:off x="8689028" y="5467801"/>
            <a:ext cx="811441"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&lt; 21µs</a:t>
            </a:r>
          </a:p>
        </p:txBody>
      </p:sp>
      <p:sp>
        <p:nvSpPr>
          <p:cNvPr id="45" name="TextBox 44">
            <a:extLst>
              <a:ext uri="{FF2B5EF4-FFF2-40B4-BE49-F238E27FC236}">
                <a16:creationId xmlns:a16="http://schemas.microsoft.com/office/drawing/2014/main" id="{20720BD3-47A4-D362-0925-D42319C2DE4B}"/>
              </a:ext>
            </a:extLst>
          </p:cNvPr>
          <p:cNvSpPr txBox="1"/>
          <p:nvPr/>
        </p:nvSpPr>
        <p:spPr>
          <a:xfrm>
            <a:off x="10311839" y="5340021"/>
            <a:ext cx="80021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333 ns</a:t>
            </a:r>
          </a:p>
        </p:txBody>
      </p:sp>
      <p:sp>
        <p:nvSpPr>
          <p:cNvPr id="63" name="Oval 62">
            <a:extLst>
              <a:ext uri="{FF2B5EF4-FFF2-40B4-BE49-F238E27FC236}">
                <a16:creationId xmlns:a16="http://schemas.microsoft.com/office/drawing/2014/main" id="{2CB614C0-A8D2-1C2F-1FB9-CCA79FE03170}"/>
              </a:ext>
            </a:extLst>
          </p:cNvPr>
          <p:cNvSpPr/>
          <p:nvPr/>
        </p:nvSpPr>
        <p:spPr>
          <a:xfrm>
            <a:off x="9902472" y="5968036"/>
            <a:ext cx="394005" cy="394005"/>
          </a:xfrm>
          <a:prstGeom prst="ellipse">
            <a:avLst/>
          </a:prstGeom>
          <a:solidFill>
            <a:srgbClr val="730051">
              <a:alpha val="4978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64" name="Straight Arrow Connector 63">
            <a:extLst>
              <a:ext uri="{FF2B5EF4-FFF2-40B4-BE49-F238E27FC236}">
                <a16:creationId xmlns:a16="http://schemas.microsoft.com/office/drawing/2014/main" id="{4543662A-113D-5F32-B371-E064824241B8}"/>
              </a:ext>
            </a:extLst>
          </p:cNvPr>
          <p:cNvCxnSpPr>
            <a:cxnSpLocks/>
            <a:stCxn id="63" idx="0"/>
            <a:endCxn id="20" idx="2"/>
          </p:cNvCxnSpPr>
          <p:nvPr/>
        </p:nvCxnSpPr>
        <p:spPr>
          <a:xfrm flipH="1" flipV="1">
            <a:off x="9614872" y="5497763"/>
            <a:ext cx="484603" cy="470273"/>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AC09358-0C83-CFD7-245C-207DA7D5009D}"/>
              </a:ext>
            </a:extLst>
          </p:cNvPr>
          <p:cNvSpPr txBox="1"/>
          <p:nvPr/>
        </p:nvSpPr>
        <p:spPr>
          <a:xfrm>
            <a:off x="7125112" y="5179649"/>
            <a:ext cx="57259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8ms</a:t>
            </a:r>
          </a:p>
        </p:txBody>
      </p:sp>
    </p:spTree>
    <p:extLst>
      <p:ext uri="{BB962C8B-B14F-4D97-AF65-F5344CB8AC3E}">
        <p14:creationId xmlns:p14="http://schemas.microsoft.com/office/powerpoint/2010/main" val="906137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Spoofing Detection</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a:xfrm>
            <a:off x="838200" y="1690688"/>
            <a:ext cx="5181600" cy="4667243"/>
          </a:xfrm>
        </p:spPr>
        <p:txBody>
          <a:bodyPr>
            <a:normAutofit/>
          </a:bodyPr>
          <a:lstStyle/>
          <a:p>
            <a:r>
              <a:rPr lang="en-US" sz="2400" dirty="0">
                <a:latin typeface="Arial" panose="020B0604020202020204" pitchFamily="34" charset="0"/>
                <a:cs typeface="Arial" panose="020B0604020202020204" pitchFamily="34" charset="0"/>
              </a:rPr>
              <a:t>1160 days, 49 configs</a:t>
            </a:r>
          </a:p>
          <a:p>
            <a:pPr lvl="1"/>
            <a:r>
              <a:rPr lang="en-US" dirty="0">
                <a:latin typeface="Arial" panose="020B0604020202020204" pitchFamily="34" charset="0"/>
                <a:cs typeface="Arial" panose="020B0604020202020204" pitchFamily="34" charset="0"/>
              </a:rPr>
              <a:t>Quote size significant</a:t>
            </a:r>
          </a:p>
          <a:p>
            <a:pPr lvl="1"/>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Spoofing is effective</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Logs recorded</a:t>
            </a:r>
          </a:p>
          <a:p>
            <a:pPr lvl="1"/>
            <a:r>
              <a:rPr lang="en-US" dirty="0">
                <a:latin typeface="Arial" panose="020B0604020202020204" pitchFamily="34" charset="0"/>
                <a:cs typeface="Arial" panose="020B0604020202020204" pitchFamily="34" charset="0"/>
              </a:rPr>
              <a:t>via Exchange</a:t>
            </a:r>
          </a:p>
          <a:p>
            <a:pPr lvl="1"/>
            <a:r>
              <a:rPr lang="en-US" dirty="0">
                <a:latin typeface="Arial" panose="020B0604020202020204" pitchFamily="34" charset="0"/>
                <a:cs typeface="Arial" panose="020B0604020202020204" pitchFamily="34" charset="0"/>
              </a:rPr>
              <a:t>Activity seq.</a:t>
            </a:r>
          </a:p>
          <a:p>
            <a:r>
              <a:rPr lang="en-US" sz="2400" dirty="0">
                <a:latin typeface="Arial" panose="020B0604020202020204" pitchFamily="34" charset="0"/>
                <a:cs typeface="Arial" panose="020B0604020202020204" pitchFamily="34" charset="0"/>
              </a:rPr>
              <a:t>Reconstruction</a:t>
            </a:r>
          </a:p>
          <a:p>
            <a:pPr lvl="1"/>
            <a:r>
              <a:rPr lang="en-US" dirty="0">
                <a:latin typeface="Arial" panose="020B0604020202020204" pitchFamily="34" charset="0"/>
                <a:cs typeface="Arial" panose="020B0604020202020204" pitchFamily="34" charset="0"/>
              </a:rPr>
              <a:t>Training Data</a:t>
            </a:r>
          </a:p>
          <a:p>
            <a:pPr lvl="1"/>
            <a:r>
              <a:rPr lang="en-US" dirty="0">
                <a:latin typeface="Arial" panose="020B0604020202020204" pitchFamily="34" charset="0"/>
                <a:cs typeface="Arial" panose="020B0604020202020204" pitchFamily="34" charset="0"/>
              </a:rPr>
              <a:t>85K spoof. seq.</a:t>
            </a:r>
          </a:p>
          <a:p>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5" descr="A picture containing text, receipt&#10;&#10;Description automatically generated">
            <a:extLst>
              <a:ext uri="{FF2B5EF4-FFF2-40B4-BE49-F238E27FC236}">
                <a16:creationId xmlns:a16="http://schemas.microsoft.com/office/drawing/2014/main" id="{9FF5E3C7-2047-1E37-8F04-03F72A4C2841}"/>
              </a:ext>
            </a:extLst>
          </p:cNvPr>
          <p:cNvPicPr>
            <a:picLocks noChangeAspect="1"/>
          </p:cNvPicPr>
          <p:nvPr/>
        </p:nvPicPr>
        <p:blipFill rotWithShape="1">
          <a:blip r:embed="rId3"/>
          <a:srcRect b="44517"/>
          <a:stretch/>
        </p:blipFill>
        <p:spPr>
          <a:xfrm>
            <a:off x="3893941" y="3592620"/>
            <a:ext cx="6666689" cy="3015346"/>
          </a:xfrm>
          <a:prstGeom prst="rect">
            <a:avLst/>
          </a:prstGeom>
        </p:spPr>
      </p:pic>
      <p:pic>
        <p:nvPicPr>
          <p:cNvPr id="12" name="Picture 4" descr="Chart, histogram&#10;&#10;Description automatically generated">
            <a:extLst>
              <a:ext uri="{FF2B5EF4-FFF2-40B4-BE49-F238E27FC236}">
                <a16:creationId xmlns:a16="http://schemas.microsoft.com/office/drawing/2014/main" id="{6D8D57AF-62CB-A541-6792-9A334BDD4515}"/>
              </a:ext>
            </a:extLst>
          </p:cNvPr>
          <p:cNvPicPr>
            <a:picLocks noChangeAspect="1"/>
          </p:cNvPicPr>
          <p:nvPr/>
        </p:nvPicPr>
        <p:blipFill rotWithShape="1">
          <a:blip r:embed="rId4"/>
          <a:srcRect r="38982"/>
          <a:stretch/>
        </p:blipFill>
        <p:spPr>
          <a:xfrm>
            <a:off x="5864747" y="250454"/>
            <a:ext cx="6004637" cy="3150341"/>
          </a:xfrm>
          <a:prstGeom prst="rect">
            <a:avLst/>
          </a:prstGeom>
        </p:spPr>
      </p:pic>
      <p:sp>
        <p:nvSpPr>
          <p:cNvPr id="6" name="TextBox 5">
            <a:extLst>
              <a:ext uri="{FF2B5EF4-FFF2-40B4-BE49-F238E27FC236}">
                <a16:creationId xmlns:a16="http://schemas.microsoft.com/office/drawing/2014/main" id="{F7DC01A0-5F37-5EB2-53FD-76B475CCC317}"/>
              </a:ext>
            </a:extLst>
          </p:cNvPr>
          <p:cNvSpPr txBox="1"/>
          <p:nvPr/>
        </p:nvSpPr>
        <p:spPr>
          <a:xfrm>
            <a:off x="10792836" y="5510633"/>
            <a:ext cx="1071127" cy="338554"/>
          </a:xfrm>
          <a:prstGeom prst="rect">
            <a:avLst/>
          </a:prstGeom>
          <a:noFill/>
          <a:ln w="12700">
            <a:solidFill>
              <a:srgbClr val="730051"/>
            </a:solidFill>
          </a:ln>
        </p:spPr>
        <p:txBody>
          <a:bodyPr wrap="none" rtlCol="0">
            <a:spAutoFit/>
          </a:bodyPr>
          <a:lstStyle/>
          <a:p>
            <a:r>
              <a:rPr lang="en-US" sz="1600" dirty="0">
                <a:solidFill>
                  <a:srgbClr val="730051"/>
                </a:solidFill>
                <a:latin typeface="Century Gothic" panose="020B0502020202020204" pitchFamily="34" charset="0"/>
              </a:rPr>
              <a:t>Selected</a:t>
            </a:r>
          </a:p>
        </p:txBody>
      </p:sp>
      <p:cxnSp>
        <p:nvCxnSpPr>
          <p:cNvPr id="7" name="Straight Arrow Connector 6">
            <a:extLst>
              <a:ext uri="{FF2B5EF4-FFF2-40B4-BE49-F238E27FC236}">
                <a16:creationId xmlns:a16="http://schemas.microsoft.com/office/drawing/2014/main" id="{C59B25F9-A4E7-A8F0-FC87-692C64C1DC2B}"/>
              </a:ext>
            </a:extLst>
          </p:cNvPr>
          <p:cNvCxnSpPr>
            <a:cxnSpLocks/>
            <a:endCxn id="6" idx="1"/>
          </p:cNvCxnSpPr>
          <p:nvPr/>
        </p:nvCxnSpPr>
        <p:spPr>
          <a:xfrm>
            <a:off x="10479646" y="5679910"/>
            <a:ext cx="313190" cy="0"/>
          </a:xfrm>
          <a:prstGeom prst="straightConnector1">
            <a:avLst/>
          </a:prstGeom>
          <a:ln w="25400">
            <a:solidFill>
              <a:srgbClr val="730051"/>
            </a:solidFill>
            <a:headEnd type="stealth"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49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988E44C9-0F72-5C6E-443C-962713ED5EB8}"/>
              </a:ext>
            </a:extLst>
          </p:cNvPr>
          <p:cNvSpPr/>
          <p:nvPr/>
        </p:nvSpPr>
        <p:spPr>
          <a:xfrm>
            <a:off x="5265787" y="3147634"/>
            <a:ext cx="2401926" cy="1469506"/>
          </a:xfrm>
          <a:prstGeom prst="roundRect">
            <a:avLst/>
          </a:prstGeom>
          <a:noFill/>
          <a:ln w="38100">
            <a:solidFill>
              <a:srgbClr val="73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Experimental Agent</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Q-Trader</a:t>
            </a:r>
          </a:p>
          <a:p>
            <a:pPr lvl="1"/>
            <a:r>
              <a:rPr lang="en-US" dirty="0">
                <a:latin typeface="Arial" panose="020B0604020202020204" pitchFamily="34" charset="0"/>
                <a:cs typeface="Arial" panose="020B0604020202020204" pitchFamily="34" charset="0"/>
              </a:rPr>
              <a:t>Long only, no leverage</a:t>
            </a:r>
          </a:p>
          <a:p>
            <a:pPr lvl="1"/>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Features, Actions</a:t>
            </a:r>
          </a:p>
          <a:p>
            <a:pPr lvl="1"/>
            <a:r>
              <a:rPr lang="en-US" dirty="0">
                <a:latin typeface="Arial" panose="020B0604020202020204" pitchFamily="34" charset="0"/>
                <a:cs typeface="Arial" panose="020B0604020202020204" pitchFamily="34" charset="0"/>
              </a:rPr>
              <a:t>Holdings, open orders</a:t>
            </a:r>
          </a:p>
          <a:p>
            <a:pPr lvl="1"/>
            <a:r>
              <a:rPr lang="en-US" dirty="0">
                <a:latin typeface="Arial" panose="020B0604020202020204" pitchFamily="34" charset="0"/>
                <a:cs typeface="Arial" panose="020B0604020202020204" pitchFamily="34" charset="0"/>
              </a:rPr>
              <a:t>Entry / Exit advantage</a:t>
            </a:r>
          </a:p>
          <a:p>
            <a:pPr lvl="1"/>
            <a:r>
              <a:rPr lang="en-US" dirty="0">
                <a:latin typeface="Arial" panose="020B0604020202020204" pitchFamily="34" charset="0"/>
                <a:cs typeface="Arial" panose="020B0604020202020204" pitchFamily="34" charset="0"/>
              </a:rPr>
              <a:t>Stop loss, depth orders</a:t>
            </a:r>
          </a:p>
          <a:p>
            <a:pPr lvl="1"/>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Controls</a:t>
            </a:r>
          </a:p>
          <a:p>
            <a:pPr lvl="1"/>
            <a:r>
              <a:rPr lang="en-US" dirty="0">
                <a:latin typeface="Arial" panose="020B0604020202020204" pitchFamily="34" charset="0"/>
                <a:cs typeface="Arial" panose="020B0604020202020204" pitchFamily="34" charset="0"/>
              </a:rPr>
              <a:t>Exploration two ways</a:t>
            </a:r>
          </a:p>
          <a:p>
            <a:pPr lvl="1"/>
            <a:r>
              <a:rPr lang="en-US" dirty="0">
                <a:latin typeface="Arial" panose="020B0604020202020204" pitchFamily="34" charset="0"/>
                <a:cs typeface="Arial" panose="020B0604020202020204" pitchFamily="34" charset="0"/>
              </a:rPr>
              <a:t>Reward: Exit P/L</a:t>
            </a:r>
          </a:p>
          <a:p>
            <a:pPr lvl="1"/>
            <a:r>
              <a:rPr lang="en-US" dirty="0">
                <a:latin typeface="Arial" panose="020B0604020202020204" pitchFamily="34" charset="0"/>
                <a:cs typeface="Arial" panose="020B0604020202020204" pitchFamily="34" charset="0"/>
              </a:rPr>
              <a:t>Spoofing recognizer</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1" name="Picture 16" descr="A picture containing diagram&#10;&#10;Description automatically generated">
            <a:extLst>
              <a:ext uri="{FF2B5EF4-FFF2-40B4-BE49-F238E27FC236}">
                <a16:creationId xmlns:a16="http://schemas.microsoft.com/office/drawing/2014/main" id="{1E2CFDF2-662C-98C5-C099-5A95CE462599}"/>
              </a:ext>
            </a:extLst>
          </p:cNvPr>
          <p:cNvPicPr>
            <a:picLocks noChangeAspect="1"/>
          </p:cNvPicPr>
          <p:nvPr/>
        </p:nvPicPr>
        <p:blipFill rotWithShape="1">
          <a:blip r:embed="rId3"/>
          <a:srcRect l="470" t="-2985" r="49176" b="10448"/>
          <a:stretch/>
        </p:blipFill>
        <p:spPr>
          <a:xfrm>
            <a:off x="5336666" y="4919362"/>
            <a:ext cx="1733731" cy="501377"/>
          </a:xfrm>
          <a:prstGeom prst="rect">
            <a:avLst/>
          </a:prstGeom>
        </p:spPr>
      </p:pic>
      <p:pic>
        <p:nvPicPr>
          <p:cNvPr id="12" name="Picture 6" descr="Icon&#10;&#10;Description automatically generated">
            <a:extLst>
              <a:ext uri="{FF2B5EF4-FFF2-40B4-BE49-F238E27FC236}">
                <a16:creationId xmlns:a16="http://schemas.microsoft.com/office/drawing/2014/main" id="{BFA6D83C-532E-89B2-AD74-B6B3F8E714D3}"/>
              </a:ext>
            </a:extLst>
          </p:cNvPr>
          <p:cNvPicPr>
            <a:picLocks noChangeAspect="1"/>
          </p:cNvPicPr>
          <p:nvPr/>
        </p:nvPicPr>
        <p:blipFill>
          <a:blip r:embed="rId4"/>
          <a:stretch>
            <a:fillRect/>
          </a:stretch>
        </p:blipFill>
        <p:spPr>
          <a:xfrm>
            <a:off x="5382764" y="3268468"/>
            <a:ext cx="1363204" cy="463063"/>
          </a:xfrm>
          <a:prstGeom prst="rect">
            <a:avLst/>
          </a:prstGeom>
          <a:ln w="12700">
            <a:noFill/>
          </a:ln>
        </p:spPr>
      </p:pic>
      <p:pic>
        <p:nvPicPr>
          <p:cNvPr id="13" name="Picture 4" descr="Text&#10;&#10;Description automatically generated">
            <a:extLst>
              <a:ext uri="{FF2B5EF4-FFF2-40B4-BE49-F238E27FC236}">
                <a16:creationId xmlns:a16="http://schemas.microsoft.com/office/drawing/2014/main" id="{B80BE97B-645A-C0AD-75B3-9C6FA8A5A443}"/>
              </a:ext>
            </a:extLst>
          </p:cNvPr>
          <p:cNvPicPr>
            <a:picLocks noChangeAspect="1"/>
          </p:cNvPicPr>
          <p:nvPr/>
        </p:nvPicPr>
        <p:blipFill rotWithShape="1">
          <a:blip r:embed="rId5"/>
          <a:srcRect l="6841" t="13579" r="5461" b="12819"/>
          <a:stretch/>
        </p:blipFill>
        <p:spPr>
          <a:xfrm>
            <a:off x="5382764" y="3731531"/>
            <a:ext cx="2184937" cy="799683"/>
          </a:xfrm>
          <a:prstGeom prst="rect">
            <a:avLst/>
          </a:prstGeom>
        </p:spPr>
      </p:pic>
      <p:pic>
        <p:nvPicPr>
          <p:cNvPr id="14" name="Picture 5" descr="A picture containing text, clipart&#10;&#10;Description automatically generated">
            <a:extLst>
              <a:ext uri="{FF2B5EF4-FFF2-40B4-BE49-F238E27FC236}">
                <a16:creationId xmlns:a16="http://schemas.microsoft.com/office/drawing/2014/main" id="{2654C86C-B0EE-F2E8-FD95-8347E33FC0F4}"/>
              </a:ext>
            </a:extLst>
          </p:cNvPr>
          <p:cNvPicPr>
            <a:picLocks noChangeAspect="1"/>
          </p:cNvPicPr>
          <p:nvPr/>
        </p:nvPicPr>
        <p:blipFill>
          <a:blip r:embed="rId6"/>
          <a:stretch>
            <a:fillRect/>
          </a:stretch>
        </p:blipFill>
        <p:spPr>
          <a:xfrm>
            <a:off x="5487129" y="5908100"/>
            <a:ext cx="1694126" cy="584775"/>
          </a:xfrm>
          <a:prstGeom prst="rect">
            <a:avLst/>
          </a:prstGeom>
        </p:spPr>
      </p:pic>
      <p:cxnSp>
        <p:nvCxnSpPr>
          <p:cNvPr id="17" name="Straight Connector 16">
            <a:extLst>
              <a:ext uri="{FF2B5EF4-FFF2-40B4-BE49-F238E27FC236}">
                <a16:creationId xmlns:a16="http://schemas.microsoft.com/office/drawing/2014/main" id="{BDAD8B73-7293-B7DF-EAFE-E919868D6796}"/>
              </a:ext>
            </a:extLst>
          </p:cNvPr>
          <p:cNvCxnSpPr>
            <a:cxnSpLocks/>
          </p:cNvCxnSpPr>
          <p:nvPr/>
        </p:nvCxnSpPr>
        <p:spPr>
          <a:xfrm flipH="1">
            <a:off x="4353013" y="4544300"/>
            <a:ext cx="997424" cy="463063"/>
          </a:xfrm>
          <a:prstGeom prst="line">
            <a:avLst/>
          </a:prstGeom>
          <a:ln w="25400">
            <a:solidFill>
              <a:srgbClr val="730051"/>
            </a:solidFil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8D7620E-FCC0-CE46-6DCD-2E33E2C7836B}"/>
              </a:ext>
            </a:extLst>
          </p:cNvPr>
          <p:cNvSpPr/>
          <p:nvPr/>
        </p:nvSpPr>
        <p:spPr>
          <a:xfrm>
            <a:off x="5350437" y="4852027"/>
            <a:ext cx="1830818" cy="667078"/>
          </a:xfrm>
          <a:prstGeom prst="roundRect">
            <a:avLst/>
          </a:prstGeom>
          <a:noFill/>
          <a:ln w="38100">
            <a:solidFill>
              <a:srgbClr val="73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Rounded Rectangle 22">
            <a:extLst>
              <a:ext uri="{FF2B5EF4-FFF2-40B4-BE49-F238E27FC236}">
                <a16:creationId xmlns:a16="http://schemas.microsoft.com/office/drawing/2014/main" id="{6E571BB2-E8FF-FD93-0583-B86BF5D81EB1}"/>
              </a:ext>
            </a:extLst>
          </p:cNvPr>
          <p:cNvSpPr/>
          <p:nvPr/>
        </p:nvSpPr>
        <p:spPr>
          <a:xfrm>
            <a:off x="5376979" y="5860759"/>
            <a:ext cx="1830818" cy="667078"/>
          </a:xfrm>
          <a:prstGeom prst="roundRect">
            <a:avLst/>
          </a:prstGeom>
          <a:noFill/>
          <a:ln w="38100">
            <a:solidFill>
              <a:srgbClr val="73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24" name="Straight Connector 23">
            <a:extLst>
              <a:ext uri="{FF2B5EF4-FFF2-40B4-BE49-F238E27FC236}">
                <a16:creationId xmlns:a16="http://schemas.microsoft.com/office/drawing/2014/main" id="{4D3C8429-5E18-AF43-4E6B-0A8AAE2F1666}"/>
              </a:ext>
            </a:extLst>
          </p:cNvPr>
          <p:cNvCxnSpPr>
            <a:cxnSpLocks/>
          </p:cNvCxnSpPr>
          <p:nvPr/>
        </p:nvCxnSpPr>
        <p:spPr>
          <a:xfrm flipH="1">
            <a:off x="3827045" y="5362316"/>
            <a:ext cx="1509621" cy="58423"/>
          </a:xfrm>
          <a:prstGeom prst="line">
            <a:avLst/>
          </a:prstGeom>
          <a:ln w="25400">
            <a:solidFill>
              <a:srgbClr val="73005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58246E-4CC5-89F0-C8EE-A6D935762C2A}"/>
              </a:ext>
            </a:extLst>
          </p:cNvPr>
          <p:cNvCxnSpPr>
            <a:cxnSpLocks/>
          </p:cNvCxnSpPr>
          <p:nvPr/>
        </p:nvCxnSpPr>
        <p:spPr>
          <a:xfrm flipH="1" flipV="1">
            <a:off x="4260250" y="5860759"/>
            <a:ext cx="1126385" cy="162965"/>
          </a:xfrm>
          <a:prstGeom prst="line">
            <a:avLst/>
          </a:prstGeom>
          <a:ln w="25400">
            <a:solidFill>
              <a:srgbClr val="7300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3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Fixed Policy</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p:txBody>
          <a:bodyPr>
            <a:normAutofit/>
          </a:bodyPr>
          <a:lstStyle/>
          <a:p>
            <a:r>
              <a:rPr lang="en-US" sz="2400" dirty="0">
                <a:latin typeface="Arial" panose="020B0604020202020204" pitchFamily="34" charset="0"/>
                <a:cs typeface="Arial" panose="020B0604020202020204" pitchFamily="34" charset="0"/>
              </a:rPr>
              <a:t>100 days</a:t>
            </a:r>
          </a:p>
          <a:p>
            <a:pPr lvl="1"/>
            <a:r>
              <a:rPr lang="en-US" dirty="0">
                <a:latin typeface="Arial" panose="020B0604020202020204" pitchFamily="34" charset="0"/>
                <a:cs typeface="Arial" panose="020B0604020202020204" pitchFamily="34" charset="0"/>
              </a:rPr>
              <a:t>Same config.</a:t>
            </a:r>
          </a:p>
          <a:p>
            <a:pPr lvl="1"/>
            <a:r>
              <a:rPr lang="en-US" dirty="0">
                <a:latin typeface="Arial" panose="020B0604020202020204" pitchFamily="34" charset="0"/>
                <a:cs typeface="Arial" panose="020B0604020202020204" pitchFamily="34" charset="0"/>
              </a:rPr>
              <a:t>No learning</a:t>
            </a:r>
          </a:p>
          <a:p>
            <a:r>
              <a:rPr lang="en-US" sz="2400" dirty="0">
                <a:latin typeface="Arial" panose="020B0604020202020204" pitchFamily="34" charset="0"/>
                <a:cs typeface="Arial" panose="020B0604020202020204" pitchFamily="34" charset="0"/>
              </a:rPr>
              <a:t>Validate policy space</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5" descr="A picture containing text&#10;&#10;Description automatically generated">
            <a:extLst>
              <a:ext uri="{FF2B5EF4-FFF2-40B4-BE49-F238E27FC236}">
                <a16:creationId xmlns:a16="http://schemas.microsoft.com/office/drawing/2014/main" id="{FECD2C1B-AFA8-EF17-5313-056E34CA8638}"/>
              </a:ext>
            </a:extLst>
          </p:cNvPr>
          <p:cNvPicPr>
            <a:picLocks noChangeAspect="1"/>
          </p:cNvPicPr>
          <p:nvPr/>
        </p:nvPicPr>
        <p:blipFill>
          <a:blip r:embed="rId3"/>
          <a:stretch>
            <a:fillRect/>
          </a:stretch>
        </p:blipFill>
        <p:spPr>
          <a:xfrm>
            <a:off x="4050381" y="628021"/>
            <a:ext cx="3930295" cy="2231049"/>
          </a:xfrm>
          <a:prstGeom prst="rect">
            <a:avLst/>
          </a:prstGeom>
        </p:spPr>
      </p:pic>
      <p:pic>
        <p:nvPicPr>
          <p:cNvPr id="10" name="Picture 6">
            <a:extLst>
              <a:ext uri="{FF2B5EF4-FFF2-40B4-BE49-F238E27FC236}">
                <a16:creationId xmlns:a16="http://schemas.microsoft.com/office/drawing/2014/main" id="{025380F1-9927-D896-C575-9B84FEE914BA}"/>
              </a:ext>
            </a:extLst>
          </p:cNvPr>
          <p:cNvPicPr>
            <a:picLocks noChangeAspect="1"/>
          </p:cNvPicPr>
          <p:nvPr/>
        </p:nvPicPr>
        <p:blipFill rotWithShape="1">
          <a:blip r:embed="rId4"/>
          <a:srcRect l="24383" t="14146"/>
          <a:stretch/>
        </p:blipFill>
        <p:spPr>
          <a:xfrm>
            <a:off x="7980676" y="564265"/>
            <a:ext cx="3930295" cy="2833137"/>
          </a:xfrm>
          <a:prstGeom prst="rect">
            <a:avLst/>
          </a:prstGeom>
        </p:spPr>
      </p:pic>
      <p:sp>
        <p:nvSpPr>
          <p:cNvPr id="33" name="TextBox 32">
            <a:extLst>
              <a:ext uri="{FF2B5EF4-FFF2-40B4-BE49-F238E27FC236}">
                <a16:creationId xmlns:a16="http://schemas.microsoft.com/office/drawing/2014/main" id="{6AB5E48F-EC55-8205-D6AD-381CD6483DBE}"/>
              </a:ext>
            </a:extLst>
          </p:cNvPr>
          <p:cNvSpPr txBox="1"/>
          <p:nvPr/>
        </p:nvSpPr>
        <p:spPr>
          <a:xfrm>
            <a:off x="5592159" y="365125"/>
            <a:ext cx="1835759" cy="400110"/>
          </a:xfrm>
          <a:prstGeom prst="rect">
            <a:avLst/>
          </a:prstGeom>
          <a:noFill/>
        </p:spPr>
        <p:txBody>
          <a:bodyPr wrap="none" rtlCol="0">
            <a:spAutoFit/>
          </a:bodyPr>
          <a:lstStyle/>
          <a:p>
            <a:r>
              <a:rPr lang="en-US" sz="2000" dirty="0">
                <a:solidFill>
                  <a:srgbClr val="730051"/>
                </a:solidFill>
                <a:latin typeface="Century Gothic" panose="020B0502020202020204" pitchFamily="34" charset="0"/>
              </a:rPr>
              <a:t>Honest Policy</a:t>
            </a:r>
          </a:p>
        </p:txBody>
      </p:sp>
      <p:sp>
        <p:nvSpPr>
          <p:cNvPr id="34" name="TextBox 33">
            <a:extLst>
              <a:ext uri="{FF2B5EF4-FFF2-40B4-BE49-F238E27FC236}">
                <a16:creationId xmlns:a16="http://schemas.microsoft.com/office/drawing/2014/main" id="{B496341E-F287-716D-F40F-54A5B9E51EF8}"/>
              </a:ext>
            </a:extLst>
          </p:cNvPr>
          <p:cNvSpPr txBox="1"/>
          <p:nvPr/>
        </p:nvSpPr>
        <p:spPr>
          <a:xfrm>
            <a:off x="9236334" y="354455"/>
            <a:ext cx="2084225" cy="400110"/>
          </a:xfrm>
          <a:prstGeom prst="rect">
            <a:avLst/>
          </a:prstGeom>
          <a:noFill/>
        </p:spPr>
        <p:txBody>
          <a:bodyPr wrap="none" rtlCol="0">
            <a:spAutoFit/>
          </a:bodyPr>
          <a:lstStyle/>
          <a:p>
            <a:r>
              <a:rPr lang="en-US" sz="2000" dirty="0">
                <a:solidFill>
                  <a:srgbClr val="730051"/>
                </a:solidFill>
                <a:latin typeface="Century Gothic" panose="020B0502020202020204" pitchFamily="34" charset="0"/>
              </a:rPr>
              <a:t>Spoofing Policy</a:t>
            </a:r>
          </a:p>
        </p:txBody>
      </p:sp>
      <p:pic>
        <p:nvPicPr>
          <p:cNvPr id="4" name="Picture 7" descr="Chart, bar chart, histogram&#10;&#10;Description automatically generated">
            <a:extLst>
              <a:ext uri="{FF2B5EF4-FFF2-40B4-BE49-F238E27FC236}">
                <a16:creationId xmlns:a16="http://schemas.microsoft.com/office/drawing/2014/main" id="{11EAE955-3294-FD8D-5526-7C95F014515A}"/>
              </a:ext>
            </a:extLst>
          </p:cNvPr>
          <p:cNvPicPr>
            <a:picLocks noChangeAspect="1"/>
          </p:cNvPicPr>
          <p:nvPr/>
        </p:nvPicPr>
        <p:blipFill rotWithShape="1">
          <a:blip r:embed="rId5"/>
          <a:srcRect l="2596" t="2379" r="2575" b="28709"/>
          <a:stretch/>
        </p:blipFill>
        <p:spPr>
          <a:xfrm>
            <a:off x="1282980" y="3875663"/>
            <a:ext cx="9058275" cy="2886075"/>
          </a:xfrm>
          <a:prstGeom prst="rect">
            <a:avLst/>
          </a:prstGeom>
        </p:spPr>
      </p:pic>
      <p:pic>
        <p:nvPicPr>
          <p:cNvPr id="7" name="Picture 5">
            <a:extLst>
              <a:ext uri="{FF2B5EF4-FFF2-40B4-BE49-F238E27FC236}">
                <a16:creationId xmlns:a16="http://schemas.microsoft.com/office/drawing/2014/main" id="{A57CBD1C-2E19-110D-A26B-E1A92FADA893}"/>
              </a:ext>
            </a:extLst>
          </p:cNvPr>
          <p:cNvPicPr>
            <a:picLocks noChangeAspect="1"/>
          </p:cNvPicPr>
          <p:nvPr/>
        </p:nvPicPr>
        <p:blipFill rotWithShape="1">
          <a:blip r:embed="rId6"/>
          <a:srcRect r="39108"/>
          <a:stretch/>
        </p:blipFill>
        <p:spPr>
          <a:xfrm>
            <a:off x="10682175" y="3736587"/>
            <a:ext cx="1336312" cy="37490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12974593-A55F-C707-2863-9AE276008C42}"/>
              </a:ext>
            </a:extLst>
          </p:cNvPr>
          <p:cNvPicPr>
            <a:picLocks noChangeAspect="1"/>
          </p:cNvPicPr>
          <p:nvPr/>
        </p:nvPicPr>
        <p:blipFill rotWithShape="1">
          <a:blip r:embed="rId7"/>
          <a:srcRect r="39108"/>
          <a:stretch/>
        </p:blipFill>
        <p:spPr>
          <a:xfrm>
            <a:off x="10682175" y="5069496"/>
            <a:ext cx="1336312" cy="371800"/>
          </a:xfrm>
          <a:prstGeom prst="rect">
            <a:avLst/>
          </a:prstGeom>
        </p:spPr>
      </p:pic>
      <p:pic>
        <p:nvPicPr>
          <p:cNvPr id="16" name="Picture 5">
            <a:extLst>
              <a:ext uri="{FF2B5EF4-FFF2-40B4-BE49-F238E27FC236}">
                <a16:creationId xmlns:a16="http://schemas.microsoft.com/office/drawing/2014/main" id="{E8C6AB6C-0E0B-9C3F-E35B-504C4A5C2A97}"/>
              </a:ext>
            </a:extLst>
          </p:cNvPr>
          <p:cNvPicPr>
            <a:picLocks noChangeAspect="1"/>
          </p:cNvPicPr>
          <p:nvPr/>
        </p:nvPicPr>
        <p:blipFill rotWithShape="1">
          <a:blip r:embed="rId6"/>
          <a:srcRect l="72838" t="14045" b="1"/>
          <a:stretch/>
        </p:blipFill>
        <p:spPr>
          <a:xfrm>
            <a:off x="11046550" y="4105464"/>
            <a:ext cx="596083" cy="322245"/>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3DB51BFC-8424-E4DE-5C68-B9113B929EBB}"/>
              </a:ext>
            </a:extLst>
          </p:cNvPr>
          <p:cNvPicPr>
            <a:picLocks noChangeAspect="1"/>
          </p:cNvPicPr>
          <p:nvPr/>
        </p:nvPicPr>
        <p:blipFill rotWithShape="1">
          <a:blip r:embed="rId7"/>
          <a:srcRect l="72838" t="13328"/>
          <a:stretch/>
        </p:blipFill>
        <p:spPr>
          <a:xfrm>
            <a:off x="11055758" y="5466361"/>
            <a:ext cx="596083" cy="322245"/>
          </a:xfrm>
          <a:prstGeom prst="rect">
            <a:avLst/>
          </a:prstGeom>
        </p:spPr>
      </p:pic>
      <p:sp>
        <p:nvSpPr>
          <p:cNvPr id="19" name="TextBox 18">
            <a:extLst>
              <a:ext uri="{FF2B5EF4-FFF2-40B4-BE49-F238E27FC236}">
                <a16:creationId xmlns:a16="http://schemas.microsoft.com/office/drawing/2014/main" id="{B57C98C9-B785-29EA-3992-920CFB30B247}"/>
              </a:ext>
            </a:extLst>
          </p:cNvPr>
          <p:cNvSpPr txBox="1"/>
          <p:nvPr/>
        </p:nvSpPr>
        <p:spPr>
          <a:xfrm>
            <a:off x="10419218" y="4430901"/>
            <a:ext cx="1850745" cy="584775"/>
          </a:xfrm>
          <a:prstGeom prst="rect">
            <a:avLst/>
          </a:prstGeom>
          <a:noFill/>
        </p:spPr>
        <p:txBody>
          <a:bodyPr wrap="square" rtlCol="0">
            <a:spAutoFit/>
          </a:bodyPr>
          <a:lstStyle/>
          <a:p>
            <a:pPr algn="ctr"/>
            <a:r>
              <a:rPr lang="en-US" sz="1600" dirty="0">
                <a:solidFill>
                  <a:srgbClr val="730051"/>
                </a:solidFill>
                <a:latin typeface="Arial" panose="020B0604020202020204" pitchFamily="34" charset="0"/>
                <a:cs typeface="Arial" panose="020B0604020202020204" pitchFamily="34" charset="0"/>
              </a:rPr>
              <a:t>Spoofing not detected</a:t>
            </a:r>
          </a:p>
        </p:txBody>
      </p:sp>
      <p:sp>
        <p:nvSpPr>
          <p:cNvPr id="20" name="Rounded Rectangle 19">
            <a:extLst>
              <a:ext uri="{FF2B5EF4-FFF2-40B4-BE49-F238E27FC236}">
                <a16:creationId xmlns:a16="http://schemas.microsoft.com/office/drawing/2014/main" id="{AF745960-B08A-02C2-C8FD-ADB68CE2D0E6}"/>
              </a:ext>
            </a:extLst>
          </p:cNvPr>
          <p:cNvSpPr/>
          <p:nvPr/>
        </p:nvSpPr>
        <p:spPr>
          <a:xfrm>
            <a:off x="10682175" y="3730007"/>
            <a:ext cx="1347900" cy="685170"/>
          </a:xfrm>
          <a:prstGeom prst="roundRect">
            <a:avLst/>
          </a:prstGeom>
          <a:noFill/>
          <a:ln w="38100">
            <a:solidFill>
              <a:srgbClr val="73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A678A353-FC42-5CD5-622B-4C362CB4102C}"/>
              </a:ext>
            </a:extLst>
          </p:cNvPr>
          <p:cNvSpPr/>
          <p:nvPr/>
        </p:nvSpPr>
        <p:spPr>
          <a:xfrm>
            <a:off x="10691658" y="5078004"/>
            <a:ext cx="1347900" cy="685170"/>
          </a:xfrm>
          <a:prstGeom prst="roundRect">
            <a:avLst/>
          </a:prstGeom>
          <a:noFill/>
          <a:ln w="38100">
            <a:solidFill>
              <a:srgbClr val="73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TextBox 24">
            <a:extLst>
              <a:ext uri="{FF2B5EF4-FFF2-40B4-BE49-F238E27FC236}">
                <a16:creationId xmlns:a16="http://schemas.microsoft.com/office/drawing/2014/main" id="{84B0205F-5E56-F0D4-D4CD-1E06E314C271}"/>
              </a:ext>
            </a:extLst>
          </p:cNvPr>
          <p:cNvSpPr txBox="1"/>
          <p:nvPr/>
        </p:nvSpPr>
        <p:spPr>
          <a:xfrm>
            <a:off x="10440235" y="5791798"/>
            <a:ext cx="1850745" cy="584775"/>
          </a:xfrm>
          <a:prstGeom prst="rect">
            <a:avLst/>
          </a:prstGeom>
          <a:noFill/>
        </p:spPr>
        <p:txBody>
          <a:bodyPr wrap="square" rtlCol="0">
            <a:spAutoFit/>
          </a:bodyPr>
          <a:lstStyle/>
          <a:p>
            <a:pPr algn="ctr"/>
            <a:r>
              <a:rPr lang="en-US" sz="1600" dirty="0">
                <a:solidFill>
                  <a:srgbClr val="730051"/>
                </a:solidFill>
                <a:latin typeface="Arial" panose="020B0604020202020204" pitchFamily="34" charset="0"/>
                <a:cs typeface="Arial" panose="020B0604020202020204" pitchFamily="34" charset="0"/>
              </a:rPr>
              <a:t>Spoofing detected!</a:t>
            </a:r>
          </a:p>
        </p:txBody>
      </p:sp>
      <p:cxnSp>
        <p:nvCxnSpPr>
          <p:cNvPr id="27" name="Straight Connector 26">
            <a:extLst>
              <a:ext uri="{FF2B5EF4-FFF2-40B4-BE49-F238E27FC236}">
                <a16:creationId xmlns:a16="http://schemas.microsoft.com/office/drawing/2014/main" id="{811094AD-A944-28B9-DC50-4ACD00143CAC}"/>
              </a:ext>
            </a:extLst>
          </p:cNvPr>
          <p:cNvCxnSpPr>
            <a:cxnSpLocks/>
          </p:cNvCxnSpPr>
          <p:nvPr/>
        </p:nvCxnSpPr>
        <p:spPr>
          <a:xfrm flipH="1">
            <a:off x="10697626" y="4118611"/>
            <a:ext cx="1341932" cy="0"/>
          </a:xfrm>
          <a:prstGeom prst="line">
            <a:avLst/>
          </a:prstGeom>
          <a:ln w="25400">
            <a:solidFill>
              <a:srgbClr val="73005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9B7C4B6-86C2-378B-EA5C-7735B4FFE956}"/>
              </a:ext>
            </a:extLst>
          </p:cNvPr>
          <p:cNvCxnSpPr>
            <a:cxnSpLocks/>
          </p:cNvCxnSpPr>
          <p:nvPr/>
        </p:nvCxnSpPr>
        <p:spPr>
          <a:xfrm flipH="1">
            <a:off x="10697626" y="5463168"/>
            <a:ext cx="1341932" cy="0"/>
          </a:xfrm>
          <a:prstGeom prst="line">
            <a:avLst/>
          </a:prstGeom>
          <a:ln w="25400">
            <a:solidFill>
              <a:srgbClr val="7300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19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Restricted Learner</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p:txBody>
          <a:bodyPr>
            <a:normAutofit/>
          </a:bodyPr>
          <a:lstStyle/>
          <a:p>
            <a:r>
              <a:rPr lang="en-US" sz="2400" dirty="0">
                <a:latin typeface="Arial" panose="020B0604020202020204" pitchFamily="34" charset="0"/>
                <a:cs typeface="Arial" panose="020B0604020202020204" pitchFamily="34" charset="0"/>
              </a:rPr>
              <a:t>Limited action space</a:t>
            </a:r>
          </a:p>
          <a:p>
            <a:pPr lvl="1"/>
            <a:r>
              <a:rPr lang="en-US" dirty="0">
                <a:latin typeface="Arial" panose="020B0604020202020204" pitchFamily="34" charset="0"/>
                <a:cs typeface="Arial" panose="020B0604020202020204" pitchFamily="34" charset="0"/>
              </a:rPr>
              <a:t>10 Q-traders</a:t>
            </a:r>
          </a:p>
          <a:p>
            <a:pPr lvl="1"/>
            <a:r>
              <a:rPr lang="en-US" dirty="0">
                <a:latin typeface="Arial" panose="020B0604020202020204" pitchFamily="34" charset="0"/>
                <a:cs typeface="Arial" panose="020B0604020202020204" pitchFamily="34" charset="0"/>
              </a:rPr>
              <a:t>10 days train, 10 days test</a:t>
            </a:r>
          </a:p>
          <a:p>
            <a:r>
              <a:rPr lang="en-US" sz="2400" dirty="0">
                <a:latin typeface="Arial" panose="020B0604020202020204" pitchFamily="34" charset="0"/>
                <a:cs typeface="Arial" panose="020B0604020202020204" pitchFamily="34" charset="0"/>
              </a:rPr>
              <a:t>Small, consistent profit</a:t>
            </a:r>
          </a:p>
          <a:p>
            <a:pPr lvl="1"/>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10" descr="Chart, box and whisker chart&#10;&#10;Description automatically generated">
            <a:extLst>
              <a:ext uri="{FF2B5EF4-FFF2-40B4-BE49-F238E27FC236}">
                <a16:creationId xmlns:a16="http://schemas.microsoft.com/office/drawing/2014/main" id="{7025B823-84F1-BB50-8A3B-520A5ED0341B}"/>
              </a:ext>
            </a:extLst>
          </p:cNvPr>
          <p:cNvPicPr>
            <a:picLocks noChangeAspect="1"/>
          </p:cNvPicPr>
          <p:nvPr/>
        </p:nvPicPr>
        <p:blipFill rotWithShape="1">
          <a:blip r:embed="rId3"/>
          <a:srcRect l="1724" t="2230" r="1602" b="23112"/>
          <a:stretch/>
        </p:blipFill>
        <p:spPr>
          <a:xfrm>
            <a:off x="1959769" y="4052490"/>
            <a:ext cx="8272462" cy="2557463"/>
          </a:xfrm>
          <a:prstGeom prst="rect">
            <a:avLst/>
          </a:prstGeom>
        </p:spPr>
      </p:pic>
      <p:pic>
        <p:nvPicPr>
          <p:cNvPr id="11" name="Picture 9" descr="Table&#10;&#10;Description automatically generated">
            <a:extLst>
              <a:ext uri="{FF2B5EF4-FFF2-40B4-BE49-F238E27FC236}">
                <a16:creationId xmlns:a16="http://schemas.microsoft.com/office/drawing/2014/main" id="{9314CE8F-A57D-EF39-D5B3-19109471B318}"/>
              </a:ext>
            </a:extLst>
          </p:cNvPr>
          <p:cNvPicPr>
            <a:picLocks noChangeAspect="1"/>
          </p:cNvPicPr>
          <p:nvPr/>
        </p:nvPicPr>
        <p:blipFill rotWithShape="1">
          <a:blip r:embed="rId4"/>
          <a:srcRect l="4038" t="2443" r="3872" b="31939"/>
          <a:stretch/>
        </p:blipFill>
        <p:spPr>
          <a:xfrm>
            <a:off x="7071604" y="867802"/>
            <a:ext cx="4757737" cy="1443038"/>
          </a:xfrm>
          <a:prstGeom prst="rect">
            <a:avLst/>
          </a:prstGeom>
        </p:spPr>
      </p:pic>
      <p:pic>
        <p:nvPicPr>
          <p:cNvPr id="12" name="Picture 14">
            <a:extLst>
              <a:ext uri="{FF2B5EF4-FFF2-40B4-BE49-F238E27FC236}">
                <a16:creationId xmlns:a16="http://schemas.microsoft.com/office/drawing/2014/main" id="{9A032141-19AD-2E84-885E-7D7A57E77789}"/>
              </a:ext>
            </a:extLst>
          </p:cNvPr>
          <p:cNvPicPr>
            <a:picLocks noChangeAspect="1"/>
          </p:cNvPicPr>
          <p:nvPr/>
        </p:nvPicPr>
        <p:blipFill>
          <a:blip r:embed="rId5"/>
          <a:stretch>
            <a:fillRect/>
          </a:stretch>
        </p:blipFill>
        <p:spPr>
          <a:xfrm>
            <a:off x="8301653" y="2856005"/>
            <a:ext cx="2743200" cy="413359"/>
          </a:xfrm>
          <a:prstGeom prst="rect">
            <a:avLst/>
          </a:prstGeom>
        </p:spPr>
      </p:pic>
      <p:sp>
        <p:nvSpPr>
          <p:cNvPr id="13" name="Rounded Rectangle 12">
            <a:extLst>
              <a:ext uri="{FF2B5EF4-FFF2-40B4-BE49-F238E27FC236}">
                <a16:creationId xmlns:a16="http://schemas.microsoft.com/office/drawing/2014/main" id="{612CD04B-5DAD-51DB-224A-23FEEEA1071B}"/>
              </a:ext>
            </a:extLst>
          </p:cNvPr>
          <p:cNvSpPr/>
          <p:nvPr/>
        </p:nvSpPr>
        <p:spPr>
          <a:xfrm>
            <a:off x="8325353" y="2743830"/>
            <a:ext cx="2743200" cy="685170"/>
          </a:xfrm>
          <a:prstGeom prst="roundRect">
            <a:avLst/>
          </a:prstGeom>
          <a:noFill/>
          <a:ln w="38100">
            <a:solidFill>
              <a:srgbClr val="73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834A19A2-8A78-04F0-3B95-3773CDB7F5AF}"/>
              </a:ext>
            </a:extLst>
          </p:cNvPr>
          <p:cNvSpPr txBox="1"/>
          <p:nvPr/>
        </p:nvSpPr>
        <p:spPr>
          <a:xfrm>
            <a:off x="8747880" y="3429000"/>
            <a:ext cx="1850745" cy="584775"/>
          </a:xfrm>
          <a:prstGeom prst="rect">
            <a:avLst/>
          </a:prstGeom>
          <a:noFill/>
        </p:spPr>
        <p:txBody>
          <a:bodyPr wrap="square" rtlCol="0">
            <a:spAutoFit/>
          </a:bodyPr>
          <a:lstStyle/>
          <a:p>
            <a:pPr algn="ctr"/>
            <a:r>
              <a:rPr lang="en-US" sz="1600" dirty="0">
                <a:solidFill>
                  <a:srgbClr val="730051"/>
                </a:solidFill>
                <a:latin typeface="Arial" panose="020B0604020202020204" pitchFamily="34" charset="0"/>
                <a:cs typeface="Arial" panose="020B0604020202020204" pitchFamily="34" charset="0"/>
              </a:rPr>
              <a:t>Spoofing not detected</a:t>
            </a:r>
          </a:p>
        </p:txBody>
      </p:sp>
      <p:pic>
        <p:nvPicPr>
          <p:cNvPr id="16" name="Picture 13" descr="A picture containing application&#10;&#10;Description automatically generated">
            <a:extLst>
              <a:ext uri="{FF2B5EF4-FFF2-40B4-BE49-F238E27FC236}">
                <a16:creationId xmlns:a16="http://schemas.microsoft.com/office/drawing/2014/main" id="{3511ACCC-2FA3-FF92-6C5C-5FDC30CF66D3}"/>
              </a:ext>
            </a:extLst>
          </p:cNvPr>
          <p:cNvPicPr>
            <a:picLocks noChangeAspect="1"/>
          </p:cNvPicPr>
          <p:nvPr/>
        </p:nvPicPr>
        <p:blipFill>
          <a:blip r:embed="rId6"/>
          <a:stretch>
            <a:fillRect/>
          </a:stretch>
        </p:blipFill>
        <p:spPr>
          <a:xfrm>
            <a:off x="3982285" y="1812528"/>
            <a:ext cx="3190292" cy="437357"/>
          </a:xfrm>
          <a:prstGeom prst="rect">
            <a:avLst/>
          </a:prstGeom>
        </p:spPr>
      </p:pic>
    </p:spTree>
    <p:extLst>
      <p:ext uri="{BB962C8B-B14F-4D97-AF65-F5344CB8AC3E}">
        <p14:creationId xmlns:p14="http://schemas.microsoft.com/office/powerpoint/2010/main" val="336947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Unconstrained Learner</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p:txBody>
          <a:bodyPr>
            <a:normAutofit/>
          </a:bodyPr>
          <a:lstStyle/>
          <a:p>
            <a:r>
              <a:rPr lang="en-US" sz="2400" dirty="0">
                <a:latin typeface="Arial" panose="020B0604020202020204" pitchFamily="34" charset="0"/>
                <a:cs typeface="Arial" panose="020B0604020202020204" pitchFamily="34" charset="0"/>
              </a:rPr>
              <a:t>Previous Experiments</a:t>
            </a:r>
          </a:p>
          <a:p>
            <a:pPr lvl="1"/>
            <a:r>
              <a:rPr lang="en-US" dirty="0">
                <a:latin typeface="Arial" panose="020B0604020202020204" pitchFamily="34" charset="0"/>
                <a:cs typeface="Arial" panose="020B0604020202020204" pitchFamily="34" charset="0"/>
              </a:rPr>
              <a:t>Honest: ad-hoc, fixed, restricted</a:t>
            </a:r>
          </a:p>
          <a:p>
            <a:pPr lvl="1"/>
            <a:r>
              <a:rPr lang="en-US" dirty="0">
                <a:latin typeface="Arial" panose="020B0604020202020204" pitchFamily="34" charset="0"/>
                <a:cs typeface="Arial" panose="020B0604020202020204" pitchFamily="34" charset="0"/>
              </a:rPr>
              <a:t>Spoof: ad-hoc, fixed</a:t>
            </a:r>
          </a:p>
          <a:p>
            <a:r>
              <a:rPr lang="en-US" sz="2400" dirty="0">
                <a:latin typeface="Arial" panose="020B0604020202020204" pitchFamily="34" charset="0"/>
                <a:cs typeface="Arial" panose="020B0604020202020204" pitchFamily="34" charset="0"/>
              </a:rPr>
              <a:t>Learner has options…</a:t>
            </a:r>
          </a:p>
          <a:p>
            <a:pPr lvl="1"/>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Naïve R(s)</a:t>
            </a:r>
          </a:p>
          <a:p>
            <a:pPr lvl="1"/>
            <a:r>
              <a:rPr lang="en-US" dirty="0">
                <a:latin typeface="Arial" panose="020B0604020202020204" pitchFamily="34" charset="0"/>
                <a:cs typeface="Arial" panose="020B0604020202020204" pitchFamily="34" charset="0"/>
              </a:rPr>
              <a:t>No action restrictions</a:t>
            </a:r>
          </a:p>
          <a:p>
            <a:pPr lvl="1"/>
            <a:r>
              <a:rPr lang="en-US" dirty="0">
                <a:latin typeface="Arial" panose="020B0604020202020204" pitchFamily="34" charset="0"/>
                <a:cs typeface="Arial" panose="020B0604020202020204" pitchFamily="34" charset="0"/>
              </a:rPr>
              <a:t>Scaled-r Boltzmann</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7" name="Picture 3" descr="Chart&#10;&#10;Description automatically generated">
            <a:extLst>
              <a:ext uri="{FF2B5EF4-FFF2-40B4-BE49-F238E27FC236}">
                <a16:creationId xmlns:a16="http://schemas.microsoft.com/office/drawing/2014/main" id="{F420C1FB-6AC5-D7A3-992C-FA5F1BBC67E0}"/>
              </a:ext>
            </a:extLst>
          </p:cNvPr>
          <p:cNvPicPr>
            <a:picLocks noChangeAspect="1"/>
          </p:cNvPicPr>
          <p:nvPr/>
        </p:nvPicPr>
        <p:blipFill rotWithShape="1">
          <a:blip r:embed="rId3"/>
          <a:srcRect l="42742" t="6386" r="19866" b="3670"/>
          <a:stretch/>
        </p:blipFill>
        <p:spPr>
          <a:xfrm>
            <a:off x="8343900" y="3429000"/>
            <a:ext cx="3494838" cy="2802167"/>
          </a:xfrm>
          <a:prstGeom prst="rect">
            <a:avLst/>
          </a:prstGeom>
        </p:spPr>
      </p:pic>
      <p:pic>
        <p:nvPicPr>
          <p:cNvPr id="10" name="Picture 9">
            <a:extLst>
              <a:ext uri="{FF2B5EF4-FFF2-40B4-BE49-F238E27FC236}">
                <a16:creationId xmlns:a16="http://schemas.microsoft.com/office/drawing/2014/main" id="{F3FE827E-F7A3-3845-8E79-7BE07FCA9DF2}"/>
              </a:ext>
            </a:extLst>
          </p:cNvPr>
          <p:cNvPicPr>
            <a:picLocks noChangeAspect="1"/>
          </p:cNvPicPr>
          <p:nvPr/>
        </p:nvPicPr>
        <p:blipFill>
          <a:blip r:embed="rId4"/>
          <a:stretch>
            <a:fillRect/>
          </a:stretch>
        </p:blipFill>
        <p:spPr>
          <a:xfrm>
            <a:off x="6557441" y="419100"/>
            <a:ext cx="5281297" cy="2543175"/>
          </a:xfrm>
          <a:prstGeom prst="rect">
            <a:avLst/>
          </a:prstGeom>
        </p:spPr>
      </p:pic>
      <p:pic>
        <p:nvPicPr>
          <p:cNvPr id="11" name="Picture 3" descr="Chart&#10;&#10;Description automatically generated">
            <a:extLst>
              <a:ext uri="{FF2B5EF4-FFF2-40B4-BE49-F238E27FC236}">
                <a16:creationId xmlns:a16="http://schemas.microsoft.com/office/drawing/2014/main" id="{8697B65B-FF66-1211-834D-81C2B712FC53}"/>
              </a:ext>
            </a:extLst>
          </p:cNvPr>
          <p:cNvPicPr>
            <a:picLocks noChangeAspect="1"/>
          </p:cNvPicPr>
          <p:nvPr/>
        </p:nvPicPr>
        <p:blipFill rotWithShape="1">
          <a:blip r:embed="rId3"/>
          <a:srcRect l="712" t="6386" r="76908" b="3670"/>
          <a:stretch/>
        </p:blipFill>
        <p:spPr>
          <a:xfrm>
            <a:off x="6254774" y="3429000"/>
            <a:ext cx="2089126" cy="2798718"/>
          </a:xfrm>
          <a:prstGeom prst="rect">
            <a:avLst/>
          </a:prstGeom>
        </p:spPr>
      </p:pic>
      <p:pic>
        <p:nvPicPr>
          <p:cNvPr id="12" name="Picture 14">
            <a:extLst>
              <a:ext uri="{FF2B5EF4-FFF2-40B4-BE49-F238E27FC236}">
                <a16:creationId xmlns:a16="http://schemas.microsoft.com/office/drawing/2014/main" id="{33EF8EDF-C2FC-804B-869C-9F4CFF42DA6B}"/>
              </a:ext>
            </a:extLst>
          </p:cNvPr>
          <p:cNvPicPr>
            <a:picLocks noChangeAspect="1"/>
          </p:cNvPicPr>
          <p:nvPr/>
        </p:nvPicPr>
        <p:blipFill>
          <a:blip r:embed="rId5"/>
          <a:stretch>
            <a:fillRect/>
          </a:stretch>
        </p:blipFill>
        <p:spPr>
          <a:xfrm>
            <a:off x="2980982" y="5722588"/>
            <a:ext cx="2456306" cy="413359"/>
          </a:xfrm>
          <a:prstGeom prst="rect">
            <a:avLst/>
          </a:prstGeom>
        </p:spPr>
      </p:pic>
      <p:sp>
        <p:nvSpPr>
          <p:cNvPr id="13" name="Rounded Rectangle 12">
            <a:extLst>
              <a:ext uri="{FF2B5EF4-FFF2-40B4-BE49-F238E27FC236}">
                <a16:creationId xmlns:a16="http://schemas.microsoft.com/office/drawing/2014/main" id="{05CA3BA5-1539-FA85-D016-CC83551A8735}"/>
              </a:ext>
            </a:extLst>
          </p:cNvPr>
          <p:cNvSpPr/>
          <p:nvPr/>
        </p:nvSpPr>
        <p:spPr>
          <a:xfrm>
            <a:off x="2861236" y="5586683"/>
            <a:ext cx="2743200" cy="685170"/>
          </a:xfrm>
          <a:prstGeom prst="roundRect">
            <a:avLst/>
          </a:prstGeom>
          <a:noFill/>
          <a:ln w="38100">
            <a:solidFill>
              <a:srgbClr val="73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16E6490A-D046-22D4-50A7-A3BEBA4867D4}"/>
              </a:ext>
            </a:extLst>
          </p:cNvPr>
          <p:cNvSpPr txBox="1"/>
          <p:nvPr/>
        </p:nvSpPr>
        <p:spPr>
          <a:xfrm>
            <a:off x="3226767" y="6271852"/>
            <a:ext cx="2012137" cy="338554"/>
          </a:xfrm>
          <a:prstGeom prst="rect">
            <a:avLst/>
          </a:prstGeom>
          <a:noFill/>
        </p:spPr>
        <p:txBody>
          <a:bodyPr wrap="square" rtlCol="0">
            <a:spAutoFit/>
          </a:bodyPr>
          <a:lstStyle/>
          <a:p>
            <a:pPr algn="ctr"/>
            <a:r>
              <a:rPr lang="en-US" sz="1600" dirty="0">
                <a:solidFill>
                  <a:srgbClr val="730051"/>
                </a:solidFill>
                <a:latin typeface="Arial" panose="020B0604020202020204" pitchFamily="34" charset="0"/>
                <a:cs typeface="Arial" panose="020B0604020202020204" pitchFamily="34" charset="0"/>
              </a:rPr>
              <a:t>Spoofing detected!</a:t>
            </a:r>
          </a:p>
        </p:txBody>
      </p:sp>
    </p:spTree>
    <p:extLst>
      <p:ext uri="{BB962C8B-B14F-4D97-AF65-F5344CB8AC3E}">
        <p14:creationId xmlns:p14="http://schemas.microsoft.com/office/powerpoint/2010/main" val="1111207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cs typeface="Arial" panose="020B0604020202020204" pitchFamily="34" charset="0"/>
              </a:rPr>
              <a:t>Normative Approaches</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p:txBody>
          <a:bodyPr>
            <a:normAutofit/>
          </a:bodyPr>
          <a:lstStyle/>
          <a:p>
            <a:r>
              <a:rPr lang="en-US" sz="2400" dirty="0">
                <a:latin typeface="Arial" panose="020B0604020202020204" pitchFamily="34" charset="0"/>
                <a:cs typeface="Arial" panose="020B0604020202020204" pitchFamily="34" charset="0"/>
              </a:rPr>
              <a:t>Action selection</a:t>
            </a:r>
          </a:p>
          <a:p>
            <a:pPr lvl="1"/>
            <a:r>
              <a:rPr lang="en-US" dirty="0">
                <a:latin typeface="Arial" panose="020B0604020202020204" pitchFamily="34" charset="0"/>
                <a:cs typeface="Arial" panose="020B0604020202020204" pitchFamily="34" charset="0"/>
              </a:rPr>
              <a:t>All individually normative</a:t>
            </a:r>
          </a:p>
          <a:p>
            <a:pPr lvl="1"/>
            <a:r>
              <a:rPr lang="en-US" dirty="0">
                <a:latin typeface="Arial" panose="020B0604020202020204" pitchFamily="34" charset="0"/>
                <a:cs typeface="Arial" panose="020B0604020202020204" pitchFamily="34" charset="0"/>
              </a:rPr>
              <a:t>Exchange-visible only</a:t>
            </a:r>
          </a:p>
          <a:p>
            <a:pPr lvl="1"/>
            <a:r>
              <a:rPr lang="en-US" dirty="0">
                <a:latin typeface="Arial" panose="020B0604020202020204" pitchFamily="34" charset="0"/>
                <a:cs typeface="Arial" panose="020B0604020202020204" pitchFamily="34" charset="0"/>
              </a:rPr>
              <a:t>Length 20 memory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Modify Q</a:t>
            </a:r>
            <a:r>
              <a:rPr lang="en-US" sz="2400" baseline="30000" dirty="0">
                <a:latin typeface="Arial" panose="020B0604020202020204" pitchFamily="34" charset="0"/>
                <a:cs typeface="Arial" panose="020B0604020202020204" pitchFamily="34" charset="0"/>
              </a:rPr>
              <a:t>U</a:t>
            </a:r>
            <a:r>
              <a:rPr lang="en-US" sz="2400" dirty="0">
                <a:latin typeface="Arial" panose="020B0604020202020204" pitchFamily="34" charset="0"/>
                <a:cs typeface="Arial" panose="020B0604020202020204" pitchFamily="34" charset="0"/>
              </a:rPr>
              <a:t> to Q</a:t>
            </a:r>
            <a:r>
              <a:rPr lang="en-US" sz="2400" baseline="30000" dirty="0">
                <a:latin typeface="Arial" panose="020B0604020202020204" pitchFamily="34" charset="0"/>
                <a:cs typeface="Arial" panose="020B0604020202020204" pitchFamily="34" charset="0"/>
              </a:rPr>
              <a:t>N</a:t>
            </a:r>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Depth 5, quantity 2500</a:t>
            </a:r>
          </a:p>
          <a:p>
            <a:pPr lvl="1"/>
            <a:r>
              <a:rPr lang="en-US" dirty="0">
                <a:latin typeface="Arial" panose="020B0604020202020204" pitchFamily="34" charset="0"/>
                <a:cs typeface="Arial" panose="020B0604020202020204" pitchFamily="34" charset="0"/>
              </a:rPr>
              <a:t>100 market days each</a:t>
            </a:r>
          </a:p>
        </p:txBody>
      </p:sp>
      <p:sp>
        <p:nvSpPr>
          <p:cNvPr id="4" name="Content Placeholder 3">
            <a:extLst>
              <a:ext uri="{FF2B5EF4-FFF2-40B4-BE49-F238E27FC236}">
                <a16:creationId xmlns:a16="http://schemas.microsoft.com/office/drawing/2014/main" id="{9857A7FE-CAB9-B75F-20A9-F21296C708C6}"/>
              </a:ext>
            </a:extLst>
          </p:cNvPr>
          <p:cNvSpPr>
            <a:spLocks noGrp="1"/>
          </p:cNvSpPr>
          <p:nvPr>
            <p:ph sz="half" idx="2"/>
          </p:nvPr>
        </p:nvSpPr>
        <p:spPr/>
        <p:txBody>
          <a:bodyPr>
            <a:normAutofit/>
          </a:bodyPr>
          <a:lstStyle/>
          <a:p>
            <a:r>
              <a:rPr lang="en-US" sz="2400" dirty="0">
                <a:latin typeface="Arial" panose="020B0604020202020204" pitchFamily="34" charset="0"/>
                <a:cs typeface="Arial" panose="020B0604020202020204" pitchFamily="34" charset="0"/>
              </a:rPr>
              <a:t>Reward Shaping</a:t>
            </a:r>
          </a:p>
          <a:p>
            <a:pPr lvl="1"/>
            <a:r>
              <a:rPr lang="en-US" dirty="0">
                <a:latin typeface="Arial" panose="020B0604020202020204" pitchFamily="34" charset="0"/>
                <a:cs typeface="Arial" panose="020B0604020202020204" pitchFamily="34" charset="0"/>
              </a:rPr>
              <a:t>Evaluate recent history</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Action Reranking</a:t>
            </a:r>
          </a:p>
          <a:p>
            <a:pPr lvl="1"/>
            <a:r>
              <a:rPr lang="en-US" dirty="0">
                <a:latin typeface="Arial" panose="020B0604020202020204" pitchFamily="34" charset="0"/>
                <a:cs typeface="Arial" panose="020B0604020202020204" pitchFamily="34" charset="0"/>
              </a:rPr>
              <a:t>Method of policy shaping</a:t>
            </a:r>
          </a:p>
          <a:p>
            <a:pPr lvl="1"/>
            <a:r>
              <a:rPr lang="en-US" dirty="0">
                <a:latin typeface="Arial" panose="020B0604020202020204" pitchFamily="34" charset="0"/>
                <a:cs typeface="Arial" panose="020B0604020202020204" pitchFamily="34" charset="0"/>
              </a:rPr>
              <a:t>Evaluate prospective history</a:t>
            </a:r>
          </a:p>
          <a:p>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C9E9A76F-95CD-7AD5-E884-1ECDB0BCA65F}"/>
              </a:ext>
            </a:extLst>
          </p:cNvPr>
          <p:cNvPicPr>
            <a:picLocks noChangeAspect="1"/>
          </p:cNvPicPr>
          <p:nvPr/>
        </p:nvPicPr>
        <p:blipFill>
          <a:blip r:embed="rId3"/>
          <a:stretch>
            <a:fillRect/>
          </a:stretch>
        </p:blipFill>
        <p:spPr>
          <a:xfrm>
            <a:off x="6713058" y="2652806"/>
            <a:ext cx="4060829" cy="593416"/>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D430479-2FD4-6F44-B026-4DD6D8A5AA09}"/>
              </a:ext>
            </a:extLst>
          </p:cNvPr>
          <p:cNvPicPr>
            <a:picLocks noChangeAspect="1"/>
          </p:cNvPicPr>
          <p:nvPr/>
        </p:nvPicPr>
        <p:blipFill>
          <a:blip r:embed="rId4"/>
          <a:stretch>
            <a:fillRect/>
          </a:stretch>
        </p:blipFill>
        <p:spPr>
          <a:xfrm>
            <a:off x="6714517" y="4817417"/>
            <a:ext cx="4096965" cy="1016031"/>
          </a:xfrm>
          <a:prstGeom prst="rect">
            <a:avLst/>
          </a:prstGeom>
        </p:spPr>
      </p:pic>
    </p:spTree>
    <p:extLst>
      <p:ext uri="{BB962C8B-B14F-4D97-AF65-F5344CB8AC3E}">
        <p14:creationId xmlns:p14="http://schemas.microsoft.com/office/powerpoint/2010/main" val="182448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cs typeface="Arial" panose="020B0604020202020204" pitchFamily="34" charset="0"/>
              </a:rPr>
              <a:t>Responsible AI</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a:xfrm>
            <a:off x="838200" y="1470531"/>
            <a:ext cx="5181600" cy="4351338"/>
          </a:xfrm>
        </p:spPr>
        <p:txBody>
          <a:bodyPr/>
          <a:lstStyle/>
          <a:p>
            <a:r>
              <a:rPr lang="en-US" dirty="0">
                <a:latin typeface="Arial" panose="020B0604020202020204" pitchFamily="34" charset="0"/>
                <a:cs typeface="Arial" panose="020B0604020202020204" pitchFamily="34" charset="0"/>
              </a:rPr>
              <a:t>Fairness</a:t>
            </a:r>
          </a:p>
          <a:p>
            <a:pPr lvl="1"/>
            <a:r>
              <a:rPr lang="en-US" dirty="0">
                <a:latin typeface="Arial" panose="020B0604020202020204" pitchFamily="34" charset="0"/>
                <a:cs typeface="Arial" panose="020B0604020202020204" pitchFamily="34" charset="0"/>
              </a:rPr>
              <a:t>Quality, Allocation</a:t>
            </a:r>
          </a:p>
          <a:p>
            <a:r>
              <a:rPr lang="en-US" dirty="0">
                <a:latin typeface="Arial" panose="020B0604020202020204" pitchFamily="34" charset="0"/>
                <a:cs typeface="Arial" panose="020B0604020202020204" pitchFamily="34" charset="0"/>
              </a:rPr>
              <a:t>Accountability</a:t>
            </a:r>
          </a:p>
          <a:p>
            <a:pPr lvl="1"/>
            <a:r>
              <a:rPr lang="en-US" dirty="0">
                <a:latin typeface="Arial" panose="020B0604020202020204" pitchFamily="34" charset="0"/>
                <a:cs typeface="Arial" panose="020B0604020202020204" pitchFamily="34" charset="0"/>
              </a:rPr>
              <a:t>Decision Making</a:t>
            </a:r>
          </a:p>
          <a:p>
            <a:r>
              <a:rPr lang="en-US" dirty="0">
                <a:latin typeface="Arial" panose="020B0604020202020204" pitchFamily="34" charset="0"/>
                <a:cs typeface="Arial" panose="020B0604020202020204" pitchFamily="34" charset="0"/>
              </a:rPr>
              <a:t>Control</a:t>
            </a:r>
          </a:p>
          <a:p>
            <a:pPr lvl="1"/>
            <a:r>
              <a:rPr lang="en-US" dirty="0">
                <a:latin typeface="Arial" panose="020B0604020202020204" pitchFamily="34" charset="0"/>
                <a:cs typeface="Arial" panose="020B0604020202020204" pitchFamily="34" charset="0"/>
              </a:rPr>
              <a:t>Testing, Monitoring</a:t>
            </a:r>
          </a:p>
          <a:p>
            <a:r>
              <a:rPr lang="en-US" dirty="0">
                <a:latin typeface="Arial" panose="020B0604020202020204" pitchFamily="34" charset="0"/>
                <a:cs typeface="Arial" panose="020B0604020202020204" pitchFamily="34" charset="0"/>
              </a:rPr>
              <a:t>Social Good</a:t>
            </a:r>
          </a:p>
          <a:p>
            <a:pPr lvl="1"/>
            <a:r>
              <a:rPr lang="en-US" dirty="0">
                <a:latin typeface="Arial" panose="020B0604020202020204" pitchFamily="34" charset="0"/>
                <a:cs typeface="Arial" panose="020B0604020202020204" pitchFamily="34" charset="0"/>
              </a:rPr>
              <a:t>Improve Life</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extBox 6">
            <a:extLst>
              <a:ext uri="{FF2B5EF4-FFF2-40B4-BE49-F238E27FC236}">
                <a16:creationId xmlns:a16="http://schemas.microsoft.com/office/drawing/2014/main" id="{FA665464-2213-82C2-A219-14371F16A67A}"/>
              </a:ext>
            </a:extLst>
          </p:cNvPr>
          <p:cNvSpPr txBox="1"/>
          <p:nvPr/>
        </p:nvSpPr>
        <p:spPr>
          <a:xfrm>
            <a:off x="6139112" y="6137781"/>
            <a:ext cx="57430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Arial" panose="020B0604020202020204" pitchFamily="34" charset="0"/>
                <a:ea typeface="Roboto"/>
                <a:cs typeface="Arial" panose="020B0604020202020204" pitchFamily="34" charset="0"/>
              </a:rPr>
              <a:t>https://</a:t>
            </a:r>
            <a:r>
              <a:rPr lang="en-US" sz="1600" dirty="0" err="1">
                <a:latin typeface="Arial" panose="020B0604020202020204" pitchFamily="34" charset="0"/>
                <a:ea typeface="Roboto"/>
                <a:cs typeface="Arial" panose="020B0604020202020204" pitchFamily="34" charset="0"/>
              </a:rPr>
              <a:t>oecd.ai</a:t>
            </a:r>
            <a:r>
              <a:rPr lang="en-US" sz="1600" dirty="0">
                <a:latin typeface="Arial" panose="020B0604020202020204" pitchFamily="34" charset="0"/>
                <a:ea typeface="Roboto"/>
                <a:cs typeface="Arial" panose="020B0604020202020204" pitchFamily="34" charset="0"/>
              </a:rPr>
              <a:t>/</a:t>
            </a:r>
            <a:r>
              <a:rPr lang="en-US" sz="1600" dirty="0" err="1">
                <a:latin typeface="Arial" panose="020B0604020202020204" pitchFamily="34" charset="0"/>
                <a:ea typeface="Roboto"/>
                <a:cs typeface="Arial" panose="020B0604020202020204" pitchFamily="34" charset="0"/>
              </a:rPr>
              <a:t>en</a:t>
            </a:r>
            <a:r>
              <a:rPr lang="en-US" sz="1600" dirty="0">
                <a:latin typeface="Arial" panose="020B0604020202020204" pitchFamily="34" charset="0"/>
                <a:ea typeface="Roboto"/>
                <a:cs typeface="Arial" panose="020B0604020202020204" pitchFamily="34" charset="0"/>
              </a:rPr>
              <a:t>/ai-principles</a:t>
            </a:r>
          </a:p>
        </p:txBody>
      </p:sp>
      <p:graphicFrame>
        <p:nvGraphicFramePr>
          <p:cNvPr id="9" name="Diagram 8">
            <a:extLst>
              <a:ext uri="{FF2B5EF4-FFF2-40B4-BE49-F238E27FC236}">
                <a16:creationId xmlns:a16="http://schemas.microsoft.com/office/drawing/2014/main" id="{15F50343-10C4-444B-B7E9-5B4E7EA29E40}"/>
              </a:ext>
            </a:extLst>
          </p:cNvPr>
          <p:cNvGraphicFramePr/>
          <p:nvPr>
            <p:extLst>
              <p:ext uri="{D42A27DB-BD31-4B8C-83A1-F6EECF244321}">
                <p14:modId xmlns:p14="http://schemas.microsoft.com/office/powerpoint/2010/main" val="3420908948"/>
              </p:ext>
            </p:extLst>
          </p:nvPr>
        </p:nvGraphicFramePr>
        <p:xfrm>
          <a:off x="5946239" y="681037"/>
          <a:ext cx="6128821" cy="5140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a:extLst>
              <a:ext uri="{FF2B5EF4-FFF2-40B4-BE49-F238E27FC236}">
                <a16:creationId xmlns:a16="http://schemas.microsoft.com/office/drawing/2014/main" id="{5EF8E4CD-288D-196F-75B0-F40F7671B70B}"/>
              </a:ext>
            </a:extLst>
          </p:cNvPr>
          <p:cNvSpPr txBox="1">
            <a:spLocks/>
          </p:cNvSpPr>
          <p:nvPr/>
        </p:nvSpPr>
        <p:spPr>
          <a:xfrm>
            <a:off x="1025611" y="5514182"/>
            <a:ext cx="5743072" cy="985946"/>
          </a:xfrm>
          <a:prstGeom prst="rect">
            <a:avLst/>
          </a:prstGeom>
          <a:noFill/>
          <a:ln w="12700">
            <a:solidFill>
              <a:schemeClr val="tx1"/>
            </a:solidFill>
          </a:ln>
        </p:spPr>
        <p:txBody>
          <a:bodyPr vert="horz" lIns="91440" tIns="45720" rIns="91440" bIns="45720" rtlCol="0"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Century Gothic" panose="020B0502020202020204" pitchFamily="34" charset="0"/>
              </a:rPr>
              <a:t>Behavior unacceptable from humans should be unacceptable from AI.</a:t>
            </a:r>
          </a:p>
        </p:txBody>
      </p:sp>
    </p:spTree>
    <p:extLst>
      <p:ext uri="{BB962C8B-B14F-4D97-AF65-F5344CB8AC3E}">
        <p14:creationId xmlns:p14="http://schemas.microsoft.com/office/powerpoint/2010/main" val="3053312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Normative Learner</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1" name="Picture 10">
            <a:extLst>
              <a:ext uri="{FF2B5EF4-FFF2-40B4-BE49-F238E27FC236}">
                <a16:creationId xmlns:a16="http://schemas.microsoft.com/office/drawing/2014/main" id="{B43708E1-674F-8956-53DF-2C07F32E5D30}"/>
              </a:ext>
            </a:extLst>
          </p:cNvPr>
          <p:cNvPicPr>
            <a:picLocks noChangeAspect="1"/>
          </p:cNvPicPr>
          <p:nvPr/>
        </p:nvPicPr>
        <p:blipFill>
          <a:blip r:embed="rId3"/>
          <a:stretch>
            <a:fillRect/>
          </a:stretch>
        </p:blipFill>
        <p:spPr>
          <a:xfrm>
            <a:off x="1518193" y="1465750"/>
            <a:ext cx="5860674" cy="2180924"/>
          </a:xfrm>
          <a:prstGeom prst="rect">
            <a:avLst/>
          </a:prstGeom>
        </p:spPr>
      </p:pic>
      <p:pic>
        <p:nvPicPr>
          <p:cNvPr id="12" name="Picture 11">
            <a:extLst>
              <a:ext uri="{FF2B5EF4-FFF2-40B4-BE49-F238E27FC236}">
                <a16:creationId xmlns:a16="http://schemas.microsoft.com/office/drawing/2014/main" id="{12946BDB-E308-5258-F585-FD0857F035F0}"/>
              </a:ext>
            </a:extLst>
          </p:cNvPr>
          <p:cNvPicPr>
            <a:picLocks noChangeAspect="1"/>
          </p:cNvPicPr>
          <p:nvPr/>
        </p:nvPicPr>
        <p:blipFill>
          <a:blip r:embed="rId4"/>
          <a:stretch>
            <a:fillRect/>
          </a:stretch>
        </p:blipFill>
        <p:spPr>
          <a:xfrm>
            <a:off x="1025611" y="4084302"/>
            <a:ext cx="8644256" cy="2615895"/>
          </a:xfrm>
          <a:prstGeom prst="rect">
            <a:avLst/>
          </a:prstGeom>
        </p:spPr>
      </p:pic>
      <p:pic>
        <p:nvPicPr>
          <p:cNvPr id="13" name="Picture 5" descr="Chart, box and whisker chart&#10;&#10;Description automatically generated">
            <a:extLst>
              <a:ext uri="{FF2B5EF4-FFF2-40B4-BE49-F238E27FC236}">
                <a16:creationId xmlns:a16="http://schemas.microsoft.com/office/drawing/2014/main" id="{32A15FEC-5B26-4CD0-AF03-0AC34DB9EF64}"/>
              </a:ext>
            </a:extLst>
          </p:cNvPr>
          <p:cNvPicPr>
            <a:picLocks noChangeAspect="1"/>
          </p:cNvPicPr>
          <p:nvPr/>
        </p:nvPicPr>
        <p:blipFill>
          <a:blip r:embed="rId5"/>
          <a:stretch>
            <a:fillRect/>
          </a:stretch>
        </p:blipFill>
        <p:spPr>
          <a:xfrm>
            <a:off x="8886217" y="1027906"/>
            <a:ext cx="2467583" cy="2467583"/>
          </a:xfrm>
          <a:prstGeom prst="rect">
            <a:avLst/>
          </a:prstGeom>
        </p:spPr>
      </p:pic>
      <p:sp>
        <p:nvSpPr>
          <p:cNvPr id="14" name="Rounded Rectangle 13">
            <a:extLst>
              <a:ext uri="{FF2B5EF4-FFF2-40B4-BE49-F238E27FC236}">
                <a16:creationId xmlns:a16="http://schemas.microsoft.com/office/drawing/2014/main" id="{55824C03-3179-EC32-0DF7-A3A4AF52C6D9}"/>
              </a:ext>
            </a:extLst>
          </p:cNvPr>
          <p:cNvSpPr/>
          <p:nvPr/>
        </p:nvSpPr>
        <p:spPr>
          <a:xfrm>
            <a:off x="8886216" y="1027906"/>
            <a:ext cx="2605391" cy="2408922"/>
          </a:xfrm>
          <a:prstGeom prst="roundRect">
            <a:avLst/>
          </a:prstGeom>
          <a:noFill/>
          <a:ln w="38100">
            <a:solidFill>
              <a:srgbClr val="730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63D4BE67-8C1C-6538-0D8F-266BA4C8505D}"/>
              </a:ext>
            </a:extLst>
          </p:cNvPr>
          <p:cNvSpPr txBox="1"/>
          <p:nvPr/>
        </p:nvSpPr>
        <p:spPr>
          <a:xfrm>
            <a:off x="8955119" y="443131"/>
            <a:ext cx="2467583" cy="584775"/>
          </a:xfrm>
          <a:prstGeom prst="rect">
            <a:avLst/>
          </a:prstGeom>
          <a:noFill/>
        </p:spPr>
        <p:txBody>
          <a:bodyPr wrap="square" rtlCol="0">
            <a:spAutoFit/>
          </a:bodyPr>
          <a:lstStyle/>
          <a:p>
            <a:pPr algn="ctr"/>
            <a:r>
              <a:rPr lang="en-US" sz="1600" dirty="0">
                <a:solidFill>
                  <a:srgbClr val="730051"/>
                </a:solidFill>
                <a:latin typeface="Arial" panose="020B0604020202020204" pitchFamily="34" charset="0"/>
                <a:cs typeface="Arial" panose="020B0604020202020204" pitchFamily="34" charset="0"/>
              </a:rPr>
              <a:t>Successful normative guidance!</a:t>
            </a:r>
          </a:p>
        </p:txBody>
      </p:sp>
      <p:cxnSp>
        <p:nvCxnSpPr>
          <p:cNvPr id="17" name="Straight Connector 16">
            <a:extLst>
              <a:ext uri="{FF2B5EF4-FFF2-40B4-BE49-F238E27FC236}">
                <a16:creationId xmlns:a16="http://schemas.microsoft.com/office/drawing/2014/main" id="{02B69412-E3BF-99F7-D008-F24AEED35FA0}"/>
              </a:ext>
            </a:extLst>
          </p:cNvPr>
          <p:cNvCxnSpPr>
            <a:cxnSpLocks/>
          </p:cNvCxnSpPr>
          <p:nvPr/>
        </p:nvCxnSpPr>
        <p:spPr>
          <a:xfrm flipH="1">
            <a:off x="1518193" y="3886200"/>
            <a:ext cx="5860674" cy="0"/>
          </a:xfrm>
          <a:prstGeom prst="line">
            <a:avLst/>
          </a:prstGeom>
          <a:ln w="25400">
            <a:solidFill>
              <a:srgbClr val="73005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1A5EAD5-07D2-7F3A-8280-3A9F06A9C6A0}"/>
              </a:ext>
            </a:extLst>
          </p:cNvPr>
          <p:cNvCxnSpPr>
            <a:cxnSpLocks/>
          </p:cNvCxnSpPr>
          <p:nvPr/>
        </p:nvCxnSpPr>
        <p:spPr>
          <a:xfrm flipH="1" flipV="1">
            <a:off x="9669867" y="3429000"/>
            <a:ext cx="928758" cy="785813"/>
          </a:xfrm>
          <a:prstGeom prst="line">
            <a:avLst/>
          </a:prstGeom>
          <a:ln w="25400">
            <a:solidFill>
              <a:srgbClr val="73005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7DFF87D-DCF2-1A48-02D3-5C4AC7B3EAEF}"/>
              </a:ext>
            </a:extLst>
          </p:cNvPr>
          <p:cNvSpPr txBox="1"/>
          <p:nvPr/>
        </p:nvSpPr>
        <p:spPr>
          <a:xfrm>
            <a:off x="9771038" y="4214813"/>
            <a:ext cx="2249037" cy="830997"/>
          </a:xfrm>
          <a:prstGeom prst="rect">
            <a:avLst/>
          </a:prstGeom>
          <a:noFill/>
        </p:spPr>
        <p:txBody>
          <a:bodyPr wrap="square" rtlCol="0">
            <a:spAutoFit/>
          </a:bodyPr>
          <a:lstStyle/>
          <a:p>
            <a:pPr algn="ctr"/>
            <a:r>
              <a:rPr lang="en-US" sz="1600" dirty="0">
                <a:solidFill>
                  <a:srgbClr val="730051"/>
                </a:solidFill>
                <a:latin typeface="Arial" panose="020B0604020202020204" pitchFamily="34" charset="0"/>
                <a:cs typeface="Arial" panose="020B0604020202020204" pitchFamily="34" charset="0"/>
              </a:rPr>
              <a:t>Reranking with scaled rewards best inhibits</a:t>
            </a:r>
          </a:p>
          <a:p>
            <a:pPr algn="ctr"/>
            <a:r>
              <a:rPr lang="en-US" sz="1600" dirty="0">
                <a:solidFill>
                  <a:srgbClr val="730051"/>
                </a:solidFill>
                <a:latin typeface="Arial" panose="020B0604020202020204" pitchFamily="34" charset="0"/>
                <a:cs typeface="Arial" panose="020B0604020202020204" pitchFamily="34" charset="0"/>
              </a:rPr>
              <a:t>unwanted behavior</a:t>
            </a:r>
          </a:p>
        </p:txBody>
      </p:sp>
      <p:cxnSp>
        <p:nvCxnSpPr>
          <p:cNvPr id="26" name="Straight Connector 25">
            <a:extLst>
              <a:ext uri="{FF2B5EF4-FFF2-40B4-BE49-F238E27FC236}">
                <a16:creationId xmlns:a16="http://schemas.microsoft.com/office/drawing/2014/main" id="{42B846A9-E3BB-28E8-1AF2-9336609646F8}"/>
              </a:ext>
            </a:extLst>
          </p:cNvPr>
          <p:cNvCxnSpPr>
            <a:cxnSpLocks/>
          </p:cNvCxnSpPr>
          <p:nvPr/>
        </p:nvCxnSpPr>
        <p:spPr>
          <a:xfrm flipV="1">
            <a:off x="2029179" y="5175140"/>
            <a:ext cx="0" cy="701371"/>
          </a:xfrm>
          <a:prstGeom prst="line">
            <a:avLst/>
          </a:prstGeom>
          <a:ln w="25400">
            <a:solidFill>
              <a:srgbClr val="73005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505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Summary</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a:xfrm>
            <a:off x="838200" y="1825625"/>
            <a:ext cx="5689600" cy="4667250"/>
          </a:xfrm>
        </p:spPr>
        <p:txBody>
          <a:bodyPr>
            <a:normAutofit/>
          </a:bodyPr>
          <a:lstStyle/>
          <a:p>
            <a:r>
              <a:rPr lang="en-US" sz="2400" dirty="0">
                <a:cs typeface="Arial" panose="020B0604020202020204" pitchFamily="34" charset="0"/>
              </a:rPr>
              <a:t>No normative guidance?</a:t>
            </a:r>
          </a:p>
          <a:p>
            <a:pPr lvl="1"/>
            <a:r>
              <a:rPr lang="en-US" dirty="0">
                <a:cs typeface="Arial" panose="020B0604020202020204" pitchFamily="34" charset="0"/>
              </a:rPr>
              <a:t>Agents that can spoof </a:t>
            </a:r>
            <a:r>
              <a:rPr lang="en-US" i="1" dirty="0">
                <a:cs typeface="Arial" panose="020B0604020202020204" pitchFamily="34" charset="0"/>
              </a:rPr>
              <a:t>probably will</a:t>
            </a:r>
          </a:p>
          <a:p>
            <a:pPr lvl="1"/>
            <a:endParaRPr lang="en-US" dirty="0">
              <a:cs typeface="Arial" panose="020B0604020202020204" pitchFamily="34" charset="0"/>
            </a:endParaRPr>
          </a:p>
          <a:p>
            <a:r>
              <a:rPr lang="en-US" sz="2400" dirty="0">
                <a:cs typeface="Arial" panose="020B0604020202020204" pitchFamily="34" charset="0"/>
              </a:rPr>
              <a:t>Restricting action space works</a:t>
            </a:r>
          </a:p>
          <a:p>
            <a:pPr lvl="1"/>
            <a:r>
              <a:rPr lang="en-US" dirty="0">
                <a:cs typeface="Arial" panose="020B0604020202020204" pitchFamily="34" charset="0"/>
              </a:rPr>
              <a:t>Severely limits agent utility</a:t>
            </a:r>
          </a:p>
          <a:p>
            <a:pPr lvl="1"/>
            <a:endParaRPr lang="en-US" dirty="0">
              <a:cs typeface="Arial" panose="020B0604020202020204" pitchFamily="34" charset="0"/>
            </a:endParaRPr>
          </a:p>
          <a:p>
            <a:r>
              <a:rPr lang="en-US" sz="2400" dirty="0">
                <a:cs typeface="Arial" panose="020B0604020202020204" pitchFamily="34" charset="0"/>
              </a:rPr>
              <a:t>Normative guidance can work</a:t>
            </a:r>
          </a:p>
          <a:p>
            <a:pPr lvl="1"/>
            <a:r>
              <a:rPr lang="en-US" dirty="0">
                <a:cs typeface="Arial" panose="020B0604020202020204" pitchFamily="34" charset="0"/>
              </a:rPr>
              <a:t>Theta activation reduced</a:t>
            </a:r>
          </a:p>
          <a:p>
            <a:pPr lvl="1"/>
            <a:r>
              <a:rPr lang="en-US" dirty="0">
                <a:cs typeface="Arial" panose="020B0604020202020204" pitchFamily="34" charset="0"/>
              </a:rPr>
              <a:t>0.75 or higher -&gt; 0.05 or lower</a:t>
            </a:r>
          </a:p>
          <a:p>
            <a:pPr lvl="1"/>
            <a:endParaRPr lang="en-US" dirty="0">
              <a:cs typeface="Arial" panose="020B0604020202020204" pitchFamily="34" charset="0"/>
            </a:endParaRPr>
          </a:p>
          <a:p>
            <a:pPr lvl="1"/>
            <a:endParaRPr lang="en-US" dirty="0">
              <a:cs typeface="Arial" panose="020B0604020202020204" pitchFamily="34" charset="0"/>
            </a:endParaRPr>
          </a:p>
        </p:txBody>
      </p:sp>
      <p:sp>
        <p:nvSpPr>
          <p:cNvPr id="4" name="Content Placeholder 3">
            <a:extLst>
              <a:ext uri="{FF2B5EF4-FFF2-40B4-BE49-F238E27FC236}">
                <a16:creationId xmlns:a16="http://schemas.microsoft.com/office/drawing/2014/main" id="{9857A7FE-CAB9-B75F-20A9-F21296C708C6}"/>
              </a:ext>
            </a:extLst>
          </p:cNvPr>
          <p:cNvSpPr>
            <a:spLocks noGrp="1"/>
          </p:cNvSpPr>
          <p:nvPr>
            <p:ph sz="half" idx="2"/>
          </p:nvPr>
        </p:nvSpPr>
        <p:spPr>
          <a:xfrm>
            <a:off x="6629400" y="1825625"/>
            <a:ext cx="5181600" cy="4351338"/>
          </a:xfrm>
        </p:spPr>
        <p:txBody>
          <a:bodyPr>
            <a:normAutofit/>
          </a:bodyPr>
          <a:lstStyle/>
          <a:p>
            <a:r>
              <a:rPr lang="en-US" sz="2400" dirty="0">
                <a:cs typeface="Arial" panose="020B0604020202020204" pitchFamily="34" charset="0"/>
              </a:rPr>
              <a:t>Important</a:t>
            </a:r>
          </a:p>
          <a:p>
            <a:pPr lvl="1"/>
            <a:r>
              <a:rPr lang="en-US" dirty="0">
                <a:cs typeface="Arial" panose="020B0604020202020204" pitchFamily="34" charset="0"/>
              </a:rPr>
              <a:t>Scaled rewards</a:t>
            </a:r>
          </a:p>
          <a:p>
            <a:pPr lvl="1"/>
            <a:r>
              <a:rPr lang="en-US" dirty="0">
                <a:cs typeface="Arial" panose="020B0604020202020204" pitchFamily="34" charset="0"/>
              </a:rPr>
              <a:t>Action selection mechanism</a:t>
            </a:r>
          </a:p>
          <a:p>
            <a:pPr lvl="1"/>
            <a:r>
              <a:rPr lang="en-US" dirty="0">
                <a:cs typeface="Arial" panose="020B0604020202020204" pitchFamily="34" charset="0"/>
              </a:rPr>
              <a:t>Need for best practices!</a:t>
            </a:r>
          </a:p>
          <a:p>
            <a:pPr marL="457200" lvl="1" indent="0">
              <a:buNone/>
            </a:pPr>
            <a:endParaRPr lang="en-US" dirty="0">
              <a:cs typeface="Arial" panose="020B0604020202020204" pitchFamily="34" charset="0"/>
            </a:endParaRPr>
          </a:p>
          <a:p>
            <a:r>
              <a:rPr lang="en-US" sz="2400" dirty="0">
                <a:cs typeface="Arial" panose="020B0604020202020204" pitchFamily="34" charset="0"/>
              </a:rPr>
              <a:t>“Escapees”</a:t>
            </a:r>
          </a:p>
          <a:p>
            <a:pPr lvl="1"/>
            <a:r>
              <a:rPr lang="en-US" dirty="0">
                <a:cs typeface="Arial" panose="020B0604020202020204" pitchFamily="34" charset="0"/>
              </a:rPr>
              <a:t>Bimodal returns and Theta</a:t>
            </a:r>
          </a:p>
          <a:p>
            <a:endParaRPr lang="en-US" sz="2400" dirty="0">
              <a:cs typeface="Arial" panose="020B0604020202020204" pitchFamily="34" charset="0"/>
            </a:endParaRPr>
          </a:p>
          <a:p>
            <a:pPr lvl="1"/>
            <a:endParaRPr lang="en-US" dirty="0">
              <a:cs typeface="Arial" panose="020B0604020202020204" pitchFamily="34" charset="0"/>
            </a:endParaRPr>
          </a:p>
          <a:p>
            <a:pPr marL="457200" lvl="1" indent="0">
              <a:buNone/>
            </a:pPr>
            <a:endParaRPr lang="en-US" dirty="0">
              <a:cs typeface="Arial" panose="020B0604020202020204" pitchFamily="34" charset="0"/>
            </a:endParaRPr>
          </a:p>
          <a:p>
            <a:endParaRPr lang="en-US" sz="2400" dirty="0">
              <a:cs typeface="Arial" panose="020B0604020202020204" pitchFamily="34" charset="0"/>
            </a:endParaRP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7" name="Picture 9" descr="A picture containing logo&#10;&#10;Description automatically generated">
            <a:extLst>
              <a:ext uri="{FF2B5EF4-FFF2-40B4-BE49-F238E27FC236}">
                <a16:creationId xmlns:a16="http://schemas.microsoft.com/office/drawing/2014/main" id="{DD12B880-FEFC-0D7E-BC56-5BA3A149DC26}"/>
              </a:ext>
            </a:extLst>
          </p:cNvPr>
          <p:cNvPicPr>
            <a:picLocks noChangeAspect="1"/>
          </p:cNvPicPr>
          <p:nvPr/>
        </p:nvPicPr>
        <p:blipFill>
          <a:blip r:embed="rId3"/>
          <a:stretch>
            <a:fillRect/>
          </a:stretch>
        </p:blipFill>
        <p:spPr>
          <a:xfrm>
            <a:off x="7103035" y="4808587"/>
            <a:ext cx="4054390" cy="409819"/>
          </a:xfrm>
          <a:prstGeom prst="rect">
            <a:avLst/>
          </a:prstGeom>
        </p:spPr>
      </p:pic>
      <p:pic>
        <p:nvPicPr>
          <p:cNvPr id="8" name="Picture 10">
            <a:extLst>
              <a:ext uri="{FF2B5EF4-FFF2-40B4-BE49-F238E27FC236}">
                <a16:creationId xmlns:a16="http://schemas.microsoft.com/office/drawing/2014/main" id="{C6CC4AD7-0F67-1F25-DDEE-7B7A1D1194CD}"/>
              </a:ext>
            </a:extLst>
          </p:cNvPr>
          <p:cNvPicPr>
            <a:picLocks noChangeAspect="1"/>
          </p:cNvPicPr>
          <p:nvPr/>
        </p:nvPicPr>
        <p:blipFill>
          <a:blip r:embed="rId4"/>
          <a:stretch>
            <a:fillRect/>
          </a:stretch>
        </p:blipFill>
        <p:spPr>
          <a:xfrm>
            <a:off x="7103035" y="5319069"/>
            <a:ext cx="4054388" cy="370531"/>
          </a:xfrm>
          <a:prstGeom prst="rect">
            <a:avLst/>
          </a:prstGeom>
        </p:spPr>
      </p:pic>
    </p:spTree>
    <p:extLst>
      <p:ext uri="{BB962C8B-B14F-4D97-AF65-F5344CB8AC3E}">
        <p14:creationId xmlns:p14="http://schemas.microsoft.com/office/powerpoint/2010/main" val="4102474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784AB-BEC8-C0F5-C0B4-61944080A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E2478-A52D-3949-AC47-3874B9ADA900}"/>
              </a:ext>
            </a:extLst>
          </p:cNvPr>
          <p:cNvSpPr>
            <a:spLocks noGrp="1"/>
          </p:cNvSpPr>
          <p:nvPr>
            <p:ph type="title"/>
          </p:nvPr>
        </p:nvSpPr>
        <p:spPr/>
        <p:txBody>
          <a:bodyPr>
            <a:normAutofit/>
          </a:bodyPr>
          <a:lstStyle/>
          <a:p>
            <a:r>
              <a:rPr lang="en-US" sz="4000" b="1" dirty="0">
                <a:latin typeface="Century Gothic" panose="020B0502020202020204" pitchFamily="34" charset="0"/>
              </a:rPr>
              <a:t>Less Stylized Market</a:t>
            </a:r>
          </a:p>
        </p:txBody>
      </p:sp>
      <p:sp>
        <p:nvSpPr>
          <p:cNvPr id="5" name="Rectangle 4">
            <a:extLst>
              <a:ext uri="{FF2B5EF4-FFF2-40B4-BE49-F238E27FC236}">
                <a16:creationId xmlns:a16="http://schemas.microsoft.com/office/drawing/2014/main" id="{D4A0078A-CE28-4D29-2079-18B74E058085}"/>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Content Placeholder 2">
            <a:extLst>
              <a:ext uri="{FF2B5EF4-FFF2-40B4-BE49-F238E27FC236}">
                <a16:creationId xmlns:a16="http://schemas.microsoft.com/office/drawing/2014/main" id="{7354F1CB-FAD0-DD53-7326-6A15CF737C8A}"/>
              </a:ext>
            </a:extLst>
          </p:cNvPr>
          <p:cNvSpPr>
            <a:spLocks noGrp="1"/>
          </p:cNvSpPr>
          <p:nvPr>
            <p:ph sz="half" idx="1"/>
          </p:nvPr>
        </p:nvSpPr>
        <p:spPr>
          <a:xfrm>
            <a:off x="838199" y="1825625"/>
            <a:ext cx="5956291" cy="4667250"/>
          </a:xfrm>
        </p:spPr>
        <p:txBody>
          <a:bodyPr>
            <a:normAutofit lnSpcReduction="10000"/>
          </a:bodyPr>
          <a:lstStyle/>
          <a:p>
            <a:r>
              <a:rPr lang="en-US" sz="2400" dirty="0">
                <a:cs typeface="Arial" panose="020B0604020202020204" pitchFamily="34" charset="0"/>
              </a:rPr>
              <a:t>Based on Nasdaq </a:t>
            </a:r>
            <a:r>
              <a:rPr lang="en-US" sz="2400" dirty="0" err="1">
                <a:cs typeface="Arial" panose="020B0604020202020204" pitchFamily="34" charset="0"/>
              </a:rPr>
              <a:t>TotalView</a:t>
            </a:r>
            <a:endParaRPr lang="en-US" sz="2400" dirty="0">
              <a:cs typeface="Arial" panose="020B0604020202020204" pitchFamily="34" charset="0"/>
            </a:endParaRPr>
          </a:p>
          <a:p>
            <a:pPr lvl="1"/>
            <a:r>
              <a:rPr lang="en-US" dirty="0">
                <a:cs typeface="Arial" panose="020B0604020202020204" pitchFamily="34" charset="0"/>
              </a:rPr>
              <a:t>Full depth level 3 quotes</a:t>
            </a:r>
          </a:p>
          <a:p>
            <a:pPr lvl="1"/>
            <a:r>
              <a:rPr lang="en-US" dirty="0">
                <a:cs typeface="Arial" panose="020B0604020202020204" pitchFamily="34" charset="0"/>
              </a:rPr>
              <a:t>Includes pre/post market</a:t>
            </a:r>
          </a:p>
          <a:p>
            <a:pPr lvl="1"/>
            <a:endParaRPr lang="en-US" dirty="0">
              <a:cs typeface="Arial" panose="020B0604020202020204" pitchFamily="34" charset="0"/>
            </a:endParaRPr>
          </a:p>
          <a:p>
            <a:r>
              <a:rPr lang="en-US" sz="2400" dirty="0">
                <a:cs typeface="Arial" panose="020B0604020202020204" pitchFamily="34" charset="0"/>
              </a:rPr>
              <a:t>How many agents?</a:t>
            </a:r>
          </a:p>
          <a:p>
            <a:pPr lvl="1"/>
            <a:r>
              <a:rPr lang="en-US" sz="2000" dirty="0">
                <a:cs typeface="Arial" panose="020B0604020202020204" pitchFamily="34" charset="0"/>
              </a:rPr>
              <a:t>0: market replay</a:t>
            </a:r>
          </a:p>
          <a:p>
            <a:pPr lvl="1"/>
            <a:r>
              <a:rPr lang="en-US" sz="2000" dirty="0">
                <a:cs typeface="Arial" panose="020B0604020202020204" pitchFamily="34" charset="0"/>
              </a:rPr>
              <a:t>1: </a:t>
            </a:r>
            <a:r>
              <a:rPr lang="en-US" sz="2000" dirty="0" err="1">
                <a:cs typeface="Arial" panose="020B0604020202020204" pitchFamily="34" charset="0"/>
              </a:rPr>
              <a:t>backtest</a:t>
            </a:r>
            <a:endParaRPr lang="en-US" sz="2000" dirty="0">
              <a:cs typeface="Arial" panose="020B0604020202020204" pitchFamily="34" charset="0"/>
            </a:endParaRPr>
          </a:p>
          <a:p>
            <a:pPr lvl="1"/>
            <a:r>
              <a:rPr lang="en-US" sz="2000" dirty="0">
                <a:cs typeface="Arial" panose="020B0604020202020204" pitchFamily="34" charset="0"/>
              </a:rPr>
              <a:t>2+: interactive </a:t>
            </a:r>
            <a:r>
              <a:rPr lang="en-US" sz="2000" dirty="0" err="1">
                <a:cs typeface="Arial" panose="020B0604020202020204" pitchFamily="34" charset="0"/>
              </a:rPr>
              <a:t>backtest</a:t>
            </a:r>
            <a:endParaRPr lang="en-US" sz="2000" dirty="0">
              <a:cs typeface="Arial" panose="020B0604020202020204" pitchFamily="34" charset="0"/>
            </a:endParaRPr>
          </a:p>
          <a:p>
            <a:endParaRPr lang="en-US" sz="2400" dirty="0">
              <a:cs typeface="Arial" panose="020B0604020202020204" pitchFamily="34" charset="0"/>
            </a:endParaRPr>
          </a:p>
          <a:p>
            <a:r>
              <a:rPr lang="en-US" sz="2400" dirty="0">
                <a:cs typeface="Arial" panose="020B0604020202020204" pitchFamily="34" charset="0"/>
              </a:rPr>
              <a:t>Coroutine flow for better time sampling</a:t>
            </a:r>
          </a:p>
          <a:p>
            <a:endParaRPr lang="en-US" sz="2400" dirty="0">
              <a:cs typeface="Arial" panose="020B0604020202020204" pitchFamily="34" charset="0"/>
            </a:endParaRPr>
          </a:p>
          <a:p>
            <a:r>
              <a:rPr lang="en-US" sz="2400" dirty="0">
                <a:cs typeface="Arial" panose="020B0604020202020204" pitchFamily="34" charset="0"/>
              </a:rPr>
              <a:t>Streamlined: 28K lines to &lt; 1K</a:t>
            </a:r>
          </a:p>
          <a:p>
            <a:pPr lvl="1"/>
            <a:endParaRPr lang="en-US" dirty="0">
              <a:cs typeface="Arial" panose="020B0604020202020204" pitchFamily="34" charset="0"/>
            </a:endParaRPr>
          </a:p>
        </p:txBody>
      </p:sp>
      <p:sp>
        <p:nvSpPr>
          <p:cNvPr id="6" name="Content Placeholder 2">
            <a:extLst>
              <a:ext uri="{FF2B5EF4-FFF2-40B4-BE49-F238E27FC236}">
                <a16:creationId xmlns:a16="http://schemas.microsoft.com/office/drawing/2014/main" id="{34BCD2CB-3DA3-23BB-9DAE-B4423CB45807}"/>
              </a:ext>
            </a:extLst>
          </p:cNvPr>
          <p:cNvSpPr txBox="1">
            <a:spLocks/>
          </p:cNvSpPr>
          <p:nvPr/>
        </p:nvSpPr>
        <p:spPr>
          <a:xfrm>
            <a:off x="6984999" y="1825625"/>
            <a:ext cx="4533901"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cs typeface="Arial" panose="020B0604020202020204" pitchFamily="34" charset="0"/>
              </a:rPr>
              <a:t>Accurate LOB reconstruction</a:t>
            </a:r>
          </a:p>
          <a:p>
            <a:pPr lvl="1"/>
            <a:r>
              <a:rPr lang="en-US" dirty="0">
                <a:cs typeface="Arial" panose="020B0604020202020204" pitchFamily="34" charset="0"/>
              </a:rPr>
              <a:t>Pre-market, cross</a:t>
            </a:r>
          </a:p>
          <a:p>
            <a:pPr lvl="1"/>
            <a:r>
              <a:rPr lang="en-US" dirty="0">
                <a:cs typeface="Arial" panose="020B0604020202020204" pitchFamily="34" charset="0"/>
              </a:rPr>
              <a:t>Disk cache + fast forward</a:t>
            </a:r>
          </a:p>
          <a:p>
            <a:pPr lvl="1"/>
            <a:endParaRPr lang="en-US" dirty="0">
              <a:cs typeface="Arial" panose="020B0604020202020204" pitchFamily="34" charset="0"/>
            </a:endParaRPr>
          </a:p>
          <a:p>
            <a:pPr lvl="1"/>
            <a:endParaRPr lang="en-US" dirty="0">
              <a:cs typeface="Arial" panose="020B0604020202020204" pitchFamily="34" charset="0"/>
            </a:endParaRPr>
          </a:p>
          <a:p>
            <a:r>
              <a:rPr lang="en-US" sz="2400" dirty="0">
                <a:cs typeface="Arial" panose="020B0604020202020204" pitchFamily="34" charset="0"/>
              </a:rPr>
              <a:t>Any time period, any date</a:t>
            </a:r>
          </a:p>
          <a:p>
            <a:endParaRPr lang="en-US" sz="2400" dirty="0">
              <a:cs typeface="Arial" panose="020B0604020202020204" pitchFamily="34" charset="0"/>
            </a:endParaRPr>
          </a:p>
          <a:p>
            <a:endParaRPr lang="en-US" sz="2400" dirty="0">
              <a:cs typeface="Arial" panose="020B0604020202020204" pitchFamily="34" charset="0"/>
            </a:endParaRPr>
          </a:p>
          <a:p>
            <a:r>
              <a:rPr lang="en-US" sz="2400" dirty="0">
                <a:cs typeface="Arial" panose="020B0604020202020204" pitchFamily="34" charset="0"/>
              </a:rPr>
              <a:t>Add liquidity to </a:t>
            </a:r>
            <a:r>
              <a:rPr lang="en-US" sz="2400" dirty="0" err="1">
                <a:cs typeface="Arial" panose="020B0604020202020204" pitchFamily="34" charset="0"/>
              </a:rPr>
              <a:t>backtest</a:t>
            </a:r>
            <a:r>
              <a:rPr lang="en-US" sz="2400" dirty="0">
                <a:cs typeface="Arial" panose="020B0604020202020204" pitchFamily="34" charset="0"/>
              </a:rPr>
              <a:t>?</a:t>
            </a:r>
          </a:p>
          <a:p>
            <a:pPr lvl="1"/>
            <a:r>
              <a:rPr lang="en-US" sz="2000" dirty="0">
                <a:cs typeface="Arial" panose="020B0604020202020204" pitchFamily="34" charset="0"/>
              </a:rPr>
              <a:t>Market maker agent</a:t>
            </a:r>
          </a:p>
        </p:txBody>
      </p:sp>
    </p:spTree>
    <p:extLst>
      <p:ext uri="{BB962C8B-B14F-4D97-AF65-F5344CB8AC3E}">
        <p14:creationId xmlns:p14="http://schemas.microsoft.com/office/powerpoint/2010/main" val="1279301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1AEA6-36BD-F5FF-81B5-FE1382A1C9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99707D-13AD-5C85-6C6B-62EE26072008}"/>
              </a:ext>
            </a:extLst>
          </p:cNvPr>
          <p:cNvSpPr>
            <a:spLocks noGrp="1"/>
          </p:cNvSpPr>
          <p:nvPr>
            <p:ph type="title"/>
          </p:nvPr>
        </p:nvSpPr>
        <p:spPr/>
        <p:txBody>
          <a:bodyPr>
            <a:normAutofit/>
          </a:bodyPr>
          <a:lstStyle/>
          <a:p>
            <a:r>
              <a:rPr lang="en-US" sz="4000" b="1" dirty="0">
                <a:latin typeface="Century Gothic" panose="020B0502020202020204" pitchFamily="34" charset="0"/>
              </a:rPr>
              <a:t>Less Stylized Agent</a:t>
            </a:r>
          </a:p>
        </p:txBody>
      </p:sp>
      <p:sp>
        <p:nvSpPr>
          <p:cNvPr id="5" name="Rectangle 4">
            <a:extLst>
              <a:ext uri="{FF2B5EF4-FFF2-40B4-BE49-F238E27FC236}">
                <a16:creationId xmlns:a16="http://schemas.microsoft.com/office/drawing/2014/main" id="{3E2FE313-1884-D631-CA12-986585E9019B}"/>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Content Placeholder 2">
            <a:extLst>
              <a:ext uri="{FF2B5EF4-FFF2-40B4-BE49-F238E27FC236}">
                <a16:creationId xmlns:a16="http://schemas.microsoft.com/office/drawing/2014/main" id="{020036F7-F109-C406-E001-C6F2267FF8BB}"/>
              </a:ext>
            </a:extLst>
          </p:cNvPr>
          <p:cNvSpPr>
            <a:spLocks noGrp="1"/>
          </p:cNvSpPr>
          <p:nvPr>
            <p:ph sz="half" idx="1"/>
          </p:nvPr>
        </p:nvSpPr>
        <p:spPr>
          <a:xfrm>
            <a:off x="838200" y="1481296"/>
            <a:ext cx="5956291" cy="4667250"/>
          </a:xfrm>
        </p:spPr>
        <p:txBody>
          <a:bodyPr>
            <a:normAutofit/>
          </a:bodyPr>
          <a:lstStyle/>
          <a:p>
            <a:pPr>
              <a:lnSpc>
                <a:spcPct val="120000"/>
              </a:lnSpc>
            </a:pPr>
            <a:r>
              <a:rPr lang="en-US" sz="2400" dirty="0">
                <a:cs typeface="Arial" panose="020B0604020202020204" pitchFamily="34" charset="0"/>
              </a:rPr>
              <a:t>Q-network, not table</a:t>
            </a:r>
          </a:p>
          <a:p>
            <a:pPr>
              <a:lnSpc>
                <a:spcPct val="120000"/>
              </a:lnSpc>
            </a:pPr>
            <a:r>
              <a:rPr lang="en-US" sz="2400" dirty="0">
                <a:cs typeface="Arial" panose="020B0604020202020204" pitchFamily="34" charset="0"/>
              </a:rPr>
              <a:t>Add target network</a:t>
            </a:r>
          </a:p>
          <a:p>
            <a:pPr>
              <a:lnSpc>
                <a:spcPct val="120000"/>
              </a:lnSpc>
            </a:pPr>
            <a:r>
              <a:rPr lang="en-US" sz="2400" dirty="0">
                <a:cs typeface="Arial" panose="020B0604020202020204" pitchFamily="34" charset="0"/>
              </a:rPr>
              <a:t>Double Q</a:t>
            </a:r>
          </a:p>
          <a:p>
            <a:pPr>
              <a:lnSpc>
                <a:spcPct val="120000"/>
              </a:lnSpc>
            </a:pPr>
            <a:r>
              <a:rPr lang="en-US" sz="2400" dirty="0" err="1">
                <a:cs typeface="Arial" panose="020B0604020202020204" pitchFamily="34" charset="0"/>
              </a:rPr>
              <a:t>ε</a:t>
            </a:r>
            <a:r>
              <a:rPr lang="en-US" sz="2400" dirty="0">
                <a:cs typeface="Arial" panose="020B0604020202020204" pitchFamily="34" charset="0"/>
              </a:rPr>
              <a:t>-greedy is f (s)</a:t>
            </a:r>
            <a:endParaRPr lang="en-US" dirty="0">
              <a:cs typeface="Arial" panose="020B0604020202020204" pitchFamily="34" charset="0"/>
            </a:endParaRPr>
          </a:p>
        </p:txBody>
      </p:sp>
      <p:sp>
        <p:nvSpPr>
          <p:cNvPr id="3" name="TextBox 2">
            <a:extLst>
              <a:ext uri="{FF2B5EF4-FFF2-40B4-BE49-F238E27FC236}">
                <a16:creationId xmlns:a16="http://schemas.microsoft.com/office/drawing/2014/main" id="{3532E6C4-46F4-CA2D-57CF-A5CDB27079C9}"/>
              </a:ext>
            </a:extLst>
          </p:cNvPr>
          <p:cNvSpPr txBox="1"/>
          <p:nvPr/>
        </p:nvSpPr>
        <p:spPr>
          <a:xfrm>
            <a:off x="2023576" y="6320035"/>
            <a:ext cx="81448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Arial Narrow" panose="020B0604020202020204" pitchFamily="34" charset="0"/>
                <a:ea typeface="+mn-lt"/>
                <a:cs typeface="Arial Narrow" panose="020B0604020202020204" pitchFamily="34" charset="0"/>
              </a:rPr>
              <a:t>Zhang, Ji, et al. (2019). An End-to-End Automatic Cloud Database Tuning System Using Deep Reinforcement Learning.</a:t>
            </a:r>
            <a:endParaRPr lang="en-US" sz="1400" dirty="0">
              <a:latin typeface="Arial Narrow" panose="020B0604020202020204" pitchFamily="34" charset="0"/>
              <a:ea typeface="Roboto"/>
              <a:cs typeface="Arial Narrow" panose="020B0604020202020204" pitchFamily="34" charset="0"/>
            </a:endParaRPr>
          </a:p>
        </p:txBody>
      </p:sp>
      <p:pic>
        <p:nvPicPr>
          <p:cNvPr id="7" name="Picture 8" descr="Diagram&#10;&#10;Description automatically generated">
            <a:extLst>
              <a:ext uri="{FF2B5EF4-FFF2-40B4-BE49-F238E27FC236}">
                <a16:creationId xmlns:a16="http://schemas.microsoft.com/office/drawing/2014/main" id="{5E735C9E-0C10-A5F5-035B-DE970787E450}"/>
              </a:ext>
            </a:extLst>
          </p:cNvPr>
          <p:cNvPicPr>
            <a:picLocks noChangeAspect="1"/>
          </p:cNvPicPr>
          <p:nvPr/>
        </p:nvPicPr>
        <p:blipFill>
          <a:blip r:embed="rId3"/>
          <a:stretch>
            <a:fillRect/>
          </a:stretch>
        </p:blipFill>
        <p:spPr>
          <a:xfrm>
            <a:off x="2977911" y="4053240"/>
            <a:ext cx="6236178" cy="2266795"/>
          </a:xfrm>
          <a:prstGeom prst="rect">
            <a:avLst/>
          </a:prstGeom>
        </p:spPr>
      </p:pic>
      <p:pic>
        <p:nvPicPr>
          <p:cNvPr id="8" name="Picture 7">
            <a:extLst>
              <a:ext uri="{FF2B5EF4-FFF2-40B4-BE49-F238E27FC236}">
                <a16:creationId xmlns:a16="http://schemas.microsoft.com/office/drawing/2014/main" id="{8555BED0-1127-FDAD-88DA-DC3CD184485B}"/>
              </a:ext>
            </a:extLst>
          </p:cNvPr>
          <p:cNvPicPr>
            <a:picLocks noChangeAspect="1"/>
          </p:cNvPicPr>
          <p:nvPr/>
        </p:nvPicPr>
        <p:blipFill>
          <a:blip r:embed="rId4"/>
          <a:stretch>
            <a:fillRect/>
          </a:stretch>
        </p:blipFill>
        <p:spPr>
          <a:xfrm>
            <a:off x="4353957" y="1558827"/>
            <a:ext cx="4127500" cy="571500"/>
          </a:xfrm>
          <a:prstGeom prst="rect">
            <a:avLst/>
          </a:prstGeom>
        </p:spPr>
      </p:pic>
      <p:pic>
        <p:nvPicPr>
          <p:cNvPr id="9" name="Picture 8">
            <a:extLst>
              <a:ext uri="{FF2B5EF4-FFF2-40B4-BE49-F238E27FC236}">
                <a16:creationId xmlns:a16="http://schemas.microsoft.com/office/drawing/2014/main" id="{FE203776-271F-9641-AD14-AEC532A6383A}"/>
              </a:ext>
            </a:extLst>
          </p:cNvPr>
          <p:cNvPicPr>
            <a:picLocks noChangeAspect="1"/>
          </p:cNvPicPr>
          <p:nvPr/>
        </p:nvPicPr>
        <p:blipFill>
          <a:blip r:embed="rId5"/>
          <a:stretch>
            <a:fillRect/>
          </a:stretch>
        </p:blipFill>
        <p:spPr>
          <a:xfrm>
            <a:off x="4353957" y="2100521"/>
            <a:ext cx="4229100" cy="596900"/>
          </a:xfrm>
          <a:prstGeom prst="rect">
            <a:avLst/>
          </a:prstGeom>
        </p:spPr>
      </p:pic>
      <p:pic>
        <p:nvPicPr>
          <p:cNvPr id="10" name="Picture 9">
            <a:extLst>
              <a:ext uri="{FF2B5EF4-FFF2-40B4-BE49-F238E27FC236}">
                <a16:creationId xmlns:a16="http://schemas.microsoft.com/office/drawing/2014/main" id="{DDAE7612-1FA2-CF2C-FEC0-7C1E21AABD55}"/>
              </a:ext>
            </a:extLst>
          </p:cNvPr>
          <p:cNvPicPr>
            <a:picLocks noChangeAspect="1"/>
          </p:cNvPicPr>
          <p:nvPr/>
        </p:nvPicPr>
        <p:blipFill>
          <a:blip r:embed="rId6"/>
          <a:stretch>
            <a:fillRect/>
          </a:stretch>
        </p:blipFill>
        <p:spPr>
          <a:xfrm>
            <a:off x="4353957" y="2657986"/>
            <a:ext cx="6324600" cy="685800"/>
          </a:xfrm>
          <a:prstGeom prst="rect">
            <a:avLst/>
          </a:prstGeom>
        </p:spPr>
      </p:pic>
    </p:spTree>
    <p:extLst>
      <p:ext uri="{BB962C8B-B14F-4D97-AF65-F5344CB8AC3E}">
        <p14:creationId xmlns:p14="http://schemas.microsoft.com/office/powerpoint/2010/main" val="183760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69DC8-6E75-9B5B-7DFA-3E19950B2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6DF60-A30E-3FD5-3021-2C94DDE9BA75}"/>
              </a:ext>
            </a:extLst>
          </p:cNvPr>
          <p:cNvSpPr>
            <a:spLocks noGrp="1"/>
          </p:cNvSpPr>
          <p:nvPr>
            <p:ph type="title"/>
          </p:nvPr>
        </p:nvSpPr>
        <p:spPr/>
        <p:txBody>
          <a:bodyPr>
            <a:normAutofit/>
          </a:bodyPr>
          <a:lstStyle/>
          <a:p>
            <a:r>
              <a:rPr lang="en-US" sz="4000" b="1" dirty="0">
                <a:latin typeface="Century Gothic" panose="020B0502020202020204" pitchFamily="34" charset="0"/>
              </a:rPr>
              <a:t>Testing on one time period</a:t>
            </a:r>
          </a:p>
        </p:txBody>
      </p:sp>
      <p:sp>
        <p:nvSpPr>
          <p:cNvPr id="5" name="Rectangle 4">
            <a:extLst>
              <a:ext uri="{FF2B5EF4-FFF2-40B4-BE49-F238E27FC236}">
                <a16:creationId xmlns:a16="http://schemas.microsoft.com/office/drawing/2014/main" id="{EB8C0BD4-8237-38D9-866E-0028AD3F4583}"/>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Content Placeholder 2">
            <a:extLst>
              <a:ext uri="{FF2B5EF4-FFF2-40B4-BE49-F238E27FC236}">
                <a16:creationId xmlns:a16="http://schemas.microsoft.com/office/drawing/2014/main" id="{89662991-A78E-6981-85CC-5B7DD03F7474}"/>
              </a:ext>
            </a:extLst>
          </p:cNvPr>
          <p:cNvSpPr>
            <a:spLocks noGrp="1"/>
          </p:cNvSpPr>
          <p:nvPr>
            <p:ph sz="half" idx="1"/>
          </p:nvPr>
        </p:nvSpPr>
        <p:spPr>
          <a:xfrm>
            <a:off x="838200" y="1481296"/>
            <a:ext cx="8458200" cy="4667250"/>
          </a:xfrm>
        </p:spPr>
        <p:txBody>
          <a:bodyPr>
            <a:normAutofit/>
          </a:bodyPr>
          <a:lstStyle/>
          <a:p>
            <a:pPr>
              <a:lnSpc>
                <a:spcPct val="120000"/>
              </a:lnSpc>
            </a:pPr>
            <a:r>
              <a:rPr lang="en-US" sz="2400" dirty="0">
                <a:cs typeface="Arial" panose="020B0604020202020204" pitchFamily="34" charset="0"/>
              </a:rPr>
              <a:t>Sep 11, 2024 from 10:21 to 10:31 AM</a:t>
            </a:r>
          </a:p>
          <a:p>
            <a:pPr>
              <a:lnSpc>
                <a:spcPct val="120000"/>
              </a:lnSpc>
            </a:pPr>
            <a:r>
              <a:rPr lang="en-US" sz="2400" dirty="0">
                <a:cs typeface="Arial" panose="020B0604020202020204" pitchFamily="34" charset="0"/>
              </a:rPr>
              <a:t>Symbol: SPY</a:t>
            </a:r>
          </a:p>
          <a:p>
            <a:pPr>
              <a:lnSpc>
                <a:spcPct val="120000"/>
              </a:lnSpc>
            </a:pPr>
            <a:r>
              <a:rPr lang="en-US" sz="2400" dirty="0">
                <a:cs typeface="Arial" panose="020B0604020202020204" pitchFamily="34" charset="0"/>
              </a:rPr>
              <a:t>Learner task is optimal execution of 4 round lots</a:t>
            </a:r>
          </a:p>
          <a:p>
            <a:pPr>
              <a:lnSpc>
                <a:spcPct val="120000"/>
              </a:lnSpc>
            </a:pPr>
            <a:r>
              <a:rPr lang="en-US" sz="2400" dirty="0">
                <a:cs typeface="Arial" panose="020B0604020202020204" pitchFamily="34" charset="0"/>
              </a:rPr>
              <a:t>Need to learn patience</a:t>
            </a:r>
            <a:endParaRPr lang="en-US" dirty="0">
              <a:cs typeface="Arial" panose="020B0604020202020204" pitchFamily="34" charset="0"/>
            </a:endParaRPr>
          </a:p>
        </p:txBody>
      </p:sp>
      <p:pic>
        <p:nvPicPr>
          <p:cNvPr id="6" name="Picture 5">
            <a:extLst>
              <a:ext uri="{FF2B5EF4-FFF2-40B4-BE49-F238E27FC236}">
                <a16:creationId xmlns:a16="http://schemas.microsoft.com/office/drawing/2014/main" id="{E00E89DD-3ECD-26FC-034F-CB1F41ADE480}"/>
              </a:ext>
            </a:extLst>
          </p:cNvPr>
          <p:cNvPicPr>
            <a:picLocks noChangeAspect="1"/>
          </p:cNvPicPr>
          <p:nvPr/>
        </p:nvPicPr>
        <p:blipFill>
          <a:blip r:embed="rId3"/>
          <a:stretch>
            <a:fillRect/>
          </a:stretch>
        </p:blipFill>
        <p:spPr>
          <a:xfrm>
            <a:off x="2209800" y="4051577"/>
            <a:ext cx="7772400" cy="2451696"/>
          </a:xfrm>
          <a:prstGeom prst="rect">
            <a:avLst/>
          </a:prstGeom>
        </p:spPr>
      </p:pic>
    </p:spTree>
    <p:extLst>
      <p:ext uri="{BB962C8B-B14F-4D97-AF65-F5344CB8AC3E}">
        <p14:creationId xmlns:p14="http://schemas.microsoft.com/office/powerpoint/2010/main" val="85886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D04A4-8271-6792-C189-B407F434B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DA86C-7F18-BF6B-69DF-B91FDAE3FDB0}"/>
              </a:ext>
            </a:extLst>
          </p:cNvPr>
          <p:cNvSpPr>
            <a:spLocks noGrp="1"/>
          </p:cNvSpPr>
          <p:nvPr>
            <p:ph type="title"/>
          </p:nvPr>
        </p:nvSpPr>
        <p:spPr/>
        <p:txBody>
          <a:bodyPr>
            <a:normAutofit/>
          </a:bodyPr>
          <a:lstStyle/>
          <a:p>
            <a:r>
              <a:rPr lang="en-US" sz="4000" b="1" dirty="0">
                <a:latin typeface="Century Gothic" panose="020B0502020202020204" pitchFamily="34" charset="0"/>
              </a:rPr>
              <a:t>OBI alone</a:t>
            </a:r>
          </a:p>
        </p:txBody>
      </p:sp>
      <p:sp>
        <p:nvSpPr>
          <p:cNvPr id="5" name="Rectangle 4">
            <a:extLst>
              <a:ext uri="{FF2B5EF4-FFF2-40B4-BE49-F238E27FC236}">
                <a16:creationId xmlns:a16="http://schemas.microsoft.com/office/drawing/2014/main" id="{90BEB6A2-4FA9-DF02-FCA7-B8545738E60E}"/>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a:extLst>
              <a:ext uri="{FF2B5EF4-FFF2-40B4-BE49-F238E27FC236}">
                <a16:creationId xmlns:a16="http://schemas.microsoft.com/office/drawing/2014/main" id="{0C686E19-7453-9A60-639D-16CD902ECACD}"/>
              </a:ext>
            </a:extLst>
          </p:cNvPr>
          <p:cNvPicPr>
            <a:picLocks noChangeAspect="1"/>
          </p:cNvPicPr>
          <p:nvPr/>
        </p:nvPicPr>
        <p:blipFill>
          <a:blip r:embed="rId3"/>
          <a:stretch>
            <a:fillRect/>
          </a:stretch>
        </p:blipFill>
        <p:spPr>
          <a:xfrm>
            <a:off x="4220620" y="0"/>
            <a:ext cx="7738559" cy="6858000"/>
          </a:xfrm>
          <a:prstGeom prst="rect">
            <a:avLst/>
          </a:prstGeom>
        </p:spPr>
      </p:pic>
    </p:spTree>
    <p:extLst>
      <p:ext uri="{BB962C8B-B14F-4D97-AF65-F5344CB8AC3E}">
        <p14:creationId xmlns:p14="http://schemas.microsoft.com/office/powerpoint/2010/main" val="1602826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1A737-FDD1-DF13-502E-8F0CCF333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831FC-3624-1C2D-73BC-7CD217826DE3}"/>
              </a:ext>
            </a:extLst>
          </p:cNvPr>
          <p:cNvSpPr>
            <a:spLocks noGrp="1"/>
          </p:cNvSpPr>
          <p:nvPr>
            <p:ph type="title"/>
          </p:nvPr>
        </p:nvSpPr>
        <p:spPr/>
        <p:txBody>
          <a:bodyPr>
            <a:normAutofit/>
          </a:bodyPr>
          <a:lstStyle/>
          <a:p>
            <a:r>
              <a:rPr lang="en-US" sz="4000" b="1" dirty="0">
                <a:latin typeface="Century Gothic" panose="020B0502020202020204" pitchFamily="34" charset="0"/>
              </a:rPr>
              <a:t>DQN-R alone</a:t>
            </a:r>
          </a:p>
        </p:txBody>
      </p:sp>
      <p:sp>
        <p:nvSpPr>
          <p:cNvPr id="5" name="Rectangle 4">
            <a:extLst>
              <a:ext uri="{FF2B5EF4-FFF2-40B4-BE49-F238E27FC236}">
                <a16:creationId xmlns:a16="http://schemas.microsoft.com/office/drawing/2014/main" id="{6D16280C-8410-665F-9142-22A2ED051C8D}"/>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Title 1">
            <a:extLst>
              <a:ext uri="{FF2B5EF4-FFF2-40B4-BE49-F238E27FC236}">
                <a16:creationId xmlns:a16="http://schemas.microsoft.com/office/drawing/2014/main" id="{209F560F-5E19-95C0-41C7-F5D3E16965E4}"/>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1</a:t>
            </a:r>
          </a:p>
        </p:txBody>
      </p:sp>
      <p:pic>
        <p:nvPicPr>
          <p:cNvPr id="7" name="Picture 6">
            <a:extLst>
              <a:ext uri="{FF2B5EF4-FFF2-40B4-BE49-F238E27FC236}">
                <a16:creationId xmlns:a16="http://schemas.microsoft.com/office/drawing/2014/main" id="{DCD63754-852B-0B33-FF54-3F39B921001E}"/>
              </a:ext>
            </a:extLst>
          </p:cNvPr>
          <p:cNvPicPr>
            <a:picLocks noChangeAspect="1"/>
          </p:cNvPicPr>
          <p:nvPr/>
        </p:nvPicPr>
        <p:blipFill>
          <a:blip r:embed="rId3"/>
          <a:stretch>
            <a:fillRect/>
          </a:stretch>
        </p:blipFill>
        <p:spPr>
          <a:xfrm>
            <a:off x="4926071" y="0"/>
            <a:ext cx="7294418" cy="6858000"/>
          </a:xfrm>
          <a:prstGeom prst="rect">
            <a:avLst/>
          </a:prstGeom>
        </p:spPr>
      </p:pic>
    </p:spTree>
    <p:extLst>
      <p:ext uri="{BB962C8B-B14F-4D97-AF65-F5344CB8AC3E}">
        <p14:creationId xmlns:p14="http://schemas.microsoft.com/office/powerpoint/2010/main" val="528379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3613B-191B-E7A8-4DE8-1C6C6D90B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A081A-26AA-8957-3BC7-CF608490FA7B}"/>
              </a:ext>
            </a:extLst>
          </p:cNvPr>
          <p:cNvSpPr>
            <a:spLocks noGrp="1"/>
          </p:cNvSpPr>
          <p:nvPr>
            <p:ph type="title"/>
          </p:nvPr>
        </p:nvSpPr>
        <p:spPr/>
        <p:txBody>
          <a:bodyPr>
            <a:normAutofit/>
          </a:bodyPr>
          <a:lstStyle/>
          <a:p>
            <a:r>
              <a:rPr lang="en-US" sz="4000" b="1" dirty="0">
                <a:latin typeface="Century Gothic" panose="020B0502020202020204" pitchFamily="34" charset="0"/>
              </a:rPr>
              <a:t>DQN-R alone</a:t>
            </a:r>
          </a:p>
        </p:txBody>
      </p:sp>
      <p:sp>
        <p:nvSpPr>
          <p:cNvPr id="5" name="Rectangle 4">
            <a:extLst>
              <a:ext uri="{FF2B5EF4-FFF2-40B4-BE49-F238E27FC236}">
                <a16:creationId xmlns:a16="http://schemas.microsoft.com/office/drawing/2014/main" id="{EEF351AE-04A1-FB84-0B0C-84B73A529186}"/>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Title 1">
            <a:extLst>
              <a:ext uri="{FF2B5EF4-FFF2-40B4-BE49-F238E27FC236}">
                <a16:creationId xmlns:a16="http://schemas.microsoft.com/office/drawing/2014/main" id="{9B4265F2-8A6C-B7D0-AD44-FADFD1F28369}"/>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10</a:t>
            </a:r>
          </a:p>
        </p:txBody>
      </p:sp>
      <p:pic>
        <p:nvPicPr>
          <p:cNvPr id="3" name="Picture 2">
            <a:extLst>
              <a:ext uri="{FF2B5EF4-FFF2-40B4-BE49-F238E27FC236}">
                <a16:creationId xmlns:a16="http://schemas.microsoft.com/office/drawing/2014/main" id="{18C99100-D6B1-745F-19C2-2935FD4864E7}"/>
              </a:ext>
            </a:extLst>
          </p:cNvPr>
          <p:cNvPicPr>
            <a:picLocks noChangeAspect="1"/>
          </p:cNvPicPr>
          <p:nvPr/>
        </p:nvPicPr>
        <p:blipFill>
          <a:blip r:embed="rId3"/>
          <a:stretch>
            <a:fillRect/>
          </a:stretch>
        </p:blipFill>
        <p:spPr>
          <a:xfrm>
            <a:off x="4947481" y="0"/>
            <a:ext cx="7273008" cy="6858000"/>
          </a:xfrm>
          <a:prstGeom prst="rect">
            <a:avLst/>
          </a:prstGeom>
        </p:spPr>
      </p:pic>
    </p:spTree>
    <p:extLst>
      <p:ext uri="{BB962C8B-B14F-4D97-AF65-F5344CB8AC3E}">
        <p14:creationId xmlns:p14="http://schemas.microsoft.com/office/powerpoint/2010/main" val="781539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A49C9-7F91-8EA5-E7F4-8EA0C3188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C3C0E-2853-2D8C-915F-66A7681E18ED}"/>
              </a:ext>
            </a:extLst>
          </p:cNvPr>
          <p:cNvSpPr>
            <a:spLocks noGrp="1"/>
          </p:cNvSpPr>
          <p:nvPr>
            <p:ph type="title"/>
          </p:nvPr>
        </p:nvSpPr>
        <p:spPr/>
        <p:txBody>
          <a:bodyPr>
            <a:normAutofit/>
          </a:bodyPr>
          <a:lstStyle/>
          <a:p>
            <a:r>
              <a:rPr lang="en-US" sz="4000" b="1" dirty="0">
                <a:latin typeface="Century Gothic" panose="020B0502020202020204" pitchFamily="34" charset="0"/>
              </a:rPr>
              <a:t>DQN-R alone</a:t>
            </a:r>
          </a:p>
        </p:txBody>
      </p:sp>
      <p:sp>
        <p:nvSpPr>
          <p:cNvPr id="5" name="Rectangle 4">
            <a:extLst>
              <a:ext uri="{FF2B5EF4-FFF2-40B4-BE49-F238E27FC236}">
                <a16:creationId xmlns:a16="http://schemas.microsoft.com/office/drawing/2014/main" id="{D23DCA39-C4F2-6B17-E139-B51A0E5FC632}"/>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a:extLst>
              <a:ext uri="{FF2B5EF4-FFF2-40B4-BE49-F238E27FC236}">
                <a16:creationId xmlns:a16="http://schemas.microsoft.com/office/drawing/2014/main" id="{D5E0F1DE-C422-0B39-840A-0235CBE7A0EC}"/>
              </a:ext>
            </a:extLst>
          </p:cNvPr>
          <p:cNvPicPr>
            <a:picLocks noChangeAspect="1"/>
          </p:cNvPicPr>
          <p:nvPr/>
        </p:nvPicPr>
        <p:blipFill>
          <a:blip r:embed="rId3"/>
          <a:stretch>
            <a:fillRect/>
          </a:stretch>
        </p:blipFill>
        <p:spPr>
          <a:xfrm>
            <a:off x="4876800" y="0"/>
            <a:ext cx="7315200" cy="6858000"/>
          </a:xfrm>
          <a:prstGeom prst="rect">
            <a:avLst/>
          </a:prstGeom>
        </p:spPr>
      </p:pic>
      <p:sp>
        <p:nvSpPr>
          <p:cNvPr id="6" name="Title 1">
            <a:extLst>
              <a:ext uri="{FF2B5EF4-FFF2-40B4-BE49-F238E27FC236}">
                <a16:creationId xmlns:a16="http://schemas.microsoft.com/office/drawing/2014/main" id="{C82B35D8-1E42-CE83-DD87-EBDDC294C4E5}"/>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50</a:t>
            </a:r>
          </a:p>
        </p:txBody>
      </p:sp>
    </p:spTree>
    <p:extLst>
      <p:ext uri="{BB962C8B-B14F-4D97-AF65-F5344CB8AC3E}">
        <p14:creationId xmlns:p14="http://schemas.microsoft.com/office/powerpoint/2010/main" val="1919533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3A742-62D6-CF10-90C8-5EAFD3279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104C0-1DBB-2DA6-788E-EE671536CA17}"/>
              </a:ext>
            </a:extLst>
          </p:cNvPr>
          <p:cNvSpPr>
            <a:spLocks noGrp="1"/>
          </p:cNvSpPr>
          <p:nvPr>
            <p:ph type="title"/>
          </p:nvPr>
        </p:nvSpPr>
        <p:spPr/>
        <p:txBody>
          <a:bodyPr>
            <a:normAutofit/>
          </a:bodyPr>
          <a:lstStyle/>
          <a:p>
            <a:r>
              <a:rPr lang="en-US" sz="4000" b="1" dirty="0">
                <a:latin typeface="Century Gothic" panose="020B0502020202020204" pitchFamily="34" charset="0"/>
              </a:rPr>
              <a:t>DQN-U alone</a:t>
            </a:r>
          </a:p>
        </p:txBody>
      </p:sp>
      <p:sp>
        <p:nvSpPr>
          <p:cNvPr id="5" name="Rectangle 4">
            <a:extLst>
              <a:ext uri="{FF2B5EF4-FFF2-40B4-BE49-F238E27FC236}">
                <a16:creationId xmlns:a16="http://schemas.microsoft.com/office/drawing/2014/main" id="{1F99B244-1D15-1EC8-7EB5-A9EECA5D6A27}"/>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8D34AD86-9574-AE2D-56FB-C782116DC5C4}"/>
              </a:ext>
            </a:extLst>
          </p:cNvPr>
          <p:cNvPicPr>
            <a:picLocks noChangeAspect="1"/>
          </p:cNvPicPr>
          <p:nvPr/>
        </p:nvPicPr>
        <p:blipFill>
          <a:blip r:embed="rId3"/>
          <a:stretch>
            <a:fillRect/>
          </a:stretch>
        </p:blipFill>
        <p:spPr>
          <a:xfrm>
            <a:off x="4939743" y="0"/>
            <a:ext cx="7252257" cy="6858000"/>
          </a:xfrm>
          <a:prstGeom prst="rect">
            <a:avLst/>
          </a:prstGeom>
        </p:spPr>
      </p:pic>
      <p:sp>
        <p:nvSpPr>
          <p:cNvPr id="7" name="Title 1">
            <a:extLst>
              <a:ext uri="{FF2B5EF4-FFF2-40B4-BE49-F238E27FC236}">
                <a16:creationId xmlns:a16="http://schemas.microsoft.com/office/drawing/2014/main" id="{C3D9BA8C-06E3-FEB6-6696-195C4DD6282C}"/>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1</a:t>
            </a:r>
          </a:p>
        </p:txBody>
      </p:sp>
    </p:spTree>
    <p:extLst>
      <p:ext uri="{BB962C8B-B14F-4D97-AF65-F5344CB8AC3E}">
        <p14:creationId xmlns:p14="http://schemas.microsoft.com/office/powerpoint/2010/main" val="262074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Why simulation?</a:t>
            </a:r>
          </a:p>
        </p:txBody>
      </p:sp>
      <p:graphicFrame>
        <p:nvGraphicFramePr>
          <p:cNvPr id="12" name="Content Placeholder 2">
            <a:extLst>
              <a:ext uri="{FF2B5EF4-FFF2-40B4-BE49-F238E27FC236}">
                <a16:creationId xmlns:a16="http://schemas.microsoft.com/office/drawing/2014/main" id="{36489D13-A883-B77D-681E-6E9BBB1FC376}"/>
              </a:ext>
            </a:extLst>
          </p:cNvPr>
          <p:cNvGraphicFramePr>
            <a:graphicFrameLocks noGrp="1"/>
          </p:cNvGraphicFramePr>
          <p:nvPr>
            <p:ph sz="half" idx="1"/>
            <p:extLst>
              <p:ext uri="{D42A27DB-BD31-4B8C-83A1-F6EECF244321}">
                <p14:modId xmlns:p14="http://schemas.microsoft.com/office/powerpoint/2010/main" val="3976507438"/>
              </p:ext>
            </p:extLst>
          </p:nvPr>
        </p:nvGraphicFramePr>
        <p:xfrm>
          <a:off x="1306347" y="1690688"/>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6" name="neural_histo_precision.pdf" descr="neural_histo_precision.pdf">
            <a:extLst>
              <a:ext uri="{FF2B5EF4-FFF2-40B4-BE49-F238E27FC236}">
                <a16:creationId xmlns:a16="http://schemas.microsoft.com/office/drawing/2014/main" id="{3320FECE-34EB-A095-214D-6A68B5CA2A28}"/>
              </a:ext>
            </a:extLst>
          </p:cNvPr>
          <p:cNvPicPr>
            <a:picLocks noChangeAspect="1"/>
          </p:cNvPicPr>
          <p:nvPr/>
        </p:nvPicPr>
        <p:blipFill rotWithShape="1">
          <a:blip r:embed="rId8"/>
          <a:srcRect t="9150" r="7938"/>
          <a:stretch/>
        </p:blipFill>
        <p:spPr>
          <a:xfrm>
            <a:off x="7428666" y="3936206"/>
            <a:ext cx="3731619" cy="2761080"/>
          </a:xfrm>
          <a:prstGeom prst="rect">
            <a:avLst/>
          </a:prstGeom>
          <a:ln w="12700">
            <a:miter lim="400000"/>
          </a:ln>
        </p:spPr>
      </p:pic>
      <p:pic>
        <p:nvPicPr>
          <p:cNvPr id="18" name="Picture 4" descr="A close up of text on a black background&#10;&#10;Description automatically generated">
            <a:extLst>
              <a:ext uri="{FF2B5EF4-FFF2-40B4-BE49-F238E27FC236}">
                <a16:creationId xmlns:a16="http://schemas.microsoft.com/office/drawing/2014/main" id="{09D14541-8521-D088-4863-0B0AA606F618}"/>
              </a:ext>
            </a:extLst>
          </p:cNvPr>
          <p:cNvPicPr>
            <a:picLocks noChangeAspect="1"/>
          </p:cNvPicPr>
          <p:nvPr/>
        </p:nvPicPr>
        <p:blipFill>
          <a:blip r:embed="rId9"/>
          <a:stretch>
            <a:fillRect/>
          </a:stretch>
        </p:blipFill>
        <p:spPr>
          <a:xfrm>
            <a:off x="7326147" y="365125"/>
            <a:ext cx="3936659" cy="3317837"/>
          </a:xfrm>
          <a:prstGeom prst="rect">
            <a:avLst/>
          </a:prstGeom>
        </p:spPr>
      </p:pic>
    </p:spTree>
    <p:extLst>
      <p:ext uri="{BB962C8B-B14F-4D97-AF65-F5344CB8AC3E}">
        <p14:creationId xmlns:p14="http://schemas.microsoft.com/office/powerpoint/2010/main" val="685716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24303-F4D7-05B2-292A-B148575F7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B88D1-DBFB-71F0-E103-711C49D51107}"/>
              </a:ext>
            </a:extLst>
          </p:cNvPr>
          <p:cNvSpPr>
            <a:spLocks noGrp="1"/>
          </p:cNvSpPr>
          <p:nvPr>
            <p:ph type="title"/>
          </p:nvPr>
        </p:nvSpPr>
        <p:spPr/>
        <p:txBody>
          <a:bodyPr>
            <a:normAutofit/>
          </a:bodyPr>
          <a:lstStyle/>
          <a:p>
            <a:r>
              <a:rPr lang="en-US" sz="4000" b="1" dirty="0">
                <a:latin typeface="Century Gothic" panose="020B0502020202020204" pitchFamily="34" charset="0"/>
              </a:rPr>
              <a:t>DQN-U alone</a:t>
            </a:r>
          </a:p>
        </p:txBody>
      </p:sp>
      <p:sp>
        <p:nvSpPr>
          <p:cNvPr id="5" name="Rectangle 4">
            <a:extLst>
              <a:ext uri="{FF2B5EF4-FFF2-40B4-BE49-F238E27FC236}">
                <a16:creationId xmlns:a16="http://schemas.microsoft.com/office/drawing/2014/main" id="{A973B182-EB73-F286-9DD4-88F192A89B12}"/>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17AF55D4-2072-F970-69E2-CFA16F4B2192}"/>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10</a:t>
            </a:r>
          </a:p>
        </p:txBody>
      </p:sp>
      <p:pic>
        <p:nvPicPr>
          <p:cNvPr id="3" name="Picture 2">
            <a:extLst>
              <a:ext uri="{FF2B5EF4-FFF2-40B4-BE49-F238E27FC236}">
                <a16:creationId xmlns:a16="http://schemas.microsoft.com/office/drawing/2014/main" id="{B5A51016-2F66-0727-1903-8185CE39732A}"/>
              </a:ext>
            </a:extLst>
          </p:cNvPr>
          <p:cNvPicPr>
            <a:picLocks noChangeAspect="1"/>
          </p:cNvPicPr>
          <p:nvPr/>
        </p:nvPicPr>
        <p:blipFill>
          <a:blip r:embed="rId3"/>
          <a:stretch>
            <a:fillRect/>
          </a:stretch>
        </p:blipFill>
        <p:spPr>
          <a:xfrm>
            <a:off x="4968232" y="0"/>
            <a:ext cx="7252257" cy="6858000"/>
          </a:xfrm>
          <a:prstGeom prst="rect">
            <a:avLst/>
          </a:prstGeom>
        </p:spPr>
      </p:pic>
    </p:spTree>
    <p:extLst>
      <p:ext uri="{BB962C8B-B14F-4D97-AF65-F5344CB8AC3E}">
        <p14:creationId xmlns:p14="http://schemas.microsoft.com/office/powerpoint/2010/main" val="2907869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6BD49-CFFD-8294-3151-A4D6E5B3C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5BEF1-DF00-8FFB-EB15-830307A10E86}"/>
              </a:ext>
            </a:extLst>
          </p:cNvPr>
          <p:cNvSpPr>
            <a:spLocks noGrp="1"/>
          </p:cNvSpPr>
          <p:nvPr>
            <p:ph type="title"/>
          </p:nvPr>
        </p:nvSpPr>
        <p:spPr/>
        <p:txBody>
          <a:bodyPr>
            <a:normAutofit/>
          </a:bodyPr>
          <a:lstStyle/>
          <a:p>
            <a:r>
              <a:rPr lang="en-US" sz="4000" b="1" dirty="0">
                <a:latin typeface="Century Gothic" panose="020B0502020202020204" pitchFamily="34" charset="0"/>
              </a:rPr>
              <a:t>DQN-U alone</a:t>
            </a:r>
          </a:p>
        </p:txBody>
      </p:sp>
      <p:sp>
        <p:nvSpPr>
          <p:cNvPr id="5" name="Rectangle 4">
            <a:extLst>
              <a:ext uri="{FF2B5EF4-FFF2-40B4-BE49-F238E27FC236}">
                <a16:creationId xmlns:a16="http://schemas.microsoft.com/office/drawing/2014/main" id="{F43A2CB8-CED2-1D37-A336-C987BC84874B}"/>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a:extLst>
              <a:ext uri="{FF2B5EF4-FFF2-40B4-BE49-F238E27FC236}">
                <a16:creationId xmlns:a16="http://schemas.microsoft.com/office/drawing/2014/main" id="{B5D653DD-498A-2F3D-C0E8-A4EBB7CA666B}"/>
              </a:ext>
            </a:extLst>
          </p:cNvPr>
          <p:cNvPicPr>
            <a:picLocks noChangeAspect="1"/>
          </p:cNvPicPr>
          <p:nvPr/>
        </p:nvPicPr>
        <p:blipFill>
          <a:blip r:embed="rId3"/>
          <a:stretch>
            <a:fillRect/>
          </a:stretch>
        </p:blipFill>
        <p:spPr>
          <a:xfrm>
            <a:off x="4896920" y="0"/>
            <a:ext cx="7295080" cy="6858000"/>
          </a:xfrm>
          <a:prstGeom prst="rect">
            <a:avLst/>
          </a:prstGeom>
        </p:spPr>
      </p:pic>
      <p:sp>
        <p:nvSpPr>
          <p:cNvPr id="4" name="Title 1">
            <a:extLst>
              <a:ext uri="{FF2B5EF4-FFF2-40B4-BE49-F238E27FC236}">
                <a16:creationId xmlns:a16="http://schemas.microsoft.com/office/drawing/2014/main" id="{BFBBE57E-D58B-00CB-5AD8-7E7DF9C3B093}"/>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50</a:t>
            </a:r>
          </a:p>
        </p:txBody>
      </p:sp>
    </p:spTree>
    <p:extLst>
      <p:ext uri="{BB962C8B-B14F-4D97-AF65-F5344CB8AC3E}">
        <p14:creationId xmlns:p14="http://schemas.microsoft.com/office/powerpoint/2010/main" val="3189176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463C7-912B-4CBF-A30F-7EC3DED51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0C1FA-3347-D6D9-EFE8-BF5254717B9E}"/>
              </a:ext>
            </a:extLst>
          </p:cNvPr>
          <p:cNvSpPr>
            <a:spLocks noGrp="1"/>
          </p:cNvSpPr>
          <p:nvPr>
            <p:ph type="title"/>
          </p:nvPr>
        </p:nvSpPr>
        <p:spPr/>
        <p:txBody>
          <a:bodyPr>
            <a:normAutofit/>
          </a:bodyPr>
          <a:lstStyle/>
          <a:p>
            <a:r>
              <a:rPr lang="en-US" sz="4000" b="1" dirty="0">
                <a:latin typeface="Century Gothic" panose="020B0502020202020204" pitchFamily="34" charset="0"/>
              </a:rPr>
              <a:t>DQN-R + OBI</a:t>
            </a:r>
          </a:p>
        </p:txBody>
      </p:sp>
      <p:sp>
        <p:nvSpPr>
          <p:cNvPr id="5" name="Rectangle 4">
            <a:extLst>
              <a:ext uri="{FF2B5EF4-FFF2-40B4-BE49-F238E27FC236}">
                <a16:creationId xmlns:a16="http://schemas.microsoft.com/office/drawing/2014/main" id="{145CD5D5-975A-995A-1688-C7FAA471266E}"/>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Title 1">
            <a:extLst>
              <a:ext uri="{FF2B5EF4-FFF2-40B4-BE49-F238E27FC236}">
                <a16:creationId xmlns:a16="http://schemas.microsoft.com/office/drawing/2014/main" id="{15710EBB-864E-56DD-D38A-70A49E63172B}"/>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1</a:t>
            </a:r>
          </a:p>
        </p:txBody>
      </p:sp>
      <p:pic>
        <p:nvPicPr>
          <p:cNvPr id="7" name="Picture 6">
            <a:extLst>
              <a:ext uri="{FF2B5EF4-FFF2-40B4-BE49-F238E27FC236}">
                <a16:creationId xmlns:a16="http://schemas.microsoft.com/office/drawing/2014/main" id="{3BC3D5EB-85ED-F355-4B39-FC4C2AD96C2B}"/>
              </a:ext>
            </a:extLst>
          </p:cNvPr>
          <p:cNvPicPr>
            <a:picLocks noChangeAspect="1"/>
          </p:cNvPicPr>
          <p:nvPr/>
        </p:nvPicPr>
        <p:blipFill>
          <a:blip r:embed="rId3"/>
          <a:stretch>
            <a:fillRect/>
          </a:stretch>
        </p:blipFill>
        <p:spPr>
          <a:xfrm>
            <a:off x="4497659" y="0"/>
            <a:ext cx="7694341" cy="6858000"/>
          </a:xfrm>
          <a:prstGeom prst="rect">
            <a:avLst/>
          </a:prstGeom>
        </p:spPr>
      </p:pic>
    </p:spTree>
    <p:extLst>
      <p:ext uri="{BB962C8B-B14F-4D97-AF65-F5344CB8AC3E}">
        <p14:creationId xmlns:p14="http://schemas.microsoft.com/office/powerpoint/2010/main" val="809118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C0163-63F4-26B3-218B-4DE1F96A9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2B4AF-0642-9A82-EA51-82B07F721D15}"/>
              </a:ext>
            </a:extLst>
          </p:cNvPr>
          <p:cNvSpPr>
            <a:spLocks noGrp="1"/>
          </p:cNvSpPr>
          <p:nvPr>
            <p:ph type="title"/>
          </p:nvPr>
        </p:nvSpPr>
        <p:spPr/>
        <p:txBody>
          <a:bodyPr>
            <a:normAutofit/>
          </a:bodyPr>
          <a:lstStyle/>
          <a:p>
            <a:r>
              <a:rPr lang="en-US" sz="4000" b="1" dirty="0">
                <a:latin typeface="Century Gothic" panose="020B0502020202020204" pitchFamily="34" charset="0"/>
              </a:rPr>
              <a:t>DQN-R + OBI</a:t>
            </a:r>
          </a:p>
        </p:txBody>
      </p:sp>
      <p:sp>
        <p:nvSpPr>
          <p:cNvPr id="5" name="Rectangle 4">
            <a:extLst>
              <a:ext uri="{FF2B5EF4-FFF2-40B4-BE49-F238E27FC236}">
                <a16:creationId xmlns:a16="http://schemas.microsoft.com/office/drawing/2014/main" id="{7010772D-7645-0C20-4236-4BBBB3B7CA47}"/>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itle 1">
            <a:extLst>
              <a:ext uri="{FF2B5EF4-FFF2-40B4-BE49-F238E27FC236}">
                <a16:creationId xmlns:a16="http://schemas.microsoft.com/office/drawing/2014/main" id="{7A7BECE3-005A-22CC-802C-D4CA16223CC1}"/>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10</a:t>
            </a:r>
          </a:p>
        </p:txBody>
      </p:sp>
      <p:pic>
        <p:nvPicPr>
          <p:cNvPr id="7" name="Picture 6">
            <a:extLst>
              <a:ext uri="{FF2B5EF4-FFF2-40B4-BE49-F238E27FC236}">
                <a16:creationId xmlns:a16="http://schemas.microsoft.com/office/drawing/2014/main" id="{4C0D5E77-9ACF-0971-6AA7-4A0F3E1902F4}"/>
              </a:ext>
            </a:extLst>
          </p:cNvPr>
          <p:cNvPicPr>
            <a:picLocks noChangeAspect="1"/>
          </p:cNvPicPr>
          <p:nvPr/>
        </p:nvPicPr>
        <p:blipFill>
          <a:blip r:embed="rId3"/>
          <a:stretch>
            <a:fillRect/>
          </a:stretch>
        </p:blipFill>
        <p:spPr>
          <a:xfrm>
            <a:off x="4579620" y="0"/>
            <a:ext cx="7612380" cy="6858000"/>
          </a:xfrm>
          <a:prstGeom prst="rect">
            <a:avLst/>
          </a:prstGeom>
        </p:spPr>
      </p:pic>
    </p:spTree>
    <p:extLst>
      <p:ext uri="{BB962C8B-B14F-4D97-AF65-F5344CB8AC3E}">
        <p14:creationId xmlns:p14="http://schemas.microsoft.com/office/powerpoint/2010/main" val="2595021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DE62-8BBD-D9DD-0B76-90E6D48E5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DDEA5-B939-C7CC-1A89-FCF55D13F080}"/>
              </a:ext>
            </a:extLst>
          </p:cNvPr>
          <p:cNvSpPr>
            <a:spLocks noGrp="1"/>
          </p:cNvSpPr>
          <p:nvPr>
            <p:ph type="title"/>
          </p:nvPr>
        </p:nvSpPr>
        <p:spPr/>
        <p:txBody>
          <a:bodyPr>
            <a:normAutofit/>
          </a:bodyPr>
          <a:lstStyle/>
          <a:p>
            <a:r>
              <a:rPr lang="en-US" sz="4000" b="1" dirty="0">
                <a:latin typeface="Century Gothic" panose="020B0502020202020204" pitchFamily="34" charset="0"/>
              </a:rPr>
              <a:t>DQN-R + OBI</a:t>
            </a:r>
          </a:p>
        </p:txBody>
      </p:sp>
      <p:sp>
        <p:nvSpPr>
          <p:cNvPr id="5" name="Rectangle 4">
            <a:extLst>
              <a:ext uri="{FF2B5EF4-FFF2-40B4-BE49-F238E27FC236}">
                <a16:creationId xmlns:a16="http://schemas.microsoft.com/office/drawing/2014/main" id="{31740FF6-5A4A-ACE6-9FFC-FA04C3A21D75}"/>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a:extLst>
              <a:ext uri="{FF2B5EF4-FFF2-40B4-BE49-F238E27FC236}">
                <a16:creationId xmlns:a16="http://schemas.microsoft.com/office/drawing/2014/main" id="{9EF7C546-C9DE-9347-B82F-656EDEB02141}"/>
              </a:ext>
            </a:extLst>
          </p:cNvPr>
          <p:cNvPicPr>
            <a:picLocks noChangeAspect="1"/>
          </p:cNvPicPr>
          <p:nvPr/>
        </p:nvPicPr>
        <p:blipFill>
          <a:blip r:embed="rId3"/>
          <a:stretch>
            <a:fillRect/>
          </a:stretch>
        </p:blipFill>
        <p:spPr>
          <a:xfrm>
            <a:off x="4543482" y="0"/>
            <a:ext cx="7648518" cy="6858000"/>
          </a:xfrm>
          <a:prstGeom prst="rect">
            <a:avLst/>
          </a:prstGeom>
        </p:spPr>
      </p:pic>
      <p:sp>
        <p:nvSpPr>
          <p:cNvPr id="4" name="Title 1">
            <a:extLst>
              <a:ext uri="{FF2B5EF4-FFF2-40B4-BE49-F238E27FC236}">
                <a16:creationId xmlns:a16="http://schemas.microsoft.com/office/drawing/2014/main" id="{9B8A075A-0836-42BB-85FC-447E277CE2EF}"/>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50</a:t>
            </a:r>
          </a:p>
        </p:txBody>
      </p:sp>
    </p:spTree>
    <p:extLst>
      <p:ext uri="{BB962C8B-B14F-4D97-AF65-F5344CB8AC3E}">
        <p14:creationId xmlns:p14="http://schemas.microsoft.com/office/powerpoint/2010/main" val="1800338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DAA29-C77C-2C75-0966-7F590C876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177F5-0781-CAA0-D36C-3735910B6660}"/>
              </a:ext>
            </a:extLst>
          </p:cNvPr>
          <p:cNvSpPr>
            <a:spLocks noGrp="1"/>
          </p:cNvSpPr>
          <p:nvPr>
            <p:ph type="title"/>
          </p:nvPr>
        </p:nvSpPr>
        <p:spPr/>
        <p:txBody>
          <a:bodyPr>
            <a:normAutofit/>
          </a:bodyPr>
          <a:lstStyle/>
          <a:p>
            <a:r>
              <a:rPr lang="en-US" sz="4000" b="1" dirty="0">
                <a:latin typeface="Century Gothic" panose="020B0502020202020204" pitchFamily="34" charset="0"/>
              </a:rPr>
              <a:t>DQN-U + OBI</a:t>
            </a:r>
          </a:p>
        </p:txBody>
      </p:sp>
      <p:sp>
        <p:nvSpPr>
          <p:cNvPr id="5" name="Rectangle 4">
            <a:extLst>
              <a:ext uri="{FF2B5EF4-FFF2-40B4-BE49-F238E27FC236}">
                <a16:creationId xmlns:a16="http://schemas.microsoft.com/office/drawing/2014/main" id="{467852D9-5635-5345-596F-8474C6F34754}"/>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Title 1">
            <a:extLst>
              <a:ext uri="{FF2B5EF4-FFF2-40B4-BE49-F238E27FC236}">
                <a16:creationId xmlns:a16="http://schemas.microsoft.com/office/drawing/2014/main" id="{BFA10635-4DD3-15CE-84C6-34AFE2A04202}"/>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1</a:t>
            </a:r>
          </a:p>
        </p:txBody>
      </p:sp>
      <p:pic>
        <p:nvPicPr>
          <p:cNvPr id="7" name="Picture 6">
            <a:extLst>
              <a:ext uri="{FF2B5EF4-FFF2-40B4-BE49-F238E27FC236}">
                <a16:creationId xmlns:a16="http://schemas.microsoft.com/office/drawing/2014/main" id="{0262C413-C2DF-6B20-8973-0593CF214CED}"/>
              </a:ext>
            </a:extLst>
          </p:cNvPr>
          <p:cNvPicPr>
            <a:picLocks noChangeAspect="1"/>
          </p:cNvPicPr>
          <p:nvPr/>
        </p:nvPicPr>
        <p:blipFill>
          <a:blip r:embed="rId3"/>
          <a:stretch>
            <a:fillRect/>
          </a:stretch>
        </p:blipFill>
        <p:spPr>
          <a:xfrm>
            <a:off x="4470324" y="0"/>
            <a:ext cx="7721676" cy="6858000"/>
          </a:xfrm>
          <a:prstGeom prst="rect">
            <a:avLst/>
          </a:prstGeom>
        </p:spPr>
      </p:pic>
    </p:spTree>
    <p:extLst>
      <p:ext uri="{BB962C8B-B14F-4D97-AF65-F5344CB8AC3E}">
        <p14:creationId xmlns:p14="http://schemas.microsoft.com/office/powerpoint/2010/main" val="249282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C6A0F-8337-05A0-0C79-1DA1705E5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3AF978-321A-4FA0-5F7C-3C5970979B5C}"/>
              </a:ext>
            </a:extLst>
          </p:cNvPr>
          <p:cNvSpPr>
            <a:spLocks noGrp="1"/>
          </p:cNvSpPr>
          <p:nvPr>
            <p:ph type="title"/>
          </p:nvPr>
        </p:nvSpPr>
        <p:spPr/>
        <p:txBody>
          <a:bodyPr>
            <a:normAutofit/>
          </a:bodyPr>
          <a:lstStyle/>
          <a:p>
            <a:r>
              <a:rPr lang="en-US" sz="4000" b="1" dirty="0">
                <a:latin typeface="Century Gothic" panose="020B0502020202020204" pitchFamily="34" charset="0"/>
              </a:rPr>
              <a:t>DQN-U + OBI</a:t>
            </a:r>
          </a:p>
        </p:txBody>
      </p:sp>
      <p:sp>
        <p:nvSpPr>
          <p:cNvPr id="5" name="Rectangle 4">
            <a:extLst>
              <a:ext uri="{FF2B5EF4-FFF2-40B4-BE49-F238E27FC236}">
                <a16:creationId xmlns:a16="http://schemas.microsoft.com/office/drawing/2014/main" id="{5469DCA4-9EB8-2B9B-7421-7BF3A55DA687}"/>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itle 1">
            <a:extLst>
              <a:ext uri="{FF2B5EF4-FFF2-40B4-BE49-F238E27FC236}">
                <a16:creationId xmlns:a16="http://schemas.microsoft.com/office/drawing/2014/main" id="{0822F55B-8426-27CE-E2AA-DD6AF01A10A1}"/>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10</a:t>
            </a:r>
          </a:p>
        </p:txBody>
      </p:sp>
      <p:pic>
        <p:nvPicPr>
          <p:cNvPr id="6" name="Picture 5">
            <a:extLst>
              <a:ext uri="{FF2B5EF4-FFF2-40B4-BE49-F238E27FC236}">
                <a16:creationId xmlns:a16="http://schemas.microsoft.com/office/drawing/2014/main" id="{7AC5EA00-994A-6091-78DF-C5C4F1725AF1}"/>
              </a:ext>
            </a:extLst>
          </p:cNvPr>
          <p:cNvPicPr>
            <a:picLocks noChangeAspect="1"/>
          </p:cNvPicPr>
          <p:nvPr/>
        </p:nvPicPr>
        <p:blipFill>
          <a:blip r:embed="rId3"/>
          <a:stretch>
            <a:fillRect/>
          </a:stretch>
        </p:blipFill>
        <p:spPr>
          <a:xfrm>
            <a:off x="4419600" y="38252"/>
            <a:ext cx="7772400" cy="6781496"/>
          </a:xfrm>
          <a:prstGeom prst="rect">
            <a:avLst/>
          </a:prstGeom>
        </p:spPr>
      </p:pic>
    </p:spTree>
    <p:extLst>
      <p:ext uri="{BB962C8B-B14F-4D97-AF65-F5344CB8AC3E}">
        <p14:creationId xmlns:p14="http://schemas.microsoft.com/office/powerpoint/2010/main" val="2166658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DFA7D-AE13-9175-0A9F-060A27481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0DA1C-97C7-7082-DD1E-D906CE954533}"/>
              </a:ext>
            </a:extLst>
          </p:cNvPr>
          <p:cNvSpPr>
            <a:spLocks noGrp="1"/>
          </p:cNvSpPr>
          <p:nvPr>
            <p:ph type="title"/>
          </p:nvPr>
        </p:nvSpPr>
        <p:spPr/>
        <p:txBody>
          <a:bodyPr>
            <a:normAutofit/>
          </a:bodyPr>
          <a:lstStyle/>
          <a:p>
            <a:r>
              <a:rPr lang="en-US" sz="4000" b="1" dirty="0">
                <a:latin typeface="Century Gothic" panose="020B0502020202020204" pitchFamily="34" charset="0"/>
              </a:rPr>
              <a:t>DQN-U + OBI</a:t>
            </a:r>
          </a:p>
        </p:txBody>
      </p:sp>
      <p:sp>
        <p:nvSpPr>
          <p:cNvPr id="5" name="Rectangle 4">
            <a:extLst>
              <a:ext uri="{FF2B5EF4-FFF2-40B4-BE49-F238E27FC236}">
                <a16:creationId xmlns:a16="http://schemas.microsoft.com/office/drawing/2014/main" id="{AF8503B0-F0F5-3C9B-4470-AAC821756C94}"/>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a:extLst>
              <a:ext uri="{FF2B5EF4-FFF2-40B4-BE49-F238E27FC236}">
                <a16:creationId xmlns:a16="http://schemas.microsoft.com/office/drawing/2014/main" id="{54D9EB5E-89C8-BF9D-FF74-18A624C4F38A}"/>
              </a:ext>
            </a:extLst>
          </p:cNvPr>
          <p:cNvPicPr>
            <a:picLocks noChangeAspect="1"/>
          </p:cNvPicPr>
          <p:nvPr/>
        </p:nvPicPr>
        <p:blipFill>
          <a:blip r:embed="rId3"/>
          <a:stretch>
            <a:fillRect/>
          </a:stretch>
        </p:blipFill>
        <p:spPr>
          <a:xfrm>
            <a:off x="4419600" y="57150"/>
            <a:ext cx="7772400" cy="6800850"/>
          </a:xfrm>
          <a:prstGeom prst="rect">
            <a:avLst/>
          </a:prstGeom>
        </p:spPr>
      </p:pic>
      <p:sp>
        <p:nvSpPr>
          <p:cNvPr id="4" name="Title 1">
            <a:extLst>
              <a:ext uri="{FF2B5EF4-FFF2-40B4-BE49-F238E27FC236}">
                <a16:creationId xmlns:a16="http://schemas.microsoft.com/office/drawing/2014/main" id="{116B991E-F7B6-8804-8E9F-8D043624EBE5}"/>
              </a:ext>
            </a:extLst>
          </p:cNvPr>
          <p:cNvSpPr txBox="1">
            <a:spLocks/>
          </p:cNvSpPr>
          <p:nvPr/>
        </p:nvSpPr>
        <p:spPr>
          <a:xfrm>
            <a:off x="1892300" y="2592388"/>
            <a:ext cx="187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2800" b="1" dirty="0">
                <a:latin typeface="Century Gothic" panose="020B0502020202020204" pitchFamily="34" charset="0"/>
              </a:rPr>
              <a:t>Day 50</a:t>
            </a:r>
          </a:p>
        </p:txBody>
      </p:sp>
    </p:spTree>
    <p:extLst>
      <p:ext uri="{BB962C8B-B14F-4D97-AF65-F5344CB8AC3E}">
        <p14:creationId xmlns:p14="http://schemas.microsoft.com/office/powerpoint/2010/main" val="1927344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BBC68-577D-8CC9-29F5-830757985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A9E05-4BB6-DF69-E464-B2DAE665300C}"/>
              </a:ext>
            </a:extLst>
          </p:cNvPr>
          <p:cNvSpPr>
            <a:spLocks noGrp="1"/>
          </p:cNvSpPr>
          <p:nvPr>
            <p:ph type="title"/>
          </p:nvPr>
        </p:nvSpPr>
        <p:spPr/>
        <p:txBody>
          <a:bodyPr>
            <a:normAutofit/>
          </a:bodyPr>
          <a:lstStyle/>
          <a:p>
            <a:r>
              <a:rPr lang="en-US" sz="4000" b="1" dirty="0">
                <a:latin typeface="Century Gothic" panose="020B0502020202020204" pitchFamily="34" charset="0"/>
              </a:rPr>
              <a:t>You need interactive simulation</a:t>
            </a:r>
            <a:endParaRPr lang="en-US" sz="4000" b="1" i="1" dirty="0">
              <a:latin typeface="Century Gothic" panose="020B0502020202020204" pitchFamily="34" charset="0"/>
            </a:endParaRPr>
          </a:p>
        </p:txBody>
      </p:sp>
      <p:sp>
        <p:nvSpPr>
          <p:cNvPr id="5" name="Rectangle 4">
            <a:extLst>
              <a:ext uri="{FF2B5EF4-FFF2-40B4-BE49-F238E27FC236}">
                <a16:creationId xmlns:a16="http://schemas.microsoft.com/office/drawing/2014/main" id="{C7C23A19-E49C-7356-5B51-90978ABAAFFA}"/>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Content Placeholder 2">
            <a:extLst>
              <a:ext uri="{FF2B5EF4-FFF2-40B4-BE49-F238E27FC236}">
                <a16:creationId xmlns:a16="http://schemas.microsoft.com/office/drawing/2014/main" id="{72794BDE-541B-663F-002C-A08E24C2F2FF}"/>
              </a:ext>
            </a:extLst>
          </p:cNvPr>
          <p:cNvSpPr>
            <a:spLocks noGrp="1"/>
          </p:cNvSpPr>
          <p:nvPr>
            <p:ph sz="half" idx="1"/>
          </p:nvPr>
        </p:nvSpPr>
        <p:spPr>
          <a:xfrm>
            <a:off x="838201" y="1481296"/>
            <a:ext cx="5016500" cy="2798604"/>
          </a:xfrm>
        </p:spPr>
        <p:txBody>
          <a:bodyPr>
            <a:normAutofit/>
          </a:bodyPr>
          <a:lstStyle/>
          <a:p>
            <a:pPr>
              <a:lnSpc>
                <a:spcPct val="120000"/>
              </a:lnSpc>
            </a:pPr>
            <a:r>
              <a:rPr lang="en-US" dirty="0">
                <a:cs typeface="Arial" panose="020B0604020202020204" pitchFamily="34" charset="0"/>
              </a:rPr>
              <a:t>Autonomous AI misbehaves</a:t>
            </a:r>
          </a:p>
          <a:p>
            <a:pPr lvl="1">
              <a:lnSpc>
                <a:spcPct val="120000"/>
              </a:lnSpc>
            </a:pPr>
            <a:r>
              <a:rPr lang="en-US" dirty="0">
                <a:cs typeface="Arial" panose="020B0604020202020204" pitchFamily="34" charset="0"/>
              </a:rPr>
              <a:t>Think responsibly</a:t>
            </a:r>
          </a:p>
          <a:p>
            <a:pPr lvl="1">
              <a:lnSpc>
                <a:spcPct val="120000"/>
              </a:lnSpc>
            </a:pPr>
            <a:r>
              <a:rPr lang="en-US" dirty="0">
                <a:cs typeface="Arial" panose="020B0604020202020204" pitchFamily="34" charset="0"/>
              </a:rPr>
              <a:t>Constrain input information</a:t>
            </a:r>
          </a:p>
          <a:p>
            <a:pPr lvl="1">
              <a:lnSpc>
                <a:spcPct val="120000"/>
              </a:lnSpc>
            </a:pPr>
            <a:r>
              <a:rPr lang="en-US" dirty="0">
                <a:cs typeface="Arial" panose="020B0604020202020204" pitchFamily="34" charset="0"/>
              </a:rPr>
              <a:t>Necessary actions only</a:t>
            </a:r>
          </a:p>
        </p:txBody>
      </p:sp>
      <p:sp>
        <p:nvSpPr>
          <p:cNvPr id="3" name="Content Placeholder 2">
            <a:extLst>
              <a:ext uri="{FF2B5EF4-FFF2-40B4-BE49-F238E27FC236}">
                <a16:creationId xmlns:a16="http://schemas.microsoft.com/office/drawing/2014/main" id="{828F3E85-1794-2C6D-9734-35434D4D5123}"/>
              </a:ext>
            </a:extLst>
          </p:cNvPr>
          <p:cNvSpPr txBox="1">
            <a:spLocks/>
          </p:cNvSpPr>
          <p:nvPr/>
        </p:nvSpPr>
        <p:spPr>
          <a:xfrm>
            <a:off x="6337299" y="1475740"/>
            <a:ext cx="5016500" cy="2798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cs typeface="Arial" panose="020B0604020202020204" pitchFamily="34" charset="0"/>
              </a:rPr>
              <a:t>Normative guidance helps</a:t>
            </a:r>
          </a:p>
          <a:p>
            <a:pPr lvl="1">
              <a:lnSpc>
                <a:spcPct val="120000"/>
              </a:lnSpc>
            </a:pPr>
            <a:r>
              <a:rPr lang="en-US" dirty="0">
                <a:cs typeface="Arial" panose="020B0604020202020204" pitchFamily="34" charset="0"/>
              </a:rPr>
              <a:t>Allows separate policy</a:t>
            </a:r>
          </a:p>
          <a:p>
            <a:pPr lvl="1">
              <a:lnSpc>
                <a:spcPct val="120000"/>
              </a:lnSpc>
            </a:pPr>
            <a:r>
              <a:rPr lang="en-US" dirty="0">
                <a:cs typeface="Arial" panose="020B0604020202020204" pitchFamily="34" charset="0"/>
              </a:rPr>
              <a:t>Env. vs normative rewards</a:t>
            </a:r>
          </a:p>
          <a:p>
            <a:pPr lvl="1">
              <a:lnSpc>
                <a:spcPct val="120000"/>
              </a:lnSpc>
            </a:pPr>
            <a:r>
              <a:rPr lang="en-US" dirty="0">
                <a:cs typeface="Arial" panose="020B0604020202020204" pitchFamily="34" charset="0"/>
              </a:rPr>
              <a:t>Careful incentive design</a:t>
            </a:r>
          </a:p>
        </p:txBody>
      </p:sp>
      <p:sp>
        <p:nvSpPr>
          <p:cNvPr id="14" name="Title 1">
            <a:extLst>
              <a:ext uri="{FF2B5EF4-FFF2-40B4-BE49-F238E27FC236}">
                <a16:creationId xmlns:a16="http://schemas.microsoft.com/office/drawing/2014/main" id="{766E68F5-94CD-C2AA-3873-1D0ED6E7C5C9}"/>
              </a:ext>
            </a:extLst>
          </p:cNvPr>
          <p:cNvSpPr txBox="1">
            <a:spLocks/>
          </p:cNvSpPr>
          <p:nvPr/>
        </p:nvSpPr>
        <p:spPr>
          <a:xfrm>
            <a:off x="1079499" y="38673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sz="4000" b="1" dirty="0">
                <a:latin typeface="Century Gothic" panose="020B0502020202020204" pitchFamily="34" charset="0"/>
              </a:rPr>
              <a:t>Thank you!  Questions?</a:t>
            </a:r>
          </a:p>
        </p:txBody>
      </p:sp>
      <p:sp>
        <p:nvSpPr>
          <p:cNvPr id="15" name="TextBox 14">
            <a:extLst>
              <a:ext uri="{FF2B5EF4-FFF2-40B4-BE49-F238E27FC236}">
                <a16:creationId xmlns:a16="http://schemas.microsoft.com/office/drawing/2014/main" id="{0736E91C-0972-0C95-3D79-4D021E66A754}"/>
              </a:ext>
            </a:extLst>
          </p:cNvPr>
          <p:cNvSpPr txBox="1"/>
          <p:nvPr/>
        </p:nvSpPr>
        <p:spPr>
          <a:xfrm>
            <a:off x="2059236" y="5192871"/>
            <a:ext cx="8556125" cy="584775"/>
          </a:xfrm>
          <a:prstGeom prst="rect">
            <a:avLst/>
          </a:prstGeom>
          <a:noFill/>
        </p:spPr>
        <p:txBody>
          <a:bodyPr wrap="none" rtlCol="0">
            <a:spAutoFit/>
          </a:bodyPr>
          <a:lstStyle/>
          <a:p>
            <a:r>
              <a:rPr lang="en-US" sz="1600" u="none" strike="noStrike" dirty="0">
                <a:solidFill>
                  <a:srgbClr val="222222"/>
                </a:solidFill>
                <a:effectLst/>
                <a:latin typeface="Arial Narrow" panose="020B0604020202020204" pitchFamily="34" charset="0"/>
                <a:cs typeface="Arial Narrow" panose="020B0604020202020204" pitchFamily="34" charset="0"/>
              </a:rPr>
              <a:t>Byrd, D., </a:t>
            </a:r>
            <a:r>
              <a:rPr lang="en-US" sz="1600" u="none" strike="noStrike" dirty="0" err="1">
                <a:solidFill>
                  <a:srgbClr val="222222"/>
                </a:solidFill>
                <a:effectLst/>
                <a:latin typeface="Arial Narrow" panose="020B0604020202020204" pitchFamily="34" charset="0"/>
                <a:cs typeface="Arial Narrow" panose="020B0604020202020204" pitchFamily="34" charset="0"/>
              </a:rPr>
              <a:t>Hybinette</a:t>
            </a:r>
            <a:r>
              <a:rPr lang="en-US" sz="1600" u="none" strike="noStrike" dirty="0">
                <a:solidFill>
                  <a:srgbClr val="222222"/>
                </a:solidFill>
                <a:effectLst/>
                <a:latin typeface="Arial Narrow" panose="020B0604020202020204" pitchFamily="34" charset="0"/>
                <a:cs typeface="Arial Narrow" panose="020B0604020202020204" pitchFamily="34" charset="0"/>
              </a:rPr>
              <a:t>, M., &amp; Balch, T. H. (2020, June). ABIDES: Towards high-fidelity multi-agent market simulation.</a:t>
            </a:r>
          </a:p>
          <a:p>
            <a:r>
              <a:rPr lang="en-US" sz="1600" u="none" strike="noStrike" dirty="0">
                <a:solidFill>
                  <a:srgbClr val="222222"/>
                </a:solidFill>
                <a:effectLst/>
                <a:latin typeface="Arial Narrow" panose="020B0604020202020204" pitchFamily="34" charset="0"/>
                <a:cs typeface="Arial Narrow" panose="020B0604020202020204" pitchFamily="34" charset="0"/>
              </a:rPr>
              <a:t>In Proceedings of the 2020 ACM SIGSIM Conference on Principles of Advanced Discrete Simulation (pp. 11-22).</a:t>
            </a:r>
            <a:endParaRPr lang="en-US" sz="1600" dirty="0">
              <a:latin typeface="Arial Narrow" panose="020B0604020202020204" pitchFamily="34" charset="0"/>
              <a:cs typeface="Arial Narrow" panose="020B0604020202020204" pitchFamily="34" charset="0"/>
            </a:endParaRPr>
          </a:p>
        </p:txBody>
      </p:sp>
      <p:sp>
        <p:nvSpPr>
          <p:cNvPr id="16" name="TextBox 15">
            <a:extLst>
              <a:ext uri="{FF2B5EF4-FFF2-40B4-BE49-F238E27FC236}">
                <a16:creationId xmlns:a16="http://schemas.microsoft.com/office/drawing/2014/main" id="{A3C0F8AE-A8C9-F1DD-AEF6-E83B88A8D37A}"/>
              </a:ext>
            </a:extLst>
          </p:cNvPr>
          <p:cNvSpPr txBox="1"/>
          <p:nvPr/>
        </p:nvSpPr>
        <p:spPr>
          <a:xfrm>
            <a:off x="798973" y="6105842"/>
            <a:ext cx="10594054" cy="338554"/>
          </a:xfrm>
          <a:prstGeom prst="rect">
            <a:avLst/>
          </a:prstGeom>
          <a:noFill/>
        </p:spPr>
        <p:txBody>
          <a:bodyPr wrap="none" rtlCol="0">
            <a:spAutoFit/>
          </a:bodyPr>
          <a:lstStyle/>
          <a:p>
            <a:r>
              <a:rPr lang="en-US" sz="1600" u="none" strike="noStrike" dirty="0">
                <a:solidFill>
                  <a:srgbClr val="222222"/>
                </a:solidFill>
                <a:effectLst/>
                <a:latin typeface="Arial Narrow" panose="020B0604020202020204" pitchFamily="34" charset="0"/>
                <a:cs typeface="Arial Narrow" panose="020B0604020202020204" pitchFamily="34" charset="0"/>
              </a:rPr>
              <a:t>Byrd, D. (2022, November). Learning not to spoof. In Proceedings of the Third ACM International Conference on AI in Finance (pp. 139-147).</a:t>
            </a:r>
            <a:endParaRPr lang="en-US" sz="16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86799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Spoofing in Electronic Financial Markets</a:t>
            </a:r>
          </a:p>
        </p:txBody>
      </p:sp>
      <p:sp>
        <p:nvSpPr>
          <p:cNvPr id="3" name="Content Placeholder 2">
            <a:extLst>
              <a:ext uri="{FF2B5EF4-FFF2-40B4-BE49-F238E27FC236}">
                <a16:creationId xmlns:a16="http://schemas.microsoft.com/office/drawing/2014/main" id="{73326A58-2FC1-39FC-2E87-52E1EC0620C4}"/>
              </a:ext>
            </a:extLst>
          </p:cNvPr>
          <p:cNvSpPr>
            <a:spLocks noGrp="1"/>
          </p:cNvSpPr>
          <p:nvPr>
            <p:ph sz="half" idx="1"/>
          </p:nvPr>
        </p:nvSpPr>
        <p:spPr>
          <a:xfrm>
            <a:off x="838200" y="1825625"/>
            <a:ext cx="5519738" cy="4351338"/>
          </a:xfrm>
        </p:spPr>
        <p:txBody>
          <a:bodyPr>
            <a:normAutofit/>
          </a:bodyPr>
          <a:lstStyle/>
          <a:p>
            <a:r>
              <a:rPr lang="en-US" sz="2400" dirty="0">
                <a:latin typeface="Arial" panose="020B0604020202020204" pitchFamily="34" charset="0"/>
                <a:cs typeface="Arial" panose="020B0604020202020204" pitchFamily="34" charset="0"/>
              </a:rPr>
              <a:t>Disruptive Practices</a:t>
            </a:r>
          </a:p>
          <a:p>
            <a:pPr lvl="1"/>
            <a:r>
              <a:rPr lang="en-US" sz="2000" dirty="0">
                <a:latin typeface="Arial" panose="020B0604020202020204" pitchFamily="34" charset="0"/>
                <a:cs typeface="Arial" panose="020B0604020202020204" pitchFamily="34" charset="0"/>
              </a:rPr>
              <a:t>Bidding/Offering with </a:t>
            </a:r>
            <a:r>
              <a:rPr lang="en-US" sz="2000" i="1" dirty="0">
                <a:latin typeface="Arial" panose="020B0604020202020204" pitchFamily="34" charset="0"/>
                <a:cs typeface="Arial" panose="020B0604020202020204" pitchFamily="34" charset="0"/>
              </a:rPr>
              <a:t>intent</a:t>
            </a:r>
            <a:r>
              <a:rPr lang="en-US" sz="2000" dirty="0">
                <a:latin typeface="Arial" panose="020B0604020202020204" pitchFamily="34" charset="0"/>
                <a:cs typeface="Arial" panose="020B0604020202020204" pitchFamily="34" charset="0"/>
              </a:rPr>
              <a:t> to cancel before execution (“Spoofing”)</a:t>
            </a:r>
          </a:p>
          <a:p>
            <a:r>
              <a:rPr lang="en-US" sz="2400" dirty="0">
                <a:latin typeface="Arial" panose="020B0604020202020204" pitchFamily="34" charset="0"/>
                <a:cs typeface="Arial" panose="020B0604020202020204" pitchFamily="34" charset="0"/>
              </a:rPr>
              <a:t>CFTC Guidance, Enforcement</a:t>
            </a:r>
          </a:p>
          <a:p>
            <a:pPr lvl="1"/>
            <a:r>
              <a:rPr lang="en-US" sz="2000" dirty="0">
                <a:latin typeface="Arial" panose="020B0604020202020204" pitchFamily="34" charset="0"/>
                <a:cs typeface="Arial" panose="020B0604020202020204" pitchFamily="34" charset="0"/>
              </a:rPr>
              <a:t>Federal Register/Vol. 78, No. 102</a:t>
            </a:r>
          </a:p>
          <a:p>
            <a:pPr lvl="1"/>
            <a:r>
              <a:rPr lang="en-US" sz="2000" dirty="0">
                <a:latin typeface="Arial" panose="020B0604020202020204" pitchFamily="34" charset="0"/>
                <a:cs typeface="Arial" panose="020B0604020202020204" pitchFamily="34" charset="0"/>
              </a:rPr>
              <a:t>2020: 16 cases, &gt; $1B settlements</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Could AI inadvertently spoof?</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aphicFrame>
        <p:nvGraphicFramePr>
          <p:cNvPr id="13" name="Content Placeholder 12">
            <a:extLst>
              <a:ext uri="{FF2B5EF4-FFF2-40B4-BE49-F238E27FC236}">
                <a16:creationId xmlns:a16="http://schemas.microsoft.com/office/drawing/2014/main" id="{8CFF34CE-722E-AB3A-DA35-18980F1190DB}"/>
              </a:ext>
            </a:extLst>
          </p:cNvPr>
          <p:cNvGraphicFramePr>
            <a:graphicFrameLocks noGrp="1"/>
          </p:cNvGraphicFramePr>
          <p:nvPr>
            <p:ph sz="half" idx="2"/>
            <p:extLst>
              <p:ext uri="{D42A27DB-BD31-4B8C-83A1-F6EECF244321}">
                <p14:modId xmlns:p14="http://schemas.microsoft.com/office/powerpoint/2010/main" val="1740489351"/>
              </p:ext>
            </p:extLst>
          </p:nvPr>
        </p:nvGraphicFramePr>
        <p:xfrm>
          <a:off x="6586537" y="1826418"/>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AAD5988A-6866-DEEA-EB0B-6D87926F8B5D}"/>
              </a:ext>
            </a:extLst>
          </p:cNvPr>
          <p:cNvSpPr txBox="1"/>
          <p:nvPr/>
        </p:nvSpPr>
        <p:spPr>
          <a:xfrm>
            <a:off x="8470252" y="3429000"/>
            <a:ext cx="1414170" cy="830997"/>
          </a:xfrm>
          <a:prstGeom prst="rect">
            <a:avLst/>
          </a:prstGeom>
          <a:noFill/>
        </p:spPr>
        <p:txBody>
          <a:bodyPr wrap="none" rtlCol="0" anchor="ctr" anchorCtr="0">
            <a:noAutofit/>
          </a:bodyPr>
          <a:lstStyle/>
          <a:p>
            <a:pPr algn="ctr"/>
            <a:r>
              <a:rPr lang="en-US" sz="3200" dirty="0">
                <a:solidFill>
                  <a:srgbClr val="730051"/>
                </a:solidFill>
                <a:latin typeface="Century Gothic" panose="020B0502020202020204" pitchFamily="34" charset="0"/>
              </a:rPr>
              <a:t>Spoofing</a:t>
            </a:r>
            <a:br>
              <a:rPr lang="en-US" sz="3200" dirty="0">
                <a:solidFill>
                  <a:srgbClr val="730051"/>
                </a:solidFill>
                <a:latin typeface="Century Gothic" panose="020B0502020202020204" pitchFamily="34" charset="0"/>
              </a:rPr>
            </a:br>
            <a:r>
              <a:rPr lang="en-US" sz="3200" dirty="0">
                <a:solidFill>
                  <a:srgbClr val="730051"/>
                </a:solidFill>
                <a:latin typeface="Century Gothic" panose="020B0502020202020204" pitchFamily="34" charset="0"/>
              </a:rPr>
              <a:t>Life Cycle</a:t>
            </a:r>
          </a:p>
        </p:txBody>
      </p:sp>
      <p:sp>
        <p:nvSpPr>
          <p:cNvPr id="7" name="TextBox 6">
            <a:extLst>
              <a:ext uri="{FF2B5EF4-FFF2-40B4-BE49-F238E27FC236}">
                <a16:creationId xmlns:a16="http://schemas.microsoft.com/office/drawing/2014/main" id="{F61D056F-872E-5E38-D71B-EAB6BB0CC5D6}"/>
              </a:ext>
            </a:extLst>
          </p:cNvPr>
          <p:cNvSpPr txBox="1"/>
          <p:nvPr/>
        </p:nvSpPr>
        <p:spPr>
          <a:xfrm>
            <a:off x="1060621" y="5988734"/>
            <a:ext cx="8169189" cy="646331"/>
          </a:xfrm>
          <a:prstGeom prst="rect">
            <a:avLst/>
          </a:prstGeom>
          <a:noFill/>
        </p:spPr>
        <p:txBody>
          <a:bodyPr wrap="square">
            <a:spAutoFit/>
          </a:bodyPr>
          <a:lstStyle/>
          <a:p>
            <a:pPr algn="ctr"/>
            <a:r>
              <a:rPr lang="en-US" u="none" strike="noStrike" dirty="0">
                <a:solidFill>
                  <a:srgbClr val="222222"/>
                </a:solidFill>
                <a:effectLst/>
                <a:latin typeface="Arial Narrow" panose="020B0604020202020204" pitchFamily="34" charset="0"/>
                <a:cs typeface="Arial Narrow" panose="020B0604020202020204" pitchFamily="34" charset="0"/>
              </a:rPr>
              <a:t>Wang, </a:t>
            </a:r>
            <a:r>
              <a:rPr lang="en-US" u="none" strike="noStrike" dirty="0" err="1">
                <a:solidFill>
                  <a:srgbClr val="222222"/>
                </a:solidFill>
                <a:effectLst/>
                <a:latin typeface="Arial Narrow" panose="020B0604020202020204" pitchFamily="34" charset="0"/>
                <a:cs typeface="Arial Narrow" panose="020B0604020202020204" pitchFamily="34" charset="0"/>
              </a:rPr>
              <a:t>Xintong</a:t>
            </a:r>
            <a:r>
              <a:rPr lang="en-US" u="none" strike="noStrike" dirty="0">
                <a:solidFill>
                  <a:srgbClr val="222222"/>
                </a:solidFill>
                <a:effectLst/>
                <a:latin typeface="Arial Narrow" panose="020B0604020202020204" pitchFamily="34" charset="0"/>
                <a:cs typeface="Arial Narrow" panose="020B0604020202020204" pitchFamily="34" charset="0"/>
              </a:rPr>
              <a:t>, and Michael P. Wellman. (IJCAI’20)</a:t>
            </a:r>
          </a:p>
          <a:p>
            <a:pPr algn="ctr"/>
            <a:r>
              <a:rPr lang="en-US" u="none" strike="noStrike" dirty="0">
                <a:solidFill>
                  <a:srgbClr val="222222"/>
                </a:solidFill>
                <a:effectLst/>
                <a:latin typeface="Arial Narrow" panose="020B0604020202020204" pitchFamily="34" charset="0"/>
                <a:cs typeface="Arial Narrow" panose="020B0604020202020204" pitchFamily="34" charset="0"/>
              </a:rPr>
              <a:t>"Market manipulation: An adversarial learning framework for detection and evasion."</a:t>
            </a:r>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30159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ABIDES</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Content Placeholder 3">
            <a:extLst>
              <a:ext uri="{FF2B5EF4-FFF2-40B4-BE49-F238E27FC236}">
                <a16:creationId xmlns:a16="http://schemas.microsoft.com/office/drawing/2014/main" id="{0E055E26-5DE2-1886-6197-DE0A1BFFAE69}"/>
              </a:ext>
            </a:extLst>
          </p:cNvPr>
          <p:cNvSpPr>
            <a:spLocks noGrp="1"/>
          </p:cNvSpPr>
          <p:nvPr>
            <p:ph sz="half" idx="1"/>
          </p:nvPr>
        </p:nvSpPr>
        <p:spPr>
          <a:xfrm>
            <a:off x="838200" y="1825624"/>
            <a:ext cx="5257800" cy="4562475"/>
          </a:xfrm>
        </p:spPr>
        <p:txBody>
          <a:bodyPr>
            <a:normAutofit fontScale="92500" lnSpcReduction="10000"/>
          </a:bodyPr>
          <a:lstStyle/>
          <a:p>
            <a:r>
              <a:rPr lang="en-US" dirty="0">
                <a:latin typeface="Arial" panose="020B0604020202020204" pitchFamily="34" charset="0"/>
                <a:cs typeface="Arial" panose="020B0604020202020204" pitchFamily="34" charset="0"/>
              </a:rPr>
              <a:t>Discrete event simulation</a:t>
            </a:r>
          </a:p>
          <a:p>
            <a:pPr lvl="1"/>
            <a:r>
              <a:rPr lang="en-US" dirty="0">
                <a:latin typeface="Arial" panose="020B0604020202020204" pitchFamily="34" charset="0"/>
                <a:cs typeface="Arial" panose="020B0604020202020204" pitchFamily="34" charset="0"/>
              </a:rPr>
              <a:t>Multiple time scales</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Python</a:t>
            </a:r>
          </a:p>
          <a:p>
            <a:pPr lvl="1"/>
            <a:r>
              <a:rPr lang="en-US" dirty="0">
                <a:latin typeface="Arial" panose="020B0604020202020204" pitchFamily="34" charset="0"/>
                <a:cs typeface="Arial" panose="020B0604020202020204" pitchFamily="34" charset="0"/>
              </a:rPr>
              <a:t>Arbitrary strategies</a:t>
            </a:r>
          </a:p>
          <a:p>
            <a:pPr lvl="1"/>
            <a:r>
              <a:rPr lang="en-US" dirty="0">
                <a:latin typeface="Arial" panose="020B0604020202020204" pitchFamily="34" charset="0"/>
                <a:cs typeface="Arial" panose="020B0604020202020204" pitchFamily="34" charset="0"/>
              </a:rPr>
              <a:t>Off the shelf AI</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Includes</a:t>
            </a:r>
          </a:p>
          <a:p>
            <a:pPr lvl="1"/>
            <a:r>
              <a:rPr lang="en-US" dirty="0">
                <a:latin typeface="Arial" panose="020B0604020202020204" pitchFamily="34" charset="0"/>
                <a:cs typeface="Arial" panose="020B0604020202020204" pitchFamily="34" charset="0"/>
              </a:rPr>
              <a:t>Literature agents</a:t>
            </a:r>
          </a:p>
          <a:p>
            <a:pPr lvl="1"/>
            <a:r>
              <a:rPr lang="en-US" dirty="0">
                <a:latin typeface="Arial" panose="020B0604020202020204" pitchFamily="34" charset="0"/>
                <a:cs typeface="Arial" panose="020B0604020202020204" pitchFamily="34" charset="0"/>
              </a:rPr>
              <a:t>OU-based fundamental</a:t>
            </a:r>
          </a:p>
          <a:p>
            <a:pPr lvl="1"/>
            <a:r>
              <a:rPr lang="en-US" dirty="0">
                <a:latin typeface="Arial" panose="020B0604020202020204" pitchFamily="34" charset="0"/>
                <a:cs typeface="Arial" panose="020B0604020202020204" pitchFamily="34" charset="0"/>
              </a:rPr>
              <a:t>A / B testing</a:t>
            </a:r>
          </a:p>
          <a:p>
            <a:pPr lvl="1"/>
            <a:r>
              <a:rPr lang="en-US" dirty="0">
                <a:latin typeface="Arial" panose="020B0604020202020204" pitchFamily="34" charset="0"/>
                <a:cs typeface="Arial" panose="020B0604020202020204" pitchFamily="34" charset="0"/>
              </a:rPr>
              <a:t>Specialized visualizations</a:t>
            </a:r>
          </a:p>
          <a:p>
            <a:pPr lvl="1"/>
            <a:endParaRPr lang="en-US" dirty="0">
              <a:latin typeface="Arial" panose="020B0604020202020204" pitchFamily="34" charset="0"/>
              <a:cs typeface="Arial" panose="020B0604020202020204" pitchFamily="34" charset="0"/>
            </a:endParaRPr>
          </a:p>
        </p:txBody>
      </p:sp>
      <p:pic>
        <p:nvPicPr>
          <p:cNvPr id="9" name="Picture 7" descr="A screenshot of a cell phone&#10;&#10;Description generated with very high confidence">
            <a:extLst>
              <a:ext uri="{FF2B5EF4-FFF2-40B4-BE49-F238E27FC236}">
                <a16:creationId xmlns:a16="http://schemas.microsoft.com/office/drawing/2014/main" id="{2DF82B04-42F9-2048-5E71-CE868B62CFCA}"/>
              </a:ext>
            </a:extLst>
          </p:cNvPr>
          <p:cNvPicPr>
            <a:picLocks noChangeAspect="1"/>
          </p:cNvPicPr>
          <p:nvPr/>
        </p:nvPicPr>
        <p:blipFill rotWithShape="1">
          <a:blip r:embed="rId3"/>
          <a:srcRect l="3381" t="6282" r="8139" b="4249"/>
          <a:stretch/>
        </p:blipFill>
        <p:spPr>
          <a:xfrm>
            <a:off x="6268501" y="111881"/>
            <a:ext cx="3987511" cy="3028950"/>
          </a:xfrm>
          <a:prstGeom prst="rect">
            <a:avLst/>
          </a:prstGeom>
        </p:spPr>
      </p:pic>
      <p:pic>
        <p:nvPicPr>
          <p:cNvPr id="10" name="Picture 5" descr="A picture containing pier, sunset, playing&#10;&#10;Description generated with very high confidence">
            <a:extLst>
              <a:ext uri="{FF2B5EF4-FFF2-40B4-BE49-F238E27FC236}">
                <a16:creationId xmlns:a16="http://schemas.microsoft.com/office/drawing/2014/main" id="{603472D9-0694-C96C-525E-E17E67F590EC}"/>
              </a:ext>
            </a:extLst>
          </p:cNvPr>
          <p:cNvPicPr>
            <a:picLocks noChangeAspect="1"/>
          </p:cNvPicPr>
          <p:nvPr/>
        </p:nvPicPr>
        <p:blipFill>
          <a:blip r:embed="rId4"/>
          <a:stretch>
            <a:fillRect/>
          </a:stretch>
        </p:blipFill>
        <p:spPr>
          <a:xfrm>
            <a:off x="5399314" y="3275767"/>
            <a:ext cx="5725886" cy="3350011"/>
          </a:xfrm>
          <a:prstGeom prst="rect">
            <a:avLst/>
          </a:prstGeom>
        </p:spPr>
      </p:pic>
    </p:spTree>
    <p:extLst>
      <p:ext uri="{BB962C8B-B14F-4D97-AF65-F5344CB8AC3E}">
        <p14:creationId xmlns:p14="http://schemas.microsoft.com/office/powerpoint/2010/main" val="69727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Key Features</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A close up of a map&#10;&#10;Description generated with high confidence">
            <a:extLst>
              <a:ext uri="{FF2B5EF4-FFF2-40B4-BE49-F238E27FC236}">
                <a16:creationId xmlns:a16="http://schemas.microsoft.com/office/drawing/2014/main" id="{3F0CCDA8-E1B3-ED63-3B6F-E954E51D2763}"/>
              </a:ext>
            </a:extLst>
          </p:cNvPr>
          <p:cNvPicPr>
            <a:picLocks noChangeAspect="1"/>
          </p:cNvPicPr>
          <p:nvPr/>
        </p:nvPicPr>
        <p:blipFill rotWithShape="1">
          <a:blip r:embed="rId3"/>
          <a:srcRect l="1059" t="1365" r="1589" b="2218"/>
          <a:stretch/>
        </p:blipFill>
        <p:spPr>
          <a:xfrm>
            <a:off x="5873141" y="1866012"/>
            <a:ext cx="5877588" cy="3602099"/>
          </a:xfrm>
          <a:prstGeom prst="rect">
            <a:avLst/>
          </a:prstGeom>
        </p:spPr>
      </p:pic>
      <p:pic>
        <p:nvPicPr>
          <p:cNvPr id="7" name="Graphic 6" descr="Stopwatch with solid fill">
            <a:extLst>
              <a:ext uri="{FF2B5EF4-FFF2-40B4-BE49-F238E27FC236}">
                <a16:creationId xmlns:a16="http://schemas.microsoft.com/office/drawing/2014/main" id="{D40309D2-EAB4-462F-FD9E-ED471E07CC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611" y="1627950"/>
            <a:ext cx="776287" cy="776287"/>
          </a:xfrm>
          <a:prstGeom prst="rect">
            <a:avLst/>
          </a:prstGeom>
        </p:spPr>
      </p:pic>
      <p:sp>
        <p:nvSpPr>
          <p:cNvPr id="8" name="TextBox 7">
            <a:extLst>
              <a:ext uri="{FF2B5EF4-FFF2-40B4-BE49-F238E27FC236}">
                <a16:creationId xmlns:a16="http://schemas.microsoft.com/office/drawing/2014/main" id="{84D90DA2-F417-C4D8-ED15-4B466A11AE11}"/>
              </a:ext>
            </a:extLst>
          </p:cNvPr>
          <p:cNvSpPr txBox="1"/>
          <p:nvPr/>
        </p:nvSpPr>
        <p:spPr>
          <a:xfrm>
            <a:off x="2038607" y="1754483"/>
            <a:ext cx="2225289" cy="523220"/>
          </a:xfrm>
          <a:prstGeom prst="rect">
            <a:avLst/>
          </a:prstGeom>
          <a:noFill/>
        </p:spPr>
        <p:txBody>
          <a:bodyPr wrap="none" rtlCol="0">
            <a:spAutoFit/>
          </a:bodyPr>
          <a:lstStyle/>
          <a:p>
            <a:r>
              <a:rPr lang="en-US" sz="2800" i="1" dirty="0">
                <a:latin typeface="Arial" panose="020B0604020202020204" pitchFamily="34" charset="0"/>
                <a:cs typeface="Arial" panose="020B0604020202020204" pitchFamily="34" charset="0"/>
              </a:rPr>
              <a:t>ns </a:t>
            </a:r>
            <a:r>
              <a:rPr lang="en-US" sz="2800" dirty="0">
                <a:latin typeface="Arial" panose="020B0604020202020204" pitchFamily="34" charset="0"/>
                <a:cs typeface="Arial" panose="020B0604020202020204" pitchFamily="34" charset="0"/>
              </a:rPr>
              <a:t>resolution</a:t>
            </a:r>
          </a:p>
        </p:txBody>
      </p:sp>
      <p:pic>
        <p:nvPicPr>
          <p:cNvPr id="12" name="Graphic 11" descr="Chat with solid fill">
            <a:extLst>
              <a:ext uri="{FF2B5EF4-FFF2-40B4-BE49-F238E27FC236}">
                <a16:creationId xmlns:a16="http://schemas.microsoft.com/office/drawing/2014/main" id="{FB508B22-8AD1-05EB-302C-6E6CFD53A7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4909" y="2621704"/>
            <a:ext cx="914400" cy="914400"/>
          </a:xfrm>
          <a:prstGeom prst="rect">
            <a:avLst/>
          </a:prstGeom>
        </p:spPr>
      </p:pic>
      <p:sp>
        <p:nvSpPr>
          <p:cNvPr id="13" name="TextBox 12">
            <a:extLst>
              <a:ext uri="{FF2B5EF4-FFF2-40B4-BE49-F238E27FC236}">
                <a16:creationId xmlns:a16="http://schemas.microsoft.com/office/drawing/2014/main" id="{02DA4AC2-A46B-E34A-603A-956F6C3C3157}"/>
              </a:ext>
            </a:extLst>
          </p:cNvPr>
          <p:cNvSpPr txBox="1"/>
          <p:nvPr/>
        </p:nvSpPr>
        <p:spPr>
          <a:xfrm>
            <a:off x="2038607" y="2817294"/>
            <a:ext cx="366638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Controlled messaging</a:t>
            </a:r>
          </a:p>
        </p:txBody>
      </p:sp>
      <p:pic>
        <p:nvPicPr>
          <p:cNvPr id="15" name="Graphic 14" descr="Processor with solid fill">
            <a:extLst>
              <a:ext uri="{FF2B5EF4-FFF2-40B4-BE49-F238E27FC236}">
                <a16:creationId xmlns:a16="http://schemas.microsoft.com/office/drawing/2014/main" id="{DFB26F9A-70FE-BE10-32D3-62BBE9AA3F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5611" y="3667062"/>
            <a:ext cx="914400" cy="914400"/>
          </a:xfrm>
          <a:prstGeom prst="rect">
            <a:avLst/>
          </a:prstGeom>
        </p:spPr>
      </p:pic>
      <p:sp>
        <p:nvSpPr>
          <p:cNvPr id="16" name="TextBox 15">
            <a:extLst>
              <a:ext uri="{FF2B5EF4-FFF2-40B4-BE49-F238E27FC236}">
                <a16:creationId xmlns:a16="http://schemas.microsoft.com/office/drawing/2014/main" id="{0FFABC34-6EEE-3B17-EA12-2159EFFC27B8}"/>
              </a:ext>
            </a:extLst>
          </p:cNvPr>
          <p:cNvSpPr txBox="1"/>
          <p:nvPr/>
        </p:nvSpPr>
        <p:spPr>
          <a:xfrm>
            <a:off x="2038607" y="3842607"/>
            <a:ext cx="336502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Computation delays</a:t>
            </a:r>
          </a:p>
        </p:txBody>
      </p:sp>
      <p:pic>
        <p:nvPicPr>
          <p:cNvPr id="20" name="Graphic 19" descr="Network with solid fill">
            <a:extLst>
              <a:ext uri="{FF2B5EF4-FFF2-40B4-BE49-F238E27FC236}">
                <a16:creationId xmlns:a16="http://schemas.microsoft.com/office/drawing/2014/main" id="{92045014-C4B0-E8A8-43F0-60D0170488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4909" y="4798929"/>
            <a:ext cx="914400" cy="914400"/>
          </a:xfrm>
          <a:prstGeom prst="rect">
            <a:avLst/>
          </a:prstGeom>
        </p:spPr>
      </p:pic>
      <p:sp>
        <p:nvSpPr>
          <p:cNvPr id="22" name="TextBox 21">
            <a:extLst>
              <a:ext uri="{FF2B5EF4-FFF2-40B4-BE49-F238E27FC236}">
                <a16:creationId xmlns:a16="http://schemas.microsoft.com/office/drawing/2014/main" id="{9241B301-0DB0-BB6E-DC54-77E0ADF00761}"/>
              </a:ext>
            </a:extLst>
          </p:cNvPr>
          <p:cNvSpPr txBox="1"/>
          <p:nvPr/>
        </p:nvSpPr>
        <p:spPr>
          <a:xfrm>
            <a:off x="2038606" y="4994519"/>
            <a:ext cx="252505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Network graph</a:t>
            </a:r>
          </a:p>
        </p:txBody>
      </p:sp>
    </p:spTree>
    <p:extLst>
      <p:ext uri="{BB962C8B-B14F-4D97-AF65-F5344CB8AC3E}">
        <p14:creationId xmlns:p14="http://schemas.microsoft.com/office/powerpoint/2010/main" val="192352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Market Domain Features</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ounded Rectangle 10">
            <a:extLst>
              <a:ext uri="{FF2B5EF4-FFF2-40B4-BE49-F238E27FC236}">
                <a16:creationId xmlns:a16="http://schemas.microsoft.com/office/drawing/2014/main" id="{B8018E7C-86E5-766E-BCD4-D668FB5E49C1}"/>
              </a:ext>
            </a:extLst>
          </p:cNvPr>
          <p:cNvSpPr/>
          <p:nvPr/>
        </p:nvSpPr>
        <p:spPr>
          <a:xfrm>
            <a:off x="1349106" y="1496416"/>
            <a:ext cx="2298700" cy="4996459"/>
          </a:xfrm>
          <a:prstGeom prst="roundRect">
            <a:avLst/>
          </a:prstGeom>
          <a:solidFill>
            <a:srgbClr val="730051">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ounded Rectangle 13">
            <a:extLst>
              <a:ext uri="{FF2B5EF4-FFF2-40B4-BE49-F238E27FC236}">
                <a16:creationId xmlns:a16="http://schemas.microsoft.com/office/drawing/2014/main" id="{2449CD02-0964-D29B-ED67-66CD842A9AFF}"/>
              </a:ext>
            </a:extLst>
          </p:cNvPr>
          <p:cNvSpPr/>
          <p:nvPr/>
        </p:nvSpPr>
        <p:spPr>
          <a:xfrm>
            <a:off x="1568450" y="1594246"/>
            <a:ext cx="1854200" cy="684213"/>
          </a:xfrm>
          <a:prstGeom prst="roundRect">
            <a:avLst/>
          </a:prstGeom>
          <a:solidFill>
            <a:srgbClr val="730051">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Exchange Agent</a:t>
            </a:r>
          </a:p>
        </p:txBody>
      </p:sp>
      <p:sp>
        <p:nvSpPr>
          <p:cNvPr id="23" name="Rectangle 22">
            <a:extLst>
              <a:ext uri="{FF2B5EF4-FFF2-40B4-BE49-F238E27FC236}">
                <a16:creationId xmlns:a16="http://schemas.microsoft.com/office/drawing/2014/main" id="{C433A46C-3DD8-8502-6BFA-5B3FB6047B58}"/>
              </a:ext>
            </a:extLst>
          </p:cNvPr>
          <p:cNvSpPr/>
          <p:nvPr/>
        </p:nvSpPr>
        <p:spPr>
          <a:xfrm>
            <a:off x="1349106" y="2681088"/>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Operating Hours</a:t>
            </a:r>
          </a:p>
        </p:txBody>
      </p:sp>
      <p:sp>
        <p:nvSpPr>
          <p:cNvPr id="24" name="Rectangle 23">
            <a:extLst>
              <a:ext uri="{FF2B5EF4-FFF2-40B4-BE49-F238E27FC236}">
                <a16:creationId xmlns:a16="http://schemas.microsoft.com/office/drawing/2014/main" id="{E50D121C-C239-F38D-B981-B1719009838F}"/>
              </a:ext>
            </a:extLst>
          </p:cNvPr>
          <p:cNvSpPr/>
          <p:nvPr/>
        </p:nvSpPr>
        <p:spPr>
          <a:xfrm>
            <a:off x="1349106" y="3341488"/>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Limit Order Book</a:t>
            </a:r>
          </a:p>
        </p:txBody>
      </p:sp>
      <p:sp>
        <p:nvSpPr>
          <p:cNvPr id="25" name="Rectangle 24">
            <a:extLst>
              <a:ext uri="{FF2B5EF4-FFF2-40B4-BE49-F238E27FC236}">
                <a16:creationId xmlns:a16="http://schemas.microsoft.com/office/drawing/2014/main" id="{5DE46ACA-AF16-ABF4-1130-5B2A54E1FA4F}"/>
              </a:ext>
            </a:extLst>
          </p:cNvPr>
          <p:cNvSpPr/>
          <p:nvPr/>
        </p:nvSpPr>
        <p:spPr>
          <a:xfrm>
            <a:off x="1349106" y="4001888"/>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Quotes in Depth</a:t>
            </a:r>
          </a:p>
        </p:txBody>
      </p:sp>
      <p:sp>
        <p:nvSpPr>
          <p:cNvPr id="26" name="Rectangle 25">
            <a:extLst>
              <a:ext uri="{FF2B5EF4-FFF2-40B4-BE49-F238E27FC236}">
                <a16:creationId xmlns:a16="http://schemas.microsoft.com/office/drawing/2014/main" id="{D0749B86-1045-B485-198F-E63FEE308B6F}"/>
              </a:ext>
            </a:extLst>
          </p:cNvPr>
          <p:cNvSpPr/>
          <p:nvPr/>
        </p:nvSpPr>
        <p:spPr>
          <a:xfrm>
            <a:off x="1349106" y="4662288"/>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Order Flow</a:t>
            </a:r>
          </a:p>
        </p:txBody>
      </p:sp>
      <p:sp>
        <p:nvSpPr>
          <p:cNvPr id="27" name="Rectangle 26">
            <a:extLst>
              <a:ext uri="{FF2B5EF4-FFF2-40B4-BE49-F238E27FC236}">
                <a16:creationId xmlns:a16="http://schemas.microsoft.com/office/drawing/2014/main" id="{BBF7CBFC-E8EC-4988-CA55-ECFE588EC0EA}"/>
              </a:ext>
            </a:extLst>
          </p:cNvPr>
          <p:cNvSpPr/>
          <p:nvPr/>
        </p:nvSpPr>
        <p:spPr>
          <a:xfrm>
            <a:off x="1349106" y="5322688"/>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Matching Engine</a:t>
            </a:r>
          </a:p>
        </p:txBody>
      </p:sp>
      <p:sp>
        <p:nvSpPr>
          <p:cNvPr id="28" name="Rounded Rectangle 27">
            <a:extLst>
              <a:ext uri="{FF2B5EF4-FFF2-40B4-BE49-F238E27FC236}">
                <a16:creationId xmlns:a16="http://schemas.microsoft.com/office/drawing/2014/main" id="{9003C042-4EFA-5FFC-04E8-CFBD5A012183}"/>
              </a:ext>
            </a:extLst>
          </p:cNvPr>
          <p:cNvSpPr/>
          <p:nvPr/>
        </p:nvSpPr>
        <p:spPr>
          <a:xfrm>
            <a:off x="4810834" y="1495424"/>
            <a:ext cx="2298700" cy="4996459"/>
          </a:xfrm>
          <a:prstGeom prst="roundRect">
            <a:avLst/>
          </a:prstGeom>
          <a:solidFill>
            <a:srgbClr val="730051">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9" name="Rounded Rectangle 28">
            <a:extLst>
              <a:ext uri="{FF2B5EF4-FFF2-40B4-BE49-F238E27FC236}">
                <a16:creationId xmlns:a16="http://schemas.microsoft.com/office/drawing/2014/main" id="{067CF4E3-E71C-2F1B-9EEA-5DFEB3600EBE}"/>
              </a:ext>
            </a:extLst>
          </p:cNvPr>
          <p:cNvSpPr/>
          <p:nvPr/>
        </p:nvSpPr>
        <p:spPr>
          <a:xfrm>
            <a:off x="5030178" y="1593254"/>
            <a:ext cx="1854200" cy="684213"/>
          </a:xfrm>
          <a:prstGeom prst="roundRect">
            <a:avLst/>
          </a:prstGeom>
          <a:solidFill>
            <a:srgbClr val="730051">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Trading Agent</a:t>
            </a:r>
          </a:p>
        </p:txBody>
      </p:sp>
      <p:sp>
        <p:nvSpPr>
          <p:cNvPr id="30" name="Rectangle 29">
            <a:extLst>
              <a:ext uri="{FF2B5EF4-FFF2-40B4-BE49-F238E27FC236}">
                <a16:creationId xmlns:a16="http://schemas.microsoft.com/office/drawing/2014/main" id="{A650FF22-9CF1-8416-7FCB-A052B5C644B4}"/>
              </a:ext>
            </a:extLst>
          </p:cNvPr>
          <p:cNvSpPr/>
          <p:nvPr/>
        </p:nvSpPr>
        <p:spPr>
          <a:xfrm>
            <a:off x="4810834" y="2680096"/>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Exchange Aware</a:t>
            </a:r>
          </a:p>
        </p:txBody>
      </p:sp>
      <p:sp>
        <p:nvSpPr>
          <p:cNvPr id="31" name="Rectangle 30">
            <a:extLst>
              <a:ext uri="{FF2B5EF4-FFF2-40B4-BE49-F238E27FC236}">
                <a16:creationId xmlns:a16="http://schemas.microsoft.com/office/drawing/2014/main" id="{11062DA0-D4EA-136B-4378-76C4275EDDDE}"/>
              </a:ext>
            </a:extLst>
          </p:cNvPr>
          <p:cNvSpPr/>
          <p:nvPr/>
        </p:nvSpPr>
        <p:spPr>
          <a:xfrm>
            <a:off x="4810834" y="3340496"/>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Portfolio Tracking</a:t>
            </a:r>
          </a:p>
        </p:txBody>
      </p:sp>
      <p:sp>
        <p:nvSpPr>
          <p:cNvPr id="32" name="Rectangle 31">
            <a:extLst>
              <a:ext uri="{FF2B5EF4-FFF2-40B4-BE49-F238E27FC236}">
                <a16:creationId xmlns:a16="http://schemas.microsoft.com/office/drawing/2014/main" id="{CA76C154-E930-EF13-8115-70C45D492F2A}"/>
              </a:ext>
            </a:extLst>
          </p:cNvPr>
          <p:cNvSpPr/>
          <p:nvPr/>
        </p:nvSpPr>
        <p:spPr>
          <a:xfrm>
            <a:off x="4810834" y="4000896"/>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Open Order Tracking</a:t>
            </a:r>
          </a:p>
        </p:txBody>
      </p:sp>
      <p:sp>
        <p:nvSpPr>
          <p:cNvPr id="33" name="Rectangle 32">
            <a:extLst>
              <a:ext uri="{FF2B5EF4-FFF2-40B4-BE49-F238E27FC236}">
                <a16:creationId xmlns:a16="http://schemas.microsoft.com/office/drawing/2014/main" id="{82FC3232-72A3-7729-C782-991BD636C30D}"/>
              </a:ext>
            </a:extLst>
          </p:cNvPr>
          <p:cNvSpPr/>
          <p:nvPr/>
        </p:nvSpPr>
        <p:spPr>
          <a:xfrm>
            <a:off x="4810834" y="4661296"/>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Data Caching</a:t>
            </a:r>
          </a:p>
        </p:txBody>
      </p:sp>
      <p:sp>
        <p:nvSpPr>
          <p:cNvPr id="34" name="Rectangle 33">
            <a:extLst>
              <a:ext uri="{FF2B5EF4-FFF2-40B4-BE49-F238E27FC236}">
                <a16:creationId xmlns:a16="http://schemas.microsoft.com/office/drawing/2014/main" id="{D180E742-3BE4-B614-52CE-F29F4CF8B59E}"/>
              </a:ext>
            </a:extLst>
          </p:cNvPr>
          <p:cNvSpPr/>
          <p:nvPr/>
        </p:nvSpPr>
        <p:spPr>
          <a:xfrm>
            <a:off x="4810834" y="5321696"/>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Mark to Market</a:t>
            </a:r>
          </a:p>
        </p:txBody>
      </p:sp>
      <p:sp>
        <p:nvSpPr>
          <p:cNvPr id="35" name="Rounded Rectangle 34">
            <a:extLst>
              <a:ext uri="{FF2B5EF4-FFF2-40B4-BE49-F238E27FC236}">
                <a16:creationId xmlns:a16="http://schemas.microsoft.com/office/drawing/2014/main" id="{B07BB6E4-525F-61EE-48B9-D99FB890C317}"/>
              </a:ext>
            </a:extLst>
          </p:cNvPr>
          <p:cNvSpPr/>
          <p:nvPr/>
        </p:nvSpPr>
        <p:spPr>
          <a:xfrm>
            <a:off x="8272563" y="1495424"/>
            <a:ext cx="2298700" cy="2006005"/>
          </a:xfrm>
          <a:prstGeom prst="roundRect">
            <a:avLst/>
          </a:prstGeom>
          <a:solidFill>
            <a:srgbClr val="730051">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6" name="Rounded Rectangle 35">
            <a:extLst>
              <a:ext uri="{FF2B5EF4-FFF2-40B4-BE49-F238E27FC236}">
                <a16:creationId xmlns:a16="http://schemas.microsoft.com/office/drawing/2014/main" id="{F6E00801-3093-6015-32A6-1015A47E65D5}"/>
              </a:ext>
            </a:extLst>
          </p:cNvPr>
          <p:cNvSpPr/>
          <p:nvPr/>
        </p:nvSpPr>
        <p:spPr>
          <a:xfrm>
            <a:off x="8491907" y="1593254"/>
            <a:ext cx="1854200" cy="684213"/>
          </a:xfrm>
          <a:prstGeom prst="roundRect">
            <a:avLst/>
          </a:prstGeom>
          <a:solidFill>
            <a:srgbClr val="730051">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Fundamentals</a:t>
            </a:r>
          </a:p>
        </p:txBody>
      </p:sp>
      <p:sp>
        <p:nvSpPr>
          <p:cNvPr id="37" name="Rectangle 36">
            <a:extLst>
              <a:ext uri="{FF2B5EF4-FFF2-40B4-BE49-F238E27FC236}">
                <a16:creationId xmlns:a16="http://schemas.microsoft.com/office/drawing/2014/main" id="{81CD3453-06B2-6BFE-A406-27CDDD285953}"/>
              </a:ext>
            </a:extLst>
          </p:cNvPr>
          <p:cNvSpPr/>
          <p:nvPr/>
        </p:nvSpPr>
        <p:spPr>
          <a:xfrm>
            <a:off x="8272562" y="2551806"/>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Extrinsic Price Series</a:t>
            </a:r>
          </a:p>
        </p:txBody>
      </p:sp>
      <p:sp>
        <p:nvSpPr>
          <p:cNvPr id="43" name="Rounded Rectangle 42">
            <a:extLst>
              <a:ext uri="{FF2B5EF4-FFF2-40B4-BE49-F238E27FC236}">
                <a16:creationId xmlns:a16="http://schemas.microsoft.com/office/drawing/2014/main" id="{C7974402-96FA-B0C8-D008-B147516351A2}"/>
              </a:ext>
            </a:extLst>
          </p:cNvPr>
          <p:cNvSpPr/>
          <p:nvPr/>
        </p:nvSpPr>
        <p:spPr>
          <a:xfrm>
            <a:off x="8272562" y="3662362"/>
            <a:ext cx="2298700" cy="2830513"/>
          </a:xfrm>
          <a:prstGeom prst="roundRect">
            <a:avLst/>
          </a:prstGeom>
          <a:solidFill>
            <a:srgbClr val="730051">
              <a:alpha val="1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4" name="Rounded Rectangle 43">
            <a:extLst>
              <a:ext uri="{FF2B5EF4-FFF2-40B4-BE49-F238E27FC236}">
                <a16:creationId xmlns:a16="http://schemas.microsoft.com/office/drawing/2014/main" id="{3492A2BD-79A5-1E25-2B87-67628BBF1FEC}"/>
              </a:ext>
            </a:extLst>
          </p:cNvPr>
          <p:cNvSpPr/>
          <p:nvPr/>
        </p:nvSpPr>
        <p:spPr>
          <a:xfrm>
            <a:off x="8494812" y="3832621"/>
            <a:ext cx="1854200" cy="684213"/>
          </a:xfrm>
          <a:prstGeom prst="roundRect">
            <a:avLst/>
          </a:prstGeom>
          <a:solidFill>
            <a:srgbClr val="730051">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Ease of Use</a:t>
            </a:r>
          </a:p>
        </p:txBody>
      </p:sp>
      <p:sp>
        <p:nvSpPr>
          <p:cNvPr id="45" name="Rectangle 44">
            <a:extLst>
              <a:ext uri="{FF2B5EF4-FFF2-40B4-BE49-F238E27FC236}">
                <a16:creationId xmlns:a16="http://schemas.microsoft.com/office/drawing/2014/main" id="{4DE1278B-8BC1-1ADA-962A-B6C281387C65}"/>
              </a:ext>
            </a:extLst>
          </p:cNvPr>
          <p:cNvSpPr/>
          <p:nvPr/>
        </p:nvSpPr>
        <p:spPr>
          <a:xfrm>
            <a:off x="8272562" y="4687093"/>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Simulation Life </a:t>
            </a:r>
            <a:r>
              <a:rPr lang="en-US" sz="1600" dirty="0" err="1">
                <a:solidFill>
                  <a:schemeClr val="tx1"/>
                </a:solidFill>
                <a:latin typeface="Arial" panose="020B0604020202020204" pitchFamily="34" charset="0"/>
                <a:cs typeface="Arial" panose="020B0604020202020204" pitchFamily="34" charset="0"/>
              </a:rPr>
              <a:t>Cyle</a:t>
            </a:r>
            <a:endParaRPr lang="en-US" sz="1600"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D9D7659B-86CD-ED10-2C64-891910AEC554}"/>
              </a:ext>
            </a:extLst>
          </p:cNvPr>
          <p:cNvSpPr/>
          <p:nvPr/>
        </p:nvSpPr>
        <p:spPr>
          <a:xfrm>
            <a:off x="8272562" y="5347493"/>
            <a:ext cx="2298700" cy="6604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Pure Python 3</a:t>
            </a:r>
          </a:p>
        </p:txBody>
      </p:sp>
    </p:spTree>
    <p:extLst>
      <p:ext uri="{BB962C8B-B14F-4D97-AF65-F5344CB8AC3E}">
        <p14:creationId xmlns:p14="http://schemas.microsoft.com/office/powerpoint/2010/main" val="397044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785-4CB7-54C6-2FFF-79D6B75AB30C}"/>
              </a:ext>
            </a:extLst>
          </p:cNvPr>
          <p:cNvSpPr>
            <a:spLocks noGrp="1"/>
          </p:cNvSpPr>
          <p:nvPr>
            <p:ph type="title"/>
          </p:nvPr>
        </p:nvSpPr>
        <p:spPr/>
        <p:txBody>
          <a:bodyPr>
            <a:normAutofit/>
          </a:bodyPr>
          <a:lstStyle/>
          <a:p>
            <a:r>
              <a:rPr lang="en-US" sz="4000" b="1" dirty="0">
                <a:latin typeface="Century Gothic" panose="020B0502020202020204" pitchFamily="34" charset="0"/>
              </a:rPr>
              <a:t>Simulation Life Cycle</a:t>
            </a:r>
          </a:p>
        </p:txBody>
      </p:sp>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Rectangle 3">
            <a:extLst>
              <a:ext uri="{FF2B5EF4-FFF2-40B4-BE49-F238E27FC236}">
                <a16:creationId xmlns:a16="http://schemas.microsoft.com/office/drawing/2014/main" id="{F6E441D5-9F71-FEC1-05EF-3AF7C84D6DB0}"/>
              </a:ext>
            </a:extLst>
          </p:cNvPr>
          <p:cNvSpPr/>
          <p:nvPr/>
        </p:nvSpPr>
        <p:spPr>
          <a:xfrm>
            <a:off x="2032000" y="1690688"/>
            <a:ext cx="1473200" cy="620712"/>
          </a:xfrm>
          <a:prstGeom prst="rect">
            <a:avLst/>
          </a:prstGeom>
          <a:solidFill>
            <a:srgbClr val="730051">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Configuration</a:t>
            </a:r>
          </a:p>
        </p:txBody>
      </p:sp>
      <p:sp>
        <p:nvSpPr>
          <p:cNvPr id="6" name="Rectangle 5">
            <a:extLst>
              <a:ext uri="{FF2B5EF4-FFF2-40B4-BE49-F238E27FC236}">
                <a16:creationId xmlns:a16="http://schemas.microsoft.com/office/drawing/2014/main" id="{C6AA9A28-830C-63D4-6FF2-0EDDD9415891}"/>
              </a:ext>
            </a:extLst>
          </p:cNvPr>
          <p:cNvSpPr/>
          <p:nvPr/>
        </p:nvSpPr>
        <p:spPr>
          <a:xfrm>
            <a:off x="2032000" y="2644775"/>
            <a:ext cx="1473200" cy="620712"/>
          </a:xfrm>
          <a:prstGeom prst="rect">
            <a:avLst/>
          </a:prstGeom>
          <a:solidFill>
            <a:srgbClr val="730051">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Kernel</a:t>
            </a:r>
          </a:p>
        </p:txBody>
      </p:sp>
      <p:sp>
        <p:nvSpPr>
          <p:cNvPr id="7" name="Rectangle 6">
            <a:extLst>
              <a:ext uri="{FF2B5EF4-FFF2-40B4-BE49-F238E27FC236}">
                <a16:creationId xmlns:a16="http://schemas.microsoft.com/office/drawing/2014/main" id="{779A1C17-266D-8534-71A4-A2B3FF493152}"/>
              </a:ext>
            </a:extLst>
          </p:cNvPr>
          <p:cNvSpPr/>
          <p:nvPr/>
        </p:nvSpPr>
        <p:spPr>
          <a:xfrm>
            <a:off x="2032000" y="3598862"/>
            <a:ext cx="1473200" cy="620712"/>
          </a:xfrm>
          <a:prstGeom prst="rect">
            <a:avLst/>
          </a:prstGeom>
          <a:solidFill>
            <a:srgbClr val="730051">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Simulate</a:t>
            </a:r>
          </a:p>
        </p:txBody>
      </p:sp>
      <p:sp>
        <p:nvSpPr>
          <p:cNvPr id="8" name="Rectangle 7">
            <a:extLst>
              <a:ext uri="{FF2B5EF4-FFF2-40B4-BE49-F238E27FC236}">
                <a16:creationId xmlns:a16="http://schemas.microsoft.com/office/drawing/2014/main" id="{273FE01F-7FA1-E834-96FC-9603DA9C96B6}"/>
              </a:ext>
            </a:extLst>
          </p:cNvPr>
          <p:cNvSpPr/>
          <p:nvPr/>
        </p:nvSpPr>
        <p:spPr>
          <a:xfrm>
            <a:off x="2032000" y="4552949"/>
            <a:ext cx="1473200" cy="620712"/>
          </a:xfrm>
          <a:prstGeom prst="rect">
            <a:avLst/>
          </a:prstGeom>
          <a:solidFill>
            <a:srgbClr val="730051">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Log Activity</a:t>
            </a:r>
          </a:p>
        </p:txBody>
      </p:sp>
      <p:sp>
        <p:nvSpPr>
          <p:cNvPr id="9" name="Rectangle 8">
            <a:extLst>
              <a:ext uri="{FF2B5EF4-FFF2-40B4-BE49-F238E27FC236}">
                <a16:creationId xmlns:a16="http://schemas.microsoft.com/office/drawing/2014/main" id="{A05F4CFC-14D4-3CF8-2A87-7F2EEF908C41}"/>
              </a:ext>
            </a:extLst>
          </p:cNvPr>
          <p:cNvSpPr/>
          <p:nvPr/>
        </p:nvSpPr>
        <p:spPr>
          <a:xfrm>
            <a:off x="2032000" y="5507036"/>
            <a:ext cx="1473200" cy="620712"/>
          </a:xfrm>
          <a:prstGeom prst="rect">
            <a:avLst/>
          </a:prstGeom>
          <a:solidFill>
            <a:srgbClr val="730051">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Save State</a:t>
            </a:r>
          </a:p>
        </p:txBody>
      </p:sp>
      <p:sp>
        <p:nvSpPr>
          <p:cNvPr id="10" name="Down Arrow 9">
            <a:extLst>
              <a:ext uri="{FF2B5EF4-FFF2-40B4-BE49-F238E27FC236}">
                <a16:creationId xmlns:a16="http://schemas.microsoft.com/office/drawing/2014/main" id="{1C500057-AA3E-66B9-1F71-8154015E7CA4}"/>
              </a:ext>
            </a:extLst>
          </p:cNvPr>
          <p:cNvSpPr/>
          <p:nvPr/>
        </p:nvSpPr>
        <p:spPr>
          <a:xfrm>
            <a:off x="2677160" y="2308924"/>
            <a:ext cx="182880" cy="338328"/>
          </a:xfrm>
          <a:prstGeom prst="downArrow">
            <a:avLst/>
          </a:prstGeom>
          <a:solidFill>
            <a:srgbClr val="FFE2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Down Arrow 11">
            <a:extLst>
              <a:ext uri="{FF2B5EF4-FFF2-40B4-BE49-F238E27FC236}">
                <a16:creationId xmlns:a16="http://schemas.microsoft.com/office/drawing/2014/main" id="{B960EB90-2F40-D674-7EE5-D059D02A010F}"/>
              </a:ext>
            </a:extLst>
          </p:cNvPr>
          <p:cNvSpPr/>
          <p:nvPr/>
        </p:nvSpPr>
        <p:spPr>
          <a:xfrm>
            <a:off x="2677160" y="3265488"/>
            <a:ext cx="182880" cy="338328"/>
          </a:xfrm>
          <a:prstGeom prst="downArrow">
            <a:avLst/>
          </a:prstGeom>
          <a:solidFill>
            <a:srgbClr val="FFE2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Down Arrow 12">
            <a:extLst>
              <a:ext uri="{FF2B5EF4-FFF2-40B4-BE49-F238E27FC236}">
                <a16:creationId xmlns:a16="http://schemas.microsoft.com/office/drawing/2014/main" id="{E70B907B-B450-B0B0-732B-8CC552D2AFDE}"/>
              </a:ext>
            </a:extLst>
          </p:cNvPr>
          <p:cNvSpPr/>
          <p:nvPr/>
        </p:nvSpPr>
        <p:spPr>
          <a:xfrm>
            <a:off x="2677160" y="4213225"/>
            <a:ext cx="182880" cy="338328"/>
          </a:xfrm>
          <a:prstGeom prst="downArrow">
            <a:avLst/>
          </a:prstGeom>
          <a:solidFill>
            <a:srgbClr val="FFE2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Down Arrow 14">
            <a:extLst>
              <a:ext uri="{FF2B5EF4-FFF2-40B4-BE49-F238E27FC236}">
                <a16:creationId xmlns:a16="http://schemas.microsoft.com/office/drawing/2014/main" id="{9D9648D0-2C21-D2A1-05FC-E7BEDAB281C4}"/>
              </a:ext>
            </a:extLst>
          </p:cNvPr>
          <p:cNvSpPr/>
          <p:nvPr/>
        </p:nvSpPr>
        <p:spPr>
          <a:xfrm>
            <a:off x="2664460" y="5167312"/>
            <a:ext cx="182880" cy="338328"/>
          </a:xfrm>
          <a:prstGeom prst="downArrow">
            <a:avLst/>
          </a:prstGeom>
          <a:solidFill>
            <a:srgbClr val="FFE2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Rectangle 15">
            <a:extLst>
              <a:ext uri="{FF2B5EF4-FFF2-40B4-BE49-F238E27FC236}">
                <a16:creationId xmlns:a16="http://schemas.microsoft.com/office/drawing/2014/main" id="{073880D5-0096-4415-79E5-4C84AFC00555}"/>
              </a:ext>
            </a:extLst>
          </p:cNvPr>
          <p:cNvSpPr/>
          <p:nvPr/>
        </p:nvSpPr>
        <p:spPr>
          <a:xfrm>
            <a:off x="5626100" y="1688212"/>
            <a:ext cx="4394200" cy="620712"/>
          </a:xfrm>
          <a:prstGeom prst="rect">
            <a:avLst/>
          </a:prstGeom>
          <a:solidFill>
            <a:srgbClr val="730051">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Initializing</a:t>
            </a:r>
          </a:p>
        </p:txBody>
      </p:sp>
      <p:sp>
        <p:nvSpPr>
          <p:cNvPr id="18" name="Rectangle 17">
            <a:extLst>
              <a:ext uri="{FF2B5EF4-FFF2-40B4-BE49-F238E27FC236}">
                <a16:creationId xmlns:a16="http://schemas.microsoft.com/office/drawing/2014/main" id="{068E4CE8-6745-687B-7958-6EDFC1B27489}"/>
              </a:ext>
            </a:extLst>
          </p:cNvPr>
          <p:cNvSpPr/>
          <p:nvPr/>
        </p:nvSpPr>
        <p:spPr>
          <a:xfrm>
            <a:off x="5626100" y="2308924"/>
            <a:ext cx="4394200" cy="620712"/>
          </a:xfrm>
          <a:prstGeom prst="rect">
            <a:avLst/>
          </a:prstGeom>
          <a:solidFill>
            <a:srgbClr val="730051">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Starting</a:t>
            </a:r>
          </a:p>
        </p:txBody>
      </p:sp>
      <p:sp>
        <p:nvSpPr>
          <p:cNvPr id="19" name="Rectangle 18">
            <a:extLst>
              <a:ext uri="{FF2B5EF4-FFF2-40B4-BE49-F238E27FC236}">
                <a16:creationId xmlns:a16="http://schemas.microsoft.com/office/drawing/2014/main" id="{8A1CED5F-47CC-CE43-DF65-71E3BAD14486}"/>
              </a:ext>
            </a:extLst>
          </p:cNvPr>
          <p:cNvSpPr/>
          <p:nvPr/>
        </p:nvSpPr>
        <p:spPr>
          <a:xfrm>
            <a:off x="5626100" y="4888104"/>
            <a:ext cx="4394200" cy="620712"/>
          </a:xfrm>
          <a:prstGeom prst="rect">
            <a:avLst/>
          </a:prstGeom>
          <a:solidFill>
            <a:srgbClr val="730051">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Stopping</a:t>
            </a:r>
          </a:p>
        </p:txBody>
      </p:sp>
      <p:sp>
        <p:nvSpPr>
          <p:cNvPr id="20" name="Rectangle 19">
            <a:extLst>
              <a:ext uri="{FF2B5EF4-FFF2-40B4-BE49-F238E27FC236}">
                <a16:creationId xmlns:a16="http://schemas.microsoft.com/office/drawing/2014/main" id="{EFDD9021-9FB0-1566-E72D-5FF918330618}"/>
              </a:ext>
            </a:extLst>
          </p:cNvPr>
          <p:cNvSpPr/>
          <p:nvPr/>
        </p:nvSpPr>
        <p:spPr>
          <a:xfrm>
            <a:off x="5626100" y="5505640"/>
            <a:ext cx="4394200" cy="620712"/>
          </a:xfrm>
          <a:prstGeom prst="rect">
            <a:avLst/>
          </a:prstGeom>
          <a:solidFill>
            <a:srgbClr val="730051">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Terminating</a:t>
            </a:r>
          </a:p>
        </p:txBody>
      </p:sp>
      <p:sp>
        <p:nvSpPr>
          <p:cNvPr id="21" name="Oval 20">
            <a:extLst>
              <a:ext uri="{FF2B5EF4-FFF2-40B4-BE49-F238E27FC236}">
                <a16:creationId xmlns:a16="http://schemas.microsoft.com/office/drawing/2014/main" id="{A6189CA6-127A-E3E6-4C71-6FEFBE7D39FB}"/>
              </a:ext>
            </a:extLst>
          </p:cNvPr>
          <p:cNvSpPr/>
          <p:nvPr/>
        </p:nvSpPr>
        <p:spPr>
          <a:xfrm>
            <a:off x="6096000" y="3553523"/>
            <a:ext cx="1485900" cy="952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Wake up</a:t>
            </a:r>
          </a:p>
        </p:txBody>
      </p:sp>
      <p:sp>
        <p:nvSpPr>
          <p:cNvPr id="22" name="Oval 21">
            <a:extLst>
              <a:ext uri="{FF2B5EF4-FFF2-40B4-BE49-F238E27FC236}">
                <a16:creationId xmlns:a16="http://schemas.microsoft.com/office/drawing/2014/main" id="{CE5B3F28-8143-0F2E-BF5F-B5DCB8612002}"/>
              </a:ext>
            </a:extLst>
          </p:cNvPr>
          <p:cNvSpPr/>
          <p:nvPr/>
        </p:nvSpPr>
        <p:spPr>
          <a:xfrm>
            <a:off x="7940040" y="3547873"/>
            <a:ext cx="1485900" cy="952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Receive Message</a:t>
            </a:r>
          </a:p>
        </p:txBody>
      </p:sp>
      <p:sp>
        <p:nvSpPr>
          <p:cNvPr id="38" name="Rounded Rectangle 37">
            <a:extLst>
              <a:ext uri="{FF2B5EF4-FFF2-40B4-BE49-F238E27FC236}">
                <a16:creationId xmlns:a16="http://schemas.microsoft.com/office/drawing/2014/main" id="{83C6680D-1D57-7CBE-AFCD-EE91A761D3E5}"/>
              </a:ext>
            </a:extLst>
          </p:cNvPr>
          <p:cNvSpPr/>
          <p:nvPr/>
        </p:nvSpPr>
        <p:spPr>
          <a:xfrm>
            <a:off x="5978525" y="3429000"/>
            <a:ext cx="3581400" cy="1219200"/>
          </a:xfrm>
          <a:prstGeom prst="roundRect">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9" name="TextBox 38">
            <a:extLst>
              <a:ext uri="{FF2B5EF4-FFF2-40B4-BE49-F238E27FC236}">
                <a16:creationId xmlns:a16="http://schemas.microsoft.com/office/drawing/2014/main" id="{E3326442-DC99-1058-7F62-300CD3477A3B}"/>
              </a:ext>
            </a:extLst>
          </p:cNvPr>
          <p:cNvSpPr txBox="1"/>
          <p:nvPr/>
        </p:nvSpPr>
        <p:spPr>
          <a:xfrm>
            <a:off x="6622934" y="3114835"/>
            <a:ext cx="227607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Until GVT &gt; End Time</a:t>
            </a:r>
          </a:p>
        </p:txBody>
      </p:sp>
      <p:pic>
        <p:nvPicPr>
          <p:cNvPr id="41" name="Graphic 40" descr="Repeat with solid fill">
            <a:extLst>
              <a:ext uri="{FF2B5EF4-FFF2-40B4-BE49-F238E27FC236}">
                <a16:creationId xmlns:a16="http://schemas.microsoft.com/office/drawing/2014/main" id="{56E39C82-03C7-F469-FDA4-DBDADCBA07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62482">
            <a:off x="7532370" y="3810000"/>
            <a:ext cx="457200" cy="457200"/>
          </a:xfrm>
          <a:prstGeom prst="rect">
            <a:avLst/>
          </a:prstGeom>
        </p:spPr>
      </p:pic>
      <p:sp>
        <p:nvSpPr>
          <p:cNvPr id="47" name="Left Brace 46">
            <a:extLst>
              <a:ext uri="{FF2B5EF4-FFF2-40B4-BE49-F238E27FC236}">
                <a16:creationId xmlns:a16="http://schemas.microsoft.com/office/drawing/2014/main" id="{5332BD7A-0302-EF65-2208-B14AB0563544}"/>
              </a:ext>
            </a:extLst>
          </p:cNvPr>
          <p:cNvSpPr/>
          <p:nvPr/>
        </p:nvSpPr>
        <p:spPr>
          <a:xfrm>
            <a:off x="3770479" y="1760442"/>
            <a:ext cx="1460500" cy="429755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23929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B0F07E-B4E1-A2EE-96FB-8A1A93B9EB1C}"/>
              </a:ext>
            </a:extLst>
          </p:cNvPr>
          <p:cNvSpPr/>
          <p:nvPr/>
        </p:nvSpPr>
        <p:spPr>
          <a:xfrm>
            <a:off x="0" y="0"/>
            <a:ext cx="1025611" cy="6858000"/>
          </a:xfrm>
          <a:prstGeom prst="rect">
            <a:avLst/>
          </a:prstGeom>
          <a:gradFill flip="none" rotWithShape="1">
            <a:gsLst>
              <a:gs pos="50000">
                <a:srgbClr val="730051">
                  <a:alpha val="30000"/>
                </a:srgbClr>
              </a:gs>
              <a:gs pos="25000">
                <a:srgbClr val="730051">
                  <a:alpha val="45000"/>
                </a:srgbClr>
              </a:gs>
              <a:gs pos="0">
                <a:srgbClr val="730051">
                  <a:alpha val="59791"/>
                </a:srgbClr>
              </a:gs>
              <a:gs pos="75000">
                <a:srgbClr val="730051">
                  <a:alpha val="15000"/>
                </a:srgbClr>
              </a:gs>
              <a:gs pos="100000">
                <a:srgbClr val="73005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5" descr="A screenshot of a cell phone&#10;&#10;Description generated with very high confidence">
            <a:extLst>
              <a:ext uri="{FF2B5EF4-FFF2-40B4-BE49-F238E27FC236}">
                <a16:creationId xmlns:a16="http://schemas.microsoft.com/office/drawing/2014/main" id="{AB632D67-7C54-FFE0-2A9D-A2476DD303ED}"/>
              </a:ext>
            </a:extLst>
          </p:cNvPr>
          <p:cNvPicPr>
            <a:picLocks noChangeAspect="1"/>
          </p:cNvPicPr>
          <p:nvPr/>
        </p:nvPicPr>
        <p:blipFill rotWithShape="1">
          <a:blip r:embed="rId3"/>
          <a:srcRect t="8836"/>
          <a:stretch/>
        </p:blipFill>
        <p:spPr>
          <a:xfrm>
            <a:off x="6384689" y="1895362"/>
            <a:ext cx="5703108" cy="3743437"/>
          </a:xfrm>
          <a:prstGeom prst="rect">
            <a:avLst/>
          </a:prstGeom>
        </p:spPr>
      </p:pic>
      <p:sp>
        <p:nvSpPr>
          <p:cNvPr id="27" name="Content Placeholder 3">
            <a:extLst>
              <a:ext uri="{FF2B5EF4-FFF2-40B4-BE49-F238E27FC236}">
                <a16:creationId xmlns:a16="http://schemas.microsoft.com/office/drawing/2014/main" id="{67E4F9D3-BBCE-494F-2C77-60C7CE13DD5E}"/>
              </a:ext>
            </a:extLst>
          </p:cNvPr>
          <p:cNvSpPr>
            <a:spLocks noGrp="1"/>
          </p:cNvSpPr>
          <p:nvPr>
            <p:ph sz="half" idx="2"/>
          </p:nvPr>
        </p:nvSpPr>
        <p:spPr>
          <a:xfrm>
            <a:off x="1364938" y="2233442"/>
            <a:ext cx="4680423" cy="1533638"/>
          </a:xfrm>
          <a:ln w="12700">
            <a:solidFill>
              <a:schemeClr val="tx1"/>
            </a:solidFill>
          </a:ln>
        </p:spPr>
        <p:txBody>
          <a:bodyPr anchor="ctr" anchorCtr="0">
            <a:normAutofit/>
          </a:bodyPr>
          <a:lstStyle/>
          <a:p>
            <a:pPr marL="0" indent="0" algn="ctr">
              <a:buNone/>
            </a:pPr>
            <a:r>
              <a:rPr lang="en-US" sz="2400" dirty="0">
                <a:latin typeface="Arial" panose="020B0604020202020204" pitchFamily="34" charset="0"/>
                <a:cs typeface="Arial" panose="020B0604020202020204" pitchFamily="34" charset="0"/>
              </a:rPr>
              <a:t>Will an exchange-traded fund spread volatility from one constituent to another?</a:t>
            </a:r>
          </a:p>
        </p:txBody>
      </p:sp>
      <p:sp>
        <p:nvSpPr>
          <p:cNvPr id="30" name="TextBox 29">
            <a:extLst>
              <a:ext uri="{FF2B5EF4-FFF2-40B4-BE49-F238E27FC236}">
                <a16:creationId xmlns:a16="http://schemas.microsoft.com/office/drawing/2014/main" id="{7E5A0FDA-B92B-0F93-E110-687F11453AD2}"/>
              </a:ext>
            </a:extLst>
          </p:cNvPr>
          <p:cNvSpPr txBox="1"/>
          <p:nvPr/>
        </p:nvSpPr>
        <p:spPr>
          <a:xfrm>
            <a:off x="1408005" y="4163162"/>
            <a:ext cx="4594290" cy="646331"/>
          </a:xfrm>
          <a:prstGeom prst="rect">
            <a:avLst/>
          </a:prstGeom>
          <a:noFill/>
        </p:spPr>
        <p:txBody>
          <a:bodyPr wrap="square" rtlCol="0">
            <a:spAutoFit/>
          </a:bodyPr>
          <a:lstStyle/>
          <a:p>
            <a:pPr algn="ctr"/>
            <a:r>
              <a:rPr lang="en-US" dirty="0">
                <a:solidFill>
                  <a:srgbClr val="730051"/>
                </a:solidFill>
                <a:latin typeface="Arial" panose="020B0604020202020204" pitchFamily="34" charset="0"/>
                <a:cs typeface="Arial" panose="020B0604020202020204" pitchFamily="34" charset="0"/>
              </a:rPr>
              <a:t>Yes, but perhaps not in the</a:t>
            </a:r>
          </a:p>
          <a:p>
            <a:pPr algn="ctr"/>
            <a:r>
              <a:rPr lang="en-US" dirty="0">
                <a:solidFill>
                  <a:srgbClr val="730051"/>
                </a:solidFill>
                <a:latin typeface="Arial" panose="020B0604020202020204" pitchFamily="34" charset="0"/>
                <a:cs typeface="Arial" panose="020B0604020202020204" pitchFamily="34" charset="0"/>
              </a:rPr>
              <a:t>direction you expect!</a:t>
            </a:r>
          </a:p>
        </p:txBody>
      </p:sp>
      <p:sp>
        <p:nvSpPr>
          <p:cNvPr id="31" name="TextBox 30">
            <a:extLst>
              <a:ext uri="{FF2B5EF4-FFF2-40B4-BE49-F238E27FC236}">
                <a16:creationId xmlns:a16="http://schemas.microsoft.com/office/drawing/2014/main" id="{03051C04-909E-4AF0-B133-EF04C3EF20E8}"/>
              </a:ext>
            </a:extLst>
          </p:cNvPr>
          <p:cNvSpPr txBox="1"/>
          <p:nvPr/>
        </p:nvSpPr>
        <p:spPr>
          <a:xfrm>
            <a:off x="3094858" y="6121110"/>
            <a:ext cx="6002284" cy="584775"/>
          </a:xfrm>
          <a:prstGeom prst="rect">
            <a:avLst/>
          </a:prstGeom>
          <a:noFill/>
        </p:spPr>
        <p:txBody>
          <a:bodyPr wrap="none" rtlCol="0">
            <a:spAutoFit/>
          </a:bodyPr>
          <a:lstStyle/>
          <a:p>
            <a:pPr algn="ctr"/>
            <a:r>
              <a:rPr lang="en-US" sz="1600" u="none" strike="noStrike" dirty="0">
                <a:solidFill>
                  <a:srgbClr val="222222"/>
                </a:solidFill>
                <a:effectLst/>
                <a:latin typeface="Arial Narrow" panose="020B0604020202020204" pitchFamily="34" charset="0"/>
                <a:cs typeface="Arial Narrow" panose="020B0604020202020204" pitchFamily="34" charset="0"/>
              </a:rPr>
              <a:t>Shearer, M., Byrd, D., Balch, T. H., &amp; Wellman, M. P. (ICAIF’21</a:t>
            </a:r>
            <a:r>
              <a:rPr lang="en-US" sz="1600" dirty="0">
                <a:latin typeface="Arial Narrow" panose="020B0604020202020204" pitchFamily="34" charset="0"/>
                <a:cs typeface="Arial Narrow" panose="020B0604020202020204" pitchFamily="34" charset="0"/>
              </a:rPr>
              <a:t>)</a:t>
            </a:r>
            <a:endParaRPr lang="en-US" sz="1600" u="none" strike="noStrike" dirty="0">
              <a:solidFill>
                <a:srgbClr val="222222"/>
              </a:solidFill>
              <a:effectLst/>
              <a:latin typeface="Arial Narrow" panose="020B0604020202020204" pitchFamily="34" charset="0"/>
              <a:cs typeface="Arial Narrow" panose="020B0604020202020204" pitchFamily="34" charset="0"/>
            </a:endParaRPr>
          </a:p>
          <a:p>
            <a:r>
              <a:rPr lang="en-US" sz="1600" u="none" strike="noStrike" dirty="0">
                <a:solidFill>
                  <a:srgbClr val="222222"/>
                </a:solidFill>
                <a:effectLst/>
                <a:latin typeface="Arial Narrow" panose="020B0604020202020204" pitchFamily="34" charset="0"/>
                <a:cs typeface="Arial Narrow" panose="020B0604020202020204" pitchFamily="34" charset="0"/>
              </a:rPr>
              <a:t>“Stability effects of arbitrage in exchange traded funds: an agent-based model”</a:t>
            </a:r>
            <a:endParaRPr lang="en-US" sz="1600" dirty="0">
              <a:latin typeface="Arial Narrow" panose="020B0604020202020204" pitchFamily="34" charset="0"/>
              <a:cs typeface="Arial Narrow" panose="020B0604020202020204" pitchFamily="34" charset="0"/>
            </a:endParaRPr>
          </a:p>
        </p:txBody>
      </p:sp>
      <p:sp>
        <p:nvSpPr>
          <p:cNvPr id="4" name="Title 1">
            <a:extLst>
              <a:ext uri="{FF2B5EF4-FFF2-40B4-BE49-F238E27FC236}">
                <a16:creationId xmlns:a16="http://schemas.microsoft.com/office/drawing/2014/main" id="{03DC3221-B7C1-F0FC-0453-A5CF770F3FC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Century Gothic" panose="020B0502020202020204" pitchFamily="34" charset="0"/>
              </a:rPr>
              <a:t>Case Study: ETF volatility contagion</a:t>
            </a:r>
          </a:p>
        </p:txBody>
      </p:sp>
    </p:spTree>
    <p:extLst>
      <p:ext uri="{BB962C8B-B14F-4D97-AF65-F5344CB8AC3E}">
        <p14:creationId xmlns:p14="http://schemas.microsoft.com/office/powerpoint/2010/main" val="548332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14798</TotalTime>
  <Words>1757</Words>
  <Application>Microsoft Macintosh PowerPoint</Application>
  <PresentationFormat>Widescreen</PresentationFormat>
  <Paragraphs>387</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Roboto</vt:lpstr>
      <vt:lpstr>Century Gothic</vt:lpstr>
      <vt:lpstr>Arial Narrow</vt:lpstr>
      <vt:lpstr>Office Theme</vt:lpstr>
      <vt:lpstr>Learning Not to Spoof</vt:lpstr>
      <vt:lpstr>Responsible AI</vt:lpstr>
      <vt:lpstr>Why simulation?</vt:lpstr>
      <vt:lpstr>Spoofing in Electronic Financial Markets</vt:lpstr>
      <vt:lpstr>ABIDES</vt:lpstr>
      <vt:lpstr>Key Features</vt:lpstr>
      <vt:lpstr>Market Domain Features</vt:lpstr>
      <vt:lpstr>Simulation Life Cycle</vt:lpstr>
      <vt:lpstr>PowerPoint Presentation</vt:lpstr>
      <vt:lpstr>PowerPoint Presentation</vt:lpstr>
      <vt:lpstr>Preventing Inadvertent Spoofing</vt:lpstr>
      <vt:lpstr>Normative Reinforcement Learning</vt:lpstr>
      <vt:lpstr>Spoofing Data Synthesis</vt:lpstr>
      <vt:lpstr>Spoofing Detection</vt:lpstr>
      <vt:lpstr>Experimental Agent</vt:lpstr>
      <vt:lpstr>Fixed Policy</vt:lpstr>
      <vt:lpstr>Restricted Learner</vt:lpstr>
      <vt:lpstr>Unconstrained Learner</vt:lpstr>
      <vt:lpstr>Normative Approaches</vt:lpstr>
      <vt:lpstr>Normative Learner</vt:lpstr>
      <vt:lpstr>Summary</vt:lpstr>
      <vt:lpstr>Less Stylized Market</vt:lpstr>
      <vt:lpstr>Less Stylized Agent</vt:lpstr>
      <vt:lpstr>Testing on one time period</vt:lpstr>
      <vt:lpstr>OBI alone</vt:lpstr>
      <vt:lpstr>DQN-R alone</vt:lpstr>
      <vt:lpstr>DQN-R alone</vt:lpstr>
      <vt:lpstr>DQN-R alone</vt:lpstr>
      <vt:lpstr>DQN-U alone</vt:lpstr>
      <vt:lpstr>DQN-U alone</vt:lpstr>
      <vt:lpstr>DQN-U alone</vt:lpstr>
      <vt:lpstr>DQN-R + OBI</vt:lpstr>
      <vt:lpstr>DQN-R + OBI</vt:lpstr>
      <vt:lpstr>DQN-R + OBI</vt:lpstr>
      <vt:lpstr>DQN-U + OBI</vt:lpstr>
      <vt:lpstr>DQN-U + OBI</vt:lpstr>
      <vt:lpstr>DQN-U + OBI</vt:lpstr>
      <vt:lpstr>You need interactive simulation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Not to Spoof</dc:title>
  <dc:creator>David Byrd</dc:creator>
  <cp:lastModifiedBy>David Byrd</cp:lastModifiedBy>
  <cp:revision>119</cp:revision>
  <dcterms:created xsi:type="dcterms:W3CDTF">2022-10-30T17:57:43Z</dcterms:created>
  <dcterms:modified xsi:type="dcterms:W3CDTF">2024-09-18T00:52:24Z</dcterms:modified>
</cp:coreProperties>
</file>