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50"/>
  </p:notesMasterIdLst>
  <p:sldIdLst>
    <p:sldId id="256" r:id="rId2"/>
    <p:sldId id="388" r:id="rId3"/>
    <p:sldId id="274" r:id="rId4"/>
    <p:sldId id="275" r:id="rId5"/>
    <p:sldId id="355" r:id="rId6"/>
    <p:sldId id="357" r:id="rId7"/>
    <p:sldId id="387" r:id="rId8"/>
    <p:sldId id="284" r:id="rId9"/>
    <p:sldId id="286" r:id="rId10"/>
    <p:sldId id="289" r:id="rId11"/>
    <p:sldId id="290" r:id="rId12"/>
    <p:sldId id="291" r:id="rId13"/>
    <p:sldId id="292" r:id="rId14"/>
    <p:sldId id="335" r:id="rId15"/>
    <p:sldId id="295" r:id="rId16"/>
    <p:sldId id="293" r:id="rId17"/>
    <p:sldId id="294" r:id="rId18"/>
    <p:sldId id="296" r:id="rId19"/>
    <p:sldId id="297" r:id="rId20"/>
    <p:sldId id="298" r:id="rId21"/>
    <p:sldId id="299" r:id="rId22"/>
    <p:sldId id="301" r:id="rId23"/>
    <p:sldId id="302" r:id="rId24"/>
    <p:sldId id="303" r:id="rId25"/>
    <p:sldId id="304" r:id="rId26"/>
    <p:sldId id="328" r:id="rId27"/>
    <p:sldId id="330" r:id="rId28"/>
    <p:sldId id="305" r:id="rId29"/>
    <p:sldId id="389" r:id="rId30"/>
    <p:sldId id="348" r:id="rId31"/>
    <p:sldId id="349" r:id="rId32"/>
    <p:sldId id="350" r:id="rId33"/>
    <p:sldId id="351" r:id="rId34"/>
    <p:sldId id="352" r:id="rId35"/>
    <p:sldId id="343" r:id="rId36"/>
    <p:sldId id="342" r:id="rId37"/>
    <p:sldId id="382" r:id="rId38"/>
    <p:sldId id="390" r:id="rId39"/>
    <p:sldId id="380" r:id="rId40"/>
    <p:sldId id="391" r:id="rId41"/>
    <p:sldId id="392" r:id="rId42"/>
    <p:sldId id="393" r:id="rId43"/>
    <p:sldId id="394" r:id="rId44"/>
    <p:sldId id="395" r:id="rId45"/>
    <p:sldId id="376" r:id="rId46"/>
    <p:sldId id="377" r:id="rId47"/>
    <p:sldId id="326" r:id="rId48"/>
    <p:sldId id="27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as, Chaim" initials="HC" lastIdx="3" clrIdx="0">
    <p:extLst>
      <p:ext uri="{19B8F6BF-5375-455C-9EA6-DF929625EA0E}">
        <p15:presenceInfo xmlns:p15="http://schemas.microsoft.com/office/powerpoint/2012/main" userId="Haas, Chaim" providerId="None"/>
      </p:ext>
    </p:extLst>
  </p:cmAuthor>
  <p:cmAuthor id="2" name="Dimov, Ivailo" initials="DI" lastIdx="2" clrIdx="1">
    <p:extLst>
      <p:ext uri="{19B8F6BF-5375-455C-9EA6-DF929625EA0E}">
        <p15:presenceInfo xmlns:p15="http://schemas.microsoft.com/office/powerpoint/2012/main" userId="Dimov, Ivai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89"/>
    <p:restoredTop sz="94674"/>
  </p:normalViewPr>
  <p:slideViewPr>
    <p:cSldViewPr snapToGrid="0" snapToObjects="1">
      <p:cViewPr varScale="1">
        <p:scale>
          <a:sx n="65" d="100"/>
          <a:sy n="65" d="100"/>
        </p:scale>
        <p:origin x="51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51BE5-5BA8-41B4-8C43-796BB027CDD9}" type="datetimeFigureOut">
              <a:rPr lang="en-US" smtClean="0"/>
              <a:t>9/20/2022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D346FB-8736-427D-B6E7-07278A26E37C}" type="slidenum">
              <a:rPr lang="en-US" smtClean="0"/>
              <a:t>‹#›</a:t>
            </a:fld>
            <a:endParaRPr lang="en-US" dirty="0"/>
          </a:p>
        </p:txBody>
      </p:sp>
    </p:spTree>
    <p:extLst>
      <p:ext uri="{BB962C8B-B14F-4D97-AF65-F5344CB8AC3E}">
        <p14:creationId xmlns:p14="http://schemas.microsoft.com/office/powerpoint/2010/main" val="2200155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A8DE45-BDBE-9A47-9E07-B77989FD6CA8}"/>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b="5740"/>
          <a:stretch/>
        </p:blipFill>
        <p:spPr>
          <a:xfrm>
            <a:off x="0" y="393700"/>
            <a:ext cx="12192000" cy="6464300"/>
          </a:xfrm>
          <a:prstGeom prst="rect">
            <a:avLst/>
          </a:prstGeom>
        </p:spPr>
      </p:pic>
      <p:sp>
        <p:nvSpPr>
          <p:cNvPr id="8" name="Holder 2">
            <a:extLst>
              <a:ext uri="{FF2B5EF4-FFF2-40B4-BE49-F238E27FC236}">
                <a16:creationId xmlns:a16="http://schemas.microsoft.com/office/drawing/2014/main" id="{62634356-2B7B-0748-900B-084296BFEBB4}"/>
              </a:ext>
            </a:extLst>
          </p:cNvPr>
          <p:cNvSpPr>
            <a:spLocks noGrp="1"/>
          </p:cNvSpPr>
          <p:nvPr>
            <p:ph type="title" hasCustomPrompt="1"/>
          </p:nvPr>
        </p:nvSpPr>
        <p:spPr>
          <a:xfrm>
            <a:off x="538784" y="378337"/>
            <a:ext cx="6179671" cy="2640909"/>
          </a:xfrm>
        </p:spPr>
        <p:txBody>
          <a:bodyPr lIns="0" tIns="0" rIns="0" bIns="0" anchor="t"/>
          <a:lstStyle>
            <a:lvl1pPr>
              <a:lnSpc>
                <a:spcPts val="7200"/>
              </a:lnSpc>
              <a:defRPr sz="5400" b="1" i="0">
                <a:solidFill>
                  <a:schemeClr val="bg1"/>
                </a:solidFill>
                <a:latin typeface="Arial"/>
                <a:cs typeface="Arial"/>
              </a:defRPr>
            </a:lvl1pPr>
          </a:lstStyle>
          <a:p>
            <a:r>
              <a:rPr lang="en-US" dirty="0"/>
              <a:t>Um </a:t>
            </a:r>
            <a:r>
              <a:rPr lang="en-US" dirty="0" err="1"/>
              <a:t>te</a:t>
            </a:r>
            <a:r>
              <a:rPr lang="en-US" dirty="0"/>
              <a:t> idem </a:t>
            </a:r>
            <a:r>
              <a:rPr lang="en-US" dirty="0" err="1"/>
              <a:t>hocchinprac</a:t>
            </a:r>
            <a:r>
              <a:rPr lang="en-US" dirty="0"/>
              <a:t> </a:t>
            </a:r>
            <a:r>
              <a:rPr lang="en-US" dirty="0" err="1"/>
              <a:t>revil</a:t>
            </a:r>
            <a:r>
              <a:rPr lang="en-US" dirty="0"/>
              <a:t> </a:t>
            </a:r>
            <a:r>
              <a:rPr lang="en-US" dirty="0" err="1"/>
              <a:t>ves</a:t>
            </a:r>
            <a:r>
              <a:rPr lang="en-US" dirty="0"/>
              <a:t> </a:t>
            </a:r>
            <a:r>
              <a:rPr lang="en-US" dirty="0" err="1"/>
              <a:t>cul</a:t>
            </a:r>
            <a:r>
              <a:rPr lang="en-US" dirty="0"/>
              <a:t> </a:t>
            </a:r>
            <a:r>
              <a:rPr lang="en-US" dirty="0" err="1"/>
              <a:t>viricae</a:t>
            </a:r>
            <a:r>
              <a:rPr lang="en-US" dirty="0"/>
              <a:t>.</a:t>
            </a:r>
            <a:endParaRPr dirty="0"/>
          </a:p>
        </p:txBody>
      </p:sp>
      <p:sp>
        <p:nvSpPr>
          <p:cNvPr id="9" name="Text Placeholder 23">
            <a:extLst>
              <a:ext uri="{FF2B5EF4-FFF2-40B4-BE49-F238E27FC236}">
                <a16:creationId xmlns:a16="http://schemas.microsoft.com/office/drawing/2014/main" id="{37B66689-9F3F-A64F-9CE0-F617C4E92E58}"/>
              </a:ext>
            </a:extLst>
          </p:cNvPr>
          <p:cNvSpPr>
            <a:spLocks noGrp="1"/>
          </p:cNvSpPr>
          <p:nvPr>
            <p:ph type="body" sz="quarter" idx="13" hasCustomPrompt="1"/>
          </p:nvPr>
        </p:nvSpPr>
        <p:spPr>
          <a:xfrm>
            <a:off x="538784" y="3222445"/>
            <a:ext cx="6179033" cy="876102"/>
          </a:xfrm>
        </p:spPr>
        <p:txBody>
          <a:bodyPr anchor="t"/>
          <a:lstStyle>
            <a:lvl1pPr marL="0" marR="0" indent="0" defTabSz="914377" eaLnBrk="1" fontAlgn="auto" latinLnBrk="0" hangingPunct="1">
              <a:lnSpc>
                <a:spcPct val="100000"/>
              </a:lnSpc>
              <a:spcBef>
                <a:spcPts val="0"/>
              </a:spcBef>
              <a:spcAft>
                <a:spcPts val="0"/>
              </a:spcAft>
              <a:buClrTx/>
              <a:buSzTx/>
              <a:buFontTx/>
              <a:buNone/>
              <a:tabLst/>
              <a:defRPr sz="2400" b="1">
                <a:solidFill>
                  <a:schemeClr val="bg1"/>
                </a:solidFill>
                <a:latin typeface="+mn-lt"/>
                <a:cs typeface="Arial" panose="020B0604020202020204" pitchFamily="34" charset="0"/>
              </a:defRPr>
            </a:lvl1pPr>
            <a:lvl2pPr>
              <a:defRPr sz="1051">
                <a:latin typeface="Arial" panose="020B0604020202020204" pitchFamily="34" charset="0"/>
                <a:cs typeface="Arial" panose="020B0604020202020204" pitchFamily="34" charset="0"/>
              </a:defRPr>
            </a:lvl2pPr>
            <a:lvl3pPr>
              <a:defRPr sz="1051">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pPr lvl="0"/>
            <a:r>
              <a:rPr lang="en-US" dirty="0" err="1"/>
              <a:t>Cusaperi</a:t>
            </a:r>
            <a:r>
              <a:rPr lang="en-US" dirty="0"/>
              <a:t> </a:t>
            </a:r>
            <a:r>
              <a:rPr lang="en-US" dirty="0" err="1"/>
              <a:t>blaciae</a:t>
            </a:r>
            <a:r>
              <a:rPr lang="en-US" dirty="0"/>
              <a:t> </a:t>
            </a:r>
            <a:br>
              <a:rPr lang="en-US" dirty="0"/>
            </a:br>
            <a:r>
              <a:rPr lang="en-US" dirty="0" err="1"/>
              <a:t>suntiatur</a:t>
            </a:r>
            <a:r>
              <a:rPr lang="en-US" dirty="0"/>
              <a:t> </a:t>
            </a:r>
            <a:r>
              <a:rPr lang="en-US" dirty="0" err="1"/>
              <a:t>audandam</a:t>
            </a:r>
            <a:r>
              <a:rPr lang="en-US" dirty="0"/>
              <a:t>.</a:t>
            </a:r>
          </a:p>
        </p:txBody>
      </p:sp>
      <p:sp>
        <p:nvSpPr>
          <p:cNvPr id="15" name="TextBox 14">
            <a:extLst>
              <a:ext uri="{FF2B5EF4-FFF2-40B4-BE49-F238E27FC236}">
                <a16:creationId xmlns:a16="http://schemas.microsoft.com/office/drawing/2014/main" id="{9F9495EE-6F28-9240-8B85-7F70348B5D97}"/>
              </a:ext>
            </a:extLst>
          </p:cNvPr>
          <p:cNvSpPr txBox="1">
            <a:spLocks noChangeArrowheads="1"/>
          </p:cNvSpPr>
          <p:nvPr userDrawn="1"/>
        </p:nvSpPr>
        <p:spPr bwMode="auto">
          <a:xfrm>
            <a:off x="487026" y="6192735"/>
            <a:ext cx="332232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en-US" sz="700" dirty="0">
                <a:solidFill>
                  <a:schemeClr val="bg1"/>
                </a:solidFill>
                <a:latin typeface="Arial" charset="0"/>
                <a:ea typeface="Arial" charset="0"/>
                <a:cs typeface="Arial" charset="0"/>
              </a:rPr>
              <a:t>© 2022 Bloomberg Finance L.P. All rights reserved.</a:t>
            </a:r>
          </a:p>
        </p:txBody>
      </p:sp>
      <p:pic>
        <p:nvPicPr>
          <p:cNvPr id="13" name="Picture 12">
            <a:extLst>
              <a:ext uri="{FF2B5EF4-FFF2-40B4-BE49-F238E27FC236}">
                <a16:creationId xmlns:a16="http://schemas.microsoft.com/office/drawing/2014/main" id="{0804239F-1028-9240-885B-33CCB86DEB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8783" y="5850813"/>
            <a:ext cx="2614647" cy="237899"/>
          </a:xfrm>
          <a:prstGeom prst="rect">
            <a:avLst/>
          </a:prstGeom>
        </p:spPr>
      </p:pic>
      <p:pic>
        <p:nvPicPr>
          <p:cNvPr id="17" name="Picture 16">
            <a:extLst>
              <a:ext uri="{FF2B5EF4-FFF2-40B4-BE49-F238E27FC236}">
                <a16:creationId xmlns:a16="http://schemas.microsoft.com/office/drawing/2014/main" id="{66D458E9-C2A8-424E-8FF0-92DA727DD05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35169"/>
          <a:stretch/>
        </p:blipFill>
        <p:spPr>
          <a:xfrm rot="5400000">
            <a:off x="9320144" y="1928902"/>
            <a:ext cx="3686072" cy="965377"/>
          </a:xfrm>
          <a:prstGeom prst="rect">
            <a:avLst/>
          </a:prstGeom>
        </p:spPr>
      </p:pic>
    </p:spTree>
    <p:extLst>
      <p:ext uri="{BB962C8B-B14F-4D97-AF65-F5344CB8AC3E}">
        <p14:creationId xmlns:p14="http://schemas.microsoft.com/office/powerpoint/2010/main" val="195532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1_Title Design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7F8238-76D6-134C-9DFE-F80FEA7AC2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991" t="50269" r="35619" b="3502"/>
          <a:stretch/>
        </p:blipFill>
        <p:spPr>
          <a:xfrm>
            <a:off x="0" y="0"/>
            <a:ext cx="12192000" cy="4171497"/>
          </a:xfrm>
          <a:prstGeom prst="rect">
            <a:avLst/>
          </a:prstGeom>
        </p:spPr>
      </p:pic>
      <p:sp>
        <p:nvSpPr>
          <p:cNvPr id="8" name="Content Placeholder 7">
            <a:extLst>
              <a:ext uri="{FF2B5EF4-FFF2-40B4-BE49-F238E27FC236}">
                <a16:creationId xmlns:a16="http://schemas.microsoft.com/office/drawing/2014/main" id="{3987DCB8-C1A0-444A-B2E2-C5109042563D}"/>
              </a:ext>
            </a:extLst>
          </p:cNvPr>
          <p:cNvSpPr>
            <a:spLocks noGrp="1"/>
          </p:cNvSpPr>
          <p:nvPr>
            <p:ph sz="quarter" idx="10" hasCustomPrompt="1"/>
          </p:nvPr>
        </p:nvSpPr>
        <p:spPr>
          <a:xfrm>
            <a:off x="538784" y="525446"/>
            <a:ext cx="3722688" cy="219758"/>
          </a:xfrm>
        </p:spPr>
        <p:txBody>
          <a:bodyPr/>
          <a:lstStyle>
            <a:lvl1pPr>
              <a:defRPr sz="1800" b="1"/>
            </a:lvl1pPr>
            <a:lvl2pPr>
              <a:defRPr/>
            </a:lvl2pPr>
          </a:lstStyle>
          <a:p>
            <a:pPr lvl="0"/>
            <a:r>
              <a:rPr lang="en-US" dirty="0"/>
              <a:t>Event Name Here</a:t>
            </a:r>
          </a:p>
        </p:txBody>
      </p:sp>
      <p:sp>
        <p:nvSpPr>
          <p:cNvPr id="17" name="TextBox 16">
            <a:extLst>
              <a:ext uri="{FF2B5EF4-FFF2-40B4-BE49-F238E27FC236}">
                <a16:creationId xmlns:a16="http://schemas.microsoft.com/office/drawing/2014/main" id="{C58940A9-5F30-CE4D-A62C-1AFAE24334D5}"/>
              </a:ext>
            </a:extLst>
          </p:cNvPr>
          <p:cNvSpPr txBox="1">
            <a:spLocks noChangeArrowheads="1"/>
          </p:cNvSpPr>
          <p:nvPr userDrawn="1"/>
        </p:nvSpPr>
        <p:spPr bwMode="auto">
          <a:xfrm>
            <a:off x="487026" y="6192735"/>
            <a:ext cx="332232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en-US" sz="700" dirty="0">
                <a:solidFill>
                  <a:schemeClr val="bg1"/>
                </a:solidFill>
                <a:latin typeface="Arial" charset="0"/>
                <a:ea typeface="Arial" charset="0"/>
                <a:cs typeface="Arial" charset="0"/>
              </a:rPr>
              <a:t>© 2022 Bloomberg Finance L.P. All rights reserved.</a:t>
            </a:r>
          </a:p>
        </p:txBody>
      </p:sp>
      <p:sp>
        <p:nvSpPr>
          <p:cNvPr id="28" name="Holder 2">
            <a:extLst>
              <a:ext uri="{FF2B5EF4-FFF2-40B4-BE49-F238E27FC236}">
                <a16:creationId xmlns:a16="http://schemas.microsoft.com/office/drawing/2014/main" id="{A984FC35-0B1B-6C47-8A5D-0AFFE46AD7D7}"/>
              </a:ext>
            </a:extLst>
          </p:cNvPr>
          <p:cNvSpPr>
            <a:spLocks noGrp="1"/>
          </p:cNvSpPr>
          <p:nvPr>
            <p:ph type="title" hasCustomPrompt="1"/>
          </p:nvPr>
        </p:nvSpPr>
        <p:spPr>
          <a:xfrm>
            <a:off x="545255" y="1148919"/>
            <a:ext cx="9422676" cy="1226704"/>
          </a:xfrm>
        </p:spPr>
        <p:txBody>
          <a:bodyPr lIns="0" tIns="0" rIns="0" bIns="0" anchor="t"/>
          <a:lstStyle>
            <a:lvl1pPr>
              <a:lnSpc>
                <a:spcPct val="100000"/>
              </a:lnSpc>
              <a:defRPr sz="4000" b="1" i="0">
                <a:solidFill>
                  <a:schemeClr val="bg1"/>
                </a:solidFill>
                <a:latin typeface="Arial"/>
                <a:cs typeface="Arial"/>
              </a:defRPr>
            </a:lvl1pPr>
          </a:lstStyle>
          <a:p>
            <a:r>
              <a:rPr lang="en-US" dirty="0"/>
              <a:t>Women in Venture Capital: </a:t>
            </a:r>
            <a:br>
              <a:rPr lang="en-US" dirty="0"/>
            </a:br>
            <a:r>
              <a:rPr lang="en-US" dirty="0"/>
              <a:t>Fresh Perspectives</a:t>
            </a:r>
            <a:endParaRPr dirty="0"/>
          </a:p>
        </p:txBody>
      </p:sp>
      <p:sp>
        <p:nvSpPr>
          <p:cNvPr id="29" name="Text Placeholder 23">
            <a:extLst>
              <a:ext uri="{FF2B5EF4-FFF2-40B4-BE49-F238E27FC236}">
                <a16:creationId xmlns:a16="http://schemas.microsoft.com/office/drawing/2014/main" id="{66182109-2CF8-B844-8F11-66B3CCB068D0}"/>
              </a:ext>
            </a:extLst>
          </p:cNvPr>
          <p:cNvSpPr>
            <a:spLocks noGrp="1"/>
          </p:cNvSpPr>
          <p:nvPr>
            <p:ph type="body" sz="quarter" idx="13" hasCustomPrompt="1"/>
          </p:nvPr>
        </p:nvSpPr>
        <p:spPr>
          <a:xfrm>
            <a:off x="548618" y="2579995"/>
            <a:ext cx="9419313" cy="2512949"/>
          </a:xfrm>
        </p:spPr>
        <p:txBody>
          <a:bodyPr anchor="t"/>
          <a:lstStyle>
            <a:lvl1pPr marL="0" marR="0" indent="0" defTabSz="914377" eaLnBrk="1" fontAlgn="auto" latinLnBrk="0" hangingPunct="1">
              <a:lnSpc>
                <a:spcPct val="100000"/>
              </a:lnSpc>
              <a:spcBef>
                <a:spcPts val="0"/>
              </a:spcBef>
              <a:spcAft>
                <a:spcPts val="0"/>
              </a:spcAft>
              <a:buClrTx/>
              <a:buSzTx/>
              <a:buFontTx/>
              <a:buNone/>
              <a:tabLst/>
              <a:defRPr sz="1800" b="0">
                <a:solidFill>
                  <a:schemeClr val="bg1"/>
                </a:solidFill>
                <a:latin typeface="Arial" panose="020B0604020202020204" pitchFamily="34" charset="0"/>
                <a:cs typeface="Arial" panose="020B0604020202020204" pitchFamily="34" charset="0"/>
              </a:defRPr>
            </a:lvl1pPr>
            <a:lvl2pPr>
              <a:defRPr sz="1051">
                <a:latin typeface="Arial" panose="020B0604020202020204" pitchFamily="34" charset="0"/>
                <a:cs typeface="Arial" panose="020B0604020202020204" pitchFamily="34" charset="0"/>
              </a:defRPr>
            </a:lvl2pPr>
            <a:lvl3pPr>
              <a:defRPr sz="1051">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r>
              <a:rPr lang="en-US" sz="1800" dirty="0"/>
              <a:t>Featuring Rebecca Kaden, Beth Ferreira and Ellie Wheeler</a:t>
            </a:r>
            <a:br>
              <a:rPr lang="en-US" sz="1800" dirty="0"/>
            </a:br>
            <a:r>
              <a:rPr lang="en-US" sz="1800" dirty="0"/>
              <a:t>In conversation with Scarlet Fu</a:t>
            </a:r>
          </a:p>
        </p:txBody>
      </p:sp>
      <p:pic>
        <p:nvPicPr>
          <p:cNvPr id="10" name="Picture 9">
            <a:extLst>
              <a:ext uri="{FF2B5EF4-FFF2-40B4-BE49-F238E27FC236}">
                <a16:creationId xmlns:a16="http://schemas.microsoft.com/office/drawing/2014/main" id="{8685B4B3-0547-CD48-A98C-445F7679F2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8783" y="5850813"/>
            <a:ext cx="2614647" cy="237899"/>
          </a:xfrm>
          <a:prstGeom prst="rect">
            <a:avLst/>
          </a:prstGeom>
        </p:spPr>
      </p:pic>
      <p:pic>
        <p:nvPicPr>
          <p:cNvPr id="13" name="Picture 12">
            <a:extLst>
              <a:ext uri="{FF2B5EF4-FFF2-40B4-BE49-F238E27FC236}">
                <a16:creationId xmlns:a16="http://schemas.microsoft.com/office/drawing/2014/main" id="{34C653EF-5A2D-684C-A0A9-103D88954F2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41817"/>
          <a:stretch/>
        </p:blipFill>
        <p:spPr>
          <a:xfrm>
            <a:off x="9967931" y="5798309"/>
            <a:ext cx="1574800" cy="370144"/>
          </a:xfrm>
          <a:prstGeom prst="rect">
            <a:avLst/>
          </a:prstGeom>
        </p:spPr>
      </p:pic>
    </p:spTree>
    <p:extLst>
      <p:ext uri="{BB962C8B-B14F-4D97-AF65-F5344CB8AC3E}">
        <p14:creationId xmlns:p14="http://schemas.microsoft.com/office/powerpoint/2010/main" val="227040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_Title Design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3490753-089E-9649-BC93-820C468E03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991" t="50269" r="35619" b="3502"/>
          <a:stretch/>
        </p:blipFill>
        <p:spPr>
          <a:xfrm>
            <a:off x="0" y="0"/>
            <a:ext cx="12192000" cy="4171497"/>
          </a:xfrm>
          <a:prstGeom prst="rect">
            <a:avLst/>
          </a:prstGeom>
        </p:spPr>
      </p:pic>
      <p:sp>
        <p:nvSpPr>
          <p:cNvPr id="19" name="Content Placeholder 7">
            <a:extLst>
              <a:ext uri="{FF2B5EF4-FFF2-40B4-BE49-F238E27FC236}">
                <a16:creationId xmlns:a16="http://schemas.microsoft.com/office/drawing/2014/main" id="{B9E5FA89-F142-264A-AF73-A8BFC993CB2D}"/>
              </a:ext>
            </a:extLst>
          </p:cNvPr>
          <p:cNvSpPr>
            <a:spLocks noGrp="1"/>
          </p:cNvSpPr>
          <p:nvPr>
            <p:ph sz="quarter" idx="10" hasCustomPrompt="1"/>
          </p:nvPr>
        </p:nvSpPr>
        <p:spPr>
          <a:xfrm>
            <a:off x="538784" y="525446"/>
            <a:ext cx="3722688" cy="219758"/>
          </a:xfrm>
        </p:spPr>
        <p:txBody>
          <a:bodyPr/>
          <a:lstStyle>
            <a:lvl1pPr>
              <a:defRPr sz="1800" b="1"/>
            </a:lvl1pPr>
            <a:lvl2pPr>
              <a:defRPr/>
            </a:lvl2pPr>
          </a:lstStyle>
          <a:p>
            <a:pPr lvl="0"/>
            <a:r>
              <a:rPr lang="en-US" dirty="0"/>
              <a:t>Event Name 18pt bold</a:t>
            </a:r>
          </a:p>
        </p:txBody>
      </p:sp>
      <p:sp>
        <p:nvSpPr>
          <p:cNvPr id="20" name="Text Placeholder 23">
            <a:extLst>
              <a:ext uri="{FF2B5EF4-FFF2-40B4-BE49-F238E27FC236}">
                <a16:creationId xmlns:a16="http://schemas.microsoft.com/office/drawing/2014/main" id="{27BFB61C-BFE5-AE44-8298-522030DCD5D4}"/>
              </a:ext>
            </a:extLst>
          </p:cNvPr>
          <p:cNvSpPr>
            <a:spLocks noGrp="1"/>
          </p:cNvSpPr>
          <p:nvPr>
            <p:ph type="body" sz="quarter" idx="13" hasCustomPrompt="1"/>
          </p:nvPr>
        </p:nvSpPr>
        <p:spPr>
          <a:xfrm>
            <a:off x="548618" y="2578387"/>
            <a:ext cx="9419313" cy="876102"/>
          </a:xfrm>
        </p:spPr>
        <p:txBody>
          <a:bodyPr anchor="t"/>
          <a:lstStyle>
            <a:lvl1pPr marL="0" marR="0" indent="0" defTabSz="914377" eaLnBrk="1" fontAlgn="auto" latinLnBrk="0" hangingPunct="1">
              <a:lnSpc>
                <a:spcPct val="100000"/>
              </a:lnSpc>
              <a:spcBef>
                <a:spcPts val="0"/>
              </a:spcBef>
              <a:spcAft>
                <a:spcPts val="0"/>
              </a:spcAft>
              <a:buClrTx/>
              <a:buSzTx/>
              <a:buFontTx/>
              <a:buNone/>
              <a:tabLst/>
              <a:defRPr sz="1800" b="0">
                <a:solidFill>
                  <a:schemeClr val="bg1"/>
                </a:solidFill>
                <a:latin typeface="Arial" panose="020B0604020202020204" pitchFamily="34" charset="0"/>
                <a:cs typeface="Arial" panose="020B0604020202020204" pitchFamily="34" charset="0"/>
              </a:defRPr>
            </a:lvl1pPr>
            <a:lvl2pPr>
              <a:defRPr sz="1051">
                <a:latin typeface="Arial" panose="020B0604020202020204" pitchFamily="34" charset="0"/>
                <a:cs typeface="Arial" panose="020B0604020202020204" pitchFamily="34" charset="0"/>
              </a:defRPr>
            </a:lvl2pPr>
            <a:lvl3pPr>
              <a:defRPr sz="1051">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r>
              <a:rPr lang="en-US" sz="1800" dirty="0"/>
              <a:t>Subtext goes here</a:t>
            </a:r>
          </a:p>
          <a:p>
            <a:r>
              <a:rPr lang="en-US" sz="1800" dirty="0"/>
              <a:t>18pt regular</a:t>
            </a:r>
          </a:p>
        </p:txBody>
      </p:sp>
      <p:sp>
        <p:nvSpPr>
          <p:cNvPr id="22" name="TextBox 21">
            <a:extLst>
              <a:ext uri="{FF2B5EF4-FFF2-40B4-BE49-F238E27FC236}">
                <a16:creationId xmlns:a16="http://schemas.microsoft.com/office/drawing/2014/main" id="{68E8D923-C004-CD4D-8B56-EB8FE6FD3BC3}"/>
              </a:ext>
            </a:extLst>
          </p:cNvPr>
          <p:cNvSpPr txBox="1">
            <a:spLocks noChangeArrowheads="1"/>
          </p:cNvSpPr>
          <p:nvPr userDrawn="1"/>
        </p:nvSpPr>
        <p:spPr bwMode="auto">
          <a:xfrm>
            <a:off x="487026" y="6192735"/>
            <a:ext cx="332232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en-US" sz="700" dirty="0">
                <a:solidFill>
                  <a:schemeClr val="bg1"/>
                </a:solidFill>
                <a:latin typeface="Arial" charset="0"/>
                <a:ea typeface="Arial" charset="0"/>
                <a:cs typeface="Arial" charset="0"/>
              </a:rPr>
              <a:t>© 2022 Bloomberg Finance L.P. All rights reserved.</a:t>
            </a:r>
          </a:p>
        </p:txBody>
      </p:sp>
      <p:sp>
        <p:nvSpPr>
          <p:cNvPr id="24" name="Holder 2">
            <a:extLst>
              <a:ext uri="{FF2B5EF4-FFF2-40B4-BE49-F238E27FC236}">
                <a16:creationId xmlns:a16="http://schemas.microsoft.com/office/drawing/2014/main" id="{2FEC1A08-0915-8A4B-A0E2-9D5E67BD64AB}"/>
              </a:ext>
            </a:extLst>
          </p:cNvPr>
          <p:cNvSpPr>
            <a:spLocks noGrp="1"/>
          </p:cNvSpPr>
          <p:nvPr>
            <p:ph type="title" hasCustomPrompt="1"/>
          </p:nvPr>
        </p:nvSpPr>
        <p:spPr>
          <a:xfrm>
            <a:off x="545255" y="1147311"/>
            <a:ext cx="9422676" cy="1226704"/>
          </a:xfrm>
        </p:spPr>
        <p:txBody>
          <a:bodyPr lIns="0" tIns="0" rIns="0" bIns="0" anchor="t"/>
          <a:lstStyle>
            <a:lvl1pPr>
              <a:lnSpc>
                <a:spcPct val="100000"/>
              </a:lnSpc>
              <a:defRPr sz="4000" b="1" i="0">
                <a:solidFill>
                  <a:schemeClr val="bg1"/>
                </a:solidFill>
                <a:latin typeface="Arial"/>
                <a:cs typeface="Arial"/>
              </a:defRPr>
            </a:lvl1pPr>
          </a:lstStyle>
          <a:p>
            <a:r>
              <a:rPr lang="en-US" dirty="0"/>
              <a:t>Title goes here</a:t>
            </a:r>
            <a:br>
              <a:rPr lang="en-US" dirty="0"/>
            </a:br>
            <a:r>
              <a:rPr lang="en-US" dirty="0"/>
              <a:t>40pt bold</a:t>
            </a:r>
            <a:endParaRPr dirty="0"/>
          </a:p>
        </p:txBody>
      </p:sp>
      <p:pic>
        <p:nvPicPr>
          <p:cNvPr id="9" name="Picture 8">
            <a:extLst>
              <a:ext uri="{FF2B5EF4-FFF2-40B4-BE49-F238E27FC236}">
                <a16:creationId xmlns:a16="http://schemas.microsoft.com/office/drawing/2014/main" id="{D850B3E9-B518-D74B-BBB6-53BC8E919A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8783" y="5850813"/>
            <a:ext cx="2614647" cy="237899"/>
          </a:xfrm>
          <a:prstGeom prst="rect">
            <a:avLst/>
          </a:prstGeom>
        </p:spPr>
      </p:pic>
    </p:spTree>
    <p:extLst>
      <p:ext uri="{BB962C8B-B14F-4D97-AF65-F5344CB8AC3E}">
        <p14:creationId xmlns:p14="http://schemas.microsoft.com/office/powerpoint/2010/main" val="2921941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_Title Design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E3A5910-5C8D-7A49-A351-0B9DD81127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991" t="50269" r="35619" b="3502"/>
          <a:stretch/>
        </p:blipFill>
        <p:spPr>
          <a:xfrm>
            <a:off x="0" y="0"/>
            <a:ext cx="12192000" cy="4171497"/>
          </a:xfrm>
          <a:prstGeom prst="rect">
            <a:avLst/>
          </a:prstGeom>
        </p:spPr>
      </p:pic>
      <p:sp>
        <p:nvSpPr>
          <p:cNvPr id="9" name="Content Placeholder 7">
            <a:extLst>
              <a:ext uri="{FF2B5EF4-FFF2-40B4-BE49-F238E27FC236}">
                <a16:creationId xmlns:a16="http://schemas.microsoft.com/office/drawing/2014/main" id="{EAB6678C-EF58-7D42-A3E9-2A0B72CF6555}"/>
              </a:ext>
            </a:extLst>
          </p:cNvPr>
          <p:cNvSpPr>
            <a:spLocks noGrp="1"/>
          </p:cNvSpPr>
          <p:nvPr>
            <p:ph sz="quarter" idx="10" hasCustomPrompt="1"/>
          </p:nvPr>
        </p:nvSpPr>
        <p:spPr>
          <a:xfrm>
            <a:off x="538784" y="525446"/>
            <a:ext cx="3722688" cy="219758"/>
          </a:xfrm>
        </p:spPr>
        <p:txBody>
          <a:bodyPr/>
          <a:lstStyle>
            <a:lvl1pPr>
              <a:defRPr sz="1800" b="1"/>
            </a:lvl1pPr>
            <a:lvl2pPr>
              <a:defRPr/>
            </a:lvl2pPr>
          </a:lstStyle>
          <a:p>
            <a:pPr lvl="0"/>
            <a:r>
              <a:rPr lang="en-US" dirty="0"/>
              <a:t>Event Name 18pt bold</a:t>
            </a:r>
          </a:p>
        </p:txBody>
      </p:sp>
      <p:sp>
        <p:nvSpPr>
          <p:cNvPr id="10" name="Text Placeholder 23">
            <a:extLst>
              <a:ext uri="{FF2B5EF4-FFF2-40B4-BE49-F238E27FC236}">
                <a16:creationId xmlns:a16="http://schemas.microsoft.com/office/drawing/2014/main" id="{2E61DD5C-A250-B049-80C4-A8858AD9BD01}"/>
              </a:ext>
            </a:extLst>
          </p:cNvPr>
          <p:cNvSpPr>
            <a:spLocks noGrp="1"/>
          </p:cNvSpPr>
          <p:nvPr>
            <p:ph type="body" sz="quarter" idx="13" hasCustomPrompt="1"/>
          </p:nvPr>
        </p:nvSpPr>
        <p:spPr>
          <a:xfrm>
            <a:off x="548618" y="2578387"/>
            <a:ext cx="9419313" cy="876102"/>
          </a:xfrm>
        </p:spPr>
        <p:txBody>
          <a:bodyPr anchor="t"/>
          <a:lstStyle>
            <a:lvl1pPr marL="0" marR="0" indent="0" defTabSz="914377" eaLnBrk="1" fontAlgn="auto" latinLnBrk="0" hangingPunct="1">
              <a:lnSpc>
                <a:spcPct val="100000"/>
              </a:lnSpc>
              <a:spcBef>
                <a:spcPts val="0"/>
              </a:spcBef>
              <a:spcAft>
                <a:spcPts val="0"/>
              </a:spcAft>
              <a:buClrTx/>
              <a:buSzTx/>
              <a:buFontTx/>
              <a:buNone/>
              <a:tabLst/>
              <a:defRPr sz="1800" b="0">
                <a:solidFill>
                  <a:schemeClr val="bg1"/>
                </a:solidFill>
                <a:latin typeface="Arial" panose="020B0604020202020204" pitchFamily="34" charset="0"/>
                <a:cs typeface="Arial" panose="020B0604020202020204" pitchFamily="34" charset="0"/>
              </a:defRPr>
            </a:lvl1pPr>
            <a:lvl2pPr>
              <a:defRPr sz="1051">
                <a:latin typeface="Arial" panose="020B0604020202020204" pitchFamily="34" charset="0"/>
                <a:cs typeface="Arial" panose="020B0604020202020204" pitchFamily="34" charset="0"/>
              </a:defRPr>
            </a:lvl2pPr>
            <a:lvl3pPr>
              <a:defRPr sz="1051">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r>
              <a:rPr lang="en-US" sz="1800" dirty="0"/>
              <a:t>Subtext goes here</a:t>
            </a:r>
          </a:p>
          <a:p>
            <a:r>
              <a:rPr lang="en-US" sz="1800" dirty="0"/>
              <a:t>18pt regular</a:t>
            </a:r>
          </a:p>
        </p:txBody>
      </p:sp>
      <p:sp>
        <p:nvSpPr>
          <p:cNvPr id="11" name="Holder 2">
            <a:extLst>
              <a:ext uri="{FF2B5EF4-FFF2-40B4-BE49-F238E27FC236}">
                <a16:creationId xmlns:a16="http://schemas.microsoft.com/office/drawing/2014/main" id="{15F31A1C-22CB-6F45-87B0-071EC073DCED}"/>
              </a:ext>
            </a:extLst>
          </p:cNvPr>
          <p:cNvSpPr>
            <a:spLocks noGrp="1"/>
          </p:cNvSpPr>
          <p:nvPr>
            <p:ph type="title" hasCustomPrompt="1"/>
          </p:nvPr>
        </p:nvSpPr>
        <p:spPr>
          <a:xfrm>
            <a:off x="545255" y="1147311"/>
            <a:ext cx="9422676" cy="1226704"/>
          </a:xfrm>
        </p:spPr>
        <p:txBody>
          <a:bodyPr lIns="0" tIns="0" rIns="0" bIns="0" anchor="t"/>
          <a:lstStyle>
            <a:lvl1pPr>
              <a:lnSpc>
                <a:spcPct val="100000"/>
              </a:lnSpc>
              <a:defRPr sz="4000" b="1" i="0">
                <a:solidFill>
                  <a:schemeClr val="bg1"/>
                </a:solidFill>
                <a:latin typeface="Arial"/>
                <a:cs typeface="Arial"/>
              </a:defRPr>
            </a:lvl1pPr>
          </a:lstStyle>
          <a:p>
            <a:r>
              <a:rPr lang="en-US" dirty="0"/>
              <a:t>Title goes here</a:t>
            </a:r>
            <a:br>
              <a:rPr lang="en-US" dirty="0"/>
            </a:br>
            <a:r>
              <a:rPr lang="en-US" dirty="0"/>
              <a:t>40pt bold</a:t>
            </a:r>
            <a:endParaRPr dirty="0"/>
          </a:p>
        </p:txBody>
      </p:sp>
      <p:pic>
        <p:nvPicPr>
          <p:cNvPr id="8" name="Picture 7">
            <a:extLst>
              <a:ext uri="{FF2B5EF4-FFF2-40B4-BE49-F238E27FC236}">
                <a16:creationId xmlns:a16="http://schemas.microsoft.com/office/drawing/2014/main" id="{F755A91F-102F-114D-B508-7061BF93BF8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41817"/>
          <a:stretch/>
        </p:blipFill>
        <p:spPr>
          <a:xfrm>
            <a:off x="9967931" y="5798309"/>
            <a:ext cx="1574800" cy="370144"/>
          </a:xfrm>
          <a:prstGeom prst="rect">
            <a:avLst/>
          </a:prstGeom>
        </p:spPr>
      </p:pic>
    </p:spTree>
    <p:extLst>
      <p:ext uri="{BB962C8B-B14F-4D97-AF65-F5344CB8AC3E}">
        <p14:creationId xmlns:p14="http://schemas.microsoft.com/office/powerpoint/2010/main" val="30213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4_Title Design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C126A-7B14-EB44-824E-B94365439BB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991" t="50269" r="35619" b="3502"/>
          <a:stretch/>
        </p:blipFill>
        <p:spPr>
          <a:xfrm>
            <a:off x="0" y="0"/>
            <a:ext cx="12192000" cy="4171497"/>
          </a:xfrm>
          <a:prstGeom prst="rect">
            <a:avLst/>
          </a:prstGeom>
        </p:spPr>
      </p:pic>
      <p:sp>
        <p:nvSpPr>
          <p:cNvPr id="9" name="Content Placeholder 7">
            <a:extLst>
              <a:ext uri="{FF2B5EF4-FFF2-40B4-BE49-F238E27FC236}">
                <a16:creationId xmlns:a16="http://schemas.microsoft.com/office/drawing/2014/main" id="{081BD3B9-3C6C-B44C-B4C3-525A5D407C3F}"/>
              </a:ext>
            </a:extLst>
          </p:cNvPr>
          <p:cNvSpPr>
            <a:spLocks noGrp="1"/>
          </p:cNvSpPr>
          <p:nvPr>
            <p:ph sz="quarter" idx="10" hasCustomPrompt="1"/>
          </p:nvPr>
        </p:nvSpPr>
        <p:spPr>
          <a:xfrm>
            <a:off x="538784" y="525446"/>
            <a:ext cx="3722688" cy="219758"/>
          </a:xfrm>
        </p:spPr>
        <p:txBody>
          <a:bodyPr/>
          <a:lstStyle>
            <a:lvl1pPr>
              <a:defRPr sz="1800" b="1"/>
            </a:lvl1pPr>
            <a:lvl2pPr>
              <a:defRPr/>
            </a:lvl2pPr>
          </a:lstStyle>
          <a:p>
            <a:pPr lvl="0"/>
            <a:r>
              <a:rPr lang="en-US" dirty="0"/>
              <a:t>Event Name 18pt bold</a:t>
            </a:r>
          </a:p>
        </p:txBody>
      </p:sp>
      <p:sp>
        <p:nvSpPr>
          <p:cNvPr id="10" name="Text Placeholder 23">
            <a:extLst>
              <a:ext uri="{FF2B5EF4-FFF2-40B4-BE49-F238E27FC236}">
                <a16:creationId xmlns:a16="http://schemas.microsoft.com/office/drawing/2014/main" id="{4E898BB7-AC5E-B143-8537-3030E818141E}"/>
              </a:ext>
            </a:extLst>
          </p:cNvPr>
          <p:cNvSpPr>
            <a:spLocks noGrp="1"/>
          </p:cNvSpPr>
          <p:nvPr>
            <p:ph type="body" sz="quarter" idx="13" hasCustomPrompt="1"/>
          </p:nvPr>
        </p:nvSpPr>
        <p:spPr>
          <a:xfrm>
            <a:off x="548618" y="2578387"/>
            <a:ext cx="9419313" cy="876102"/>
          </a:xfrm>
        </p:spPr>
        <p:txBody>
          <a:bodyPr anchor="t"/>
          <a:lstStyle>
            <a:lvl1pPr marL="0" marR="0" indent="0" defTabSz="914377" eaLnBrk="1" fontAlgn="auto" latinLnBrk="0" hangingPunct="1">
              <a:lnSpc>
                <a:spcPct val="100000"/>
              </a:lnSpc>
              <a:spcBef>
                <a:spcPts val="0"/>
              </a:spcBef>
              <a:spcAft>
                <a:spcPts val="0"/>
              </a:spcAft>
              <a:buClrTx/>
              <a:buSzTx/>
              <a:buFontTx/>
              <a:buNone/>
              <a:tabLst/>
              <a:defRPr sz="1800" b="0">
                <a:solidFill>
                  <a:schemeClr val="bg1"/>
                </a:solidFill>
                <a:latin typeface="Arial" panose="020B0604020202020204" pitchFamily="34" charset="0"/>
                <a:cs typeface="Arial" panose="020B0604020202020204" pitchFamily="34" charset="0"/>
              </a:defRPr>
            </a:lvl1pPr>
            <a:lvl2pPr>
              <a:defRPr sz="1051">
                <a:latin typeface="Arial" panose="020B0604020202020204" pitchFamily="34" charset="0"/>
                <a:cs typeface="Arial" panose="020B0604020202020204" pitchFamily="34" charset="0"/>
              </a:defRPr>
            </a:lvl2pPr>
            <a:lvl3pPr>
              <a:defRPr sz="1051">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r>
              <a:rPr lang="en-US" sz="1800" dirty="0"/>
              <a:t>Subtext goes here</a:t>
            </a:r>
          </a:p>
          <a:p>
            <a:r>
              <a:rPr lang="en-US" sz="1800" dirty="0"/>
              <a:t>18pt regular</a:t>
            </a:r>
          </a:p>
        </p:txBody>
      </p:sp>
      <p:sp>
        <p:nvSpPr>
          <p:cNvPr id="12" name="Holder 2">
            <a:extLst>
              <a:ext uri="{FF2B5EF4-FFF2-40B4-BE49-F238E27FC236}">
                <a16:creationId xmlns:a16="http://schemas.microsoft.com/office/drawing/2014/main" id="{DAEBDB30-3CA1-4946-831F-0DAF3FE1E0C3}"/>
              </a:ext>
            </a:extLst>
          </p:cNvPr>
          <p:cNvSpPr>
            <a:spLocks noGrp="1"/>
          </p:cNvSpPr>
          <p:nvPr>
            <p:ph type="title" hasCustomPrompt="1"/>
          </p:nvPr>
        </p:nvSpPr>
        <p:spPr>
          <a:xfrm>
            <a:off x="545255" y="1147311"/>
            <a:ext cx="9422676" cy="1226704"/>
          </a:xfrm>
        </p:spPr>
        <p:txBody>
          <a:bodyPr lIns="0" tIns="0" rIns="0" bIns="0" anchor="t"/>
          <a:lstStyle>
            <a:lvl1pPr>
              <a:lnSpc>
                <a:spcPct val="100000"/>
              </a:lnSpc>
              <a:defRPr sz="4000" b="1" i="0">
                <a:solidFill>
                  <a:schemeClr val="bg1"/>
                </a:solidFill>
                <a:latin typeface="Arial"/>
                <a:cs typeface="Arial"/>
              </a:defRPr>
            </a:lvl1pPr>
          </a:lstStyle>
          <a:p>
            <a:r>
              <a:rPr lang="en-US" dirty="0"/>
              <a:t>Title goes here</a:t>
            </a:r>
            <a:br>
              <a:rPr lang="en-US" dirty="0"/>
            </a:br>
            <a:r>
              <a:rPr lang="en-US" dirty="0"/>
              <a:t>40pt bold</a:t>
            </a:r>
            <a:endParaRPr dirty="0"/>
          </a:p>
        </p:txBody>
      </p:sp>
    </p:spTree>
    <p:extLst>
      <p:ext uri="{BB962C8B-B14F-4D97-AF65-F5344CB8AC3E}">
        <p14:creationId xmlns:p14="http://schemas.microsoft.com/office/powerpoint/2010/main" val="2513576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 Design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60BAB0-BD74-F04E-A22B-B8D84119C3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638" t="42423" r="11693" b="44780"/>
          <a:stretch/>
        </p:blipFill>
        <p:spPr>
          <a:xfrm>
            <a:off x="0" y="5796766"/>
            <a:ext cx="12192000" cy="1061234"/>
          </a:xfrm>
          <a:prstGeom prst="rect">
            <a:avLst/>
          </a:prstGeom>
        </p:spPr>
      </p:pic>
      <p:sp>
        <p:nvSpPr>
          <p:cNvPr id="22" name="TextBox 21">
            <a:extLst>
              <a:ext uri="{FF2B5EF4-FFF2-40B4-BE49-F238E27FC236}">
                <a16:creationId xmlns:a16="http://schemas.microsoft.com/office/drawing/2014/main" id="{AA2AE571-64A8-744A-B28C-DEC1B091915E}"/>
              </a:ext>
            </a:extLst>
          </p:cNvPr>
          <p:cNvSpPr txBox="1">
            <a:spLocks noChangeArrowheads="1"/>
          </p:cNvSpPr>
          <p:nvPr userDrawn="1"/>
        </p:nvSpPr>
        <p:spPr bwMode="auto">
          <a:xfrm>
            <a:off x="487026" y="6192735"/>
            <a:ext cx="332232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en-US" sz="700" dirty="0">
                <a:solidFill>
                  <a:schemeClr val="bg1"/>
                </a:solidFill>
                <a:latin typeface="Arial" charset="0"/>
                <a:ea typeface="Arial" charset="0"/>
                <a:cs typeface="Arial" charset="0"/>
              </a:rPr>
              <a:t>© 2022 Bloomberg Finance L.P. All rights reserved.</a:t>
            </a:r>
          </a:p>
        </p:txBody>
      </p:sp>
      <p:sp>
        <p:nvSpPr>
          <p:cNvPr id="25" name="Holder 2">
            <a:extLst>
              <a:ext uri="{FF2B5EF4-FFF2-40B4-BE49-F238E27FC236}">
                <a16:creationId xmlns:a16="http://schemas.microsoft.com/office/drawing/2014/main" id="{9E3D86D6-9C8F-DB4B-8A4F-5D7B1FEDC86D}"/>
              </a:ext>
            </a:extLst>
          </p:cNvPr>
          <p:cNvSpPr>
            <a:spLocks noGrp="1"/>
          </p:cNvSpPr>
          <p:nvPr>
            <p:ph type="title" hasCustomPrompt="1"/>
          </p:nvPr>
        </p:nvSpPr>
        <p:spPr>
          <a:xfrm>
            <a:off x="545255" y="477708"/>
            <a:ext cx="9422676" cy="492211"/>
          </a:xfrm>
        </p:spPr>
        <p:txBody>
          <a:bodyPr lIns="0" tIns="0" rIns="0" bIns="0" anchor="t"/>
          <a:lstStyle>
            <a:lvl1pPr>
              <a:lnSpc>
                <a:spcPct val="100000"/>
              </a:lnSpc>
              <a:defRPr sz="2800" b="1" i="0">
                <a:solidFill>
                  <a:schemeClr val="bg1"/>
                </a:solidFill>
                <a:latin typeface="Arial"/>
                <a:cs typeface="Arial"/>
              </a:defRPr>
            </a:lvl1pPr>
          </a:lstStyle>
          <a:p>
            <a:r>
              <a:rPr lang="en-US" dirty="0"/>
              <a:t>Content slide: Title goes here 28pt bold</a:t>
            </a:r>
            <a:endParaRPr dirty="0"/>
          </a:p>
        </p:txBody>
      </p:sp>
      <p:sp>
        <p:nvSpPr>
          <p:cNvPr id="27" name="Text Placeholder 23">
            <a:extLst>
              <a:ext uri="{FF2B5EF4-FFF2-40B4-BE49-F238E27FC236}">
                <a16:creationId xmlns:a16="http://schemas.microsoft.com/office/drawing/2014/main" id="{B0BE4E69-B26D-FA4C-AF63-CD86223DB37E}"/>
              </a:ext>
            </a:extLst>
          </p:cNvPr>
          <p:cNvSpPr>
            <a:spLocks noGrp="1"/>
          </p:cNvSpPr>
          <p:nvPr>
            <p:ph type="body" sz="quarter" idx="13" hasCustomPrompt="1"/>
          </p:nvPr>
        </p:nvSpPr>
        <p:spPr>
          <a:xfrm>
            <a:off x="548618" y="1174293"/>
            <a:ext cx="9419313" cy="4251722"/>
          </a:xfrm>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2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pPr marL="0" marR="0" lvl="0" indent="0" algn="l" defTabSz="914377" eaLnBrk="1" fontAlgn="auto" latinLnBrk="0" hangingPunct="1">
              <a:lnSpc>
                <a:spcPct val="100000"/>
              </a:lnSpc>
              <a:spcBef>
                <a:spcPts val="0"/>
              </a:spcBef>
              <a:spcAft>
                <a:spcPts val="0"/>
              </a:spcAft>
              <a:buClrTx/>
              <a:buSzTx/>
              <a:buFont typeface=".AppleSystemUIFont"/>
              <a:buNone/>
              <a:tabLst/>
              <a:defRPr/>
            </a:pPr>
            <a:r>
              <a:rPr lang="en-US" sz="1800" dirty="0"/>
              <a:t>Subtext goes here 18pt regular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a:t>
            </a:r>
          </a:p>
          <a:p>
            <a:endParaRPr lang="en-US" sz="1800" dirty="0"/>
          </a:p>
          <a:p>
            <a:r>
              <a:rPr lang="en-US" sz="1800" dirty="0"/>
              <a:t>Bullet 18pt regular</a:t>
            </a:r>
          </a:p>
          <a:p>
            <a:pPr lvl="1"/>
            <a:r>
              <a:rPr lang="en-US" sz="1800" kern="1200" spc="50" dirty="0"/>
              <a:t> Bullet 18pt regular</a:t>
            </a:r>
          </a:p>
          <a:p>
            <a:pPr lvl="2"/>
            <a:r>
              <a:rPr lang="en-US" sz="1800" kern="1200" spc="50" dirty="0"/>
              <a:t>Bullet 15pt regular</a:t>
            </a:r>
          </a:p>
        </p:txBody>
      </p:sp>
      <p:pic>
        <p:nvPicPr>
          <p:cNvPr id="9" name="Picture 8">
            <a:extLst>
              <a:ext uri="{FF2B5EF4-FFF2-40B4-BE49-F238E27FC236}">
                <a16:creationId xmlns:a16="http://schemas.microsoft.com/office/drawing/2014/main" id="{82CFA867-5FB7-9945-9184-1B4D058607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8783" y="5850813"/>
            <a:ext cx="2614647" cy="237899"/>
          </a:xfrm>
          <a:prstGeom prst="rect">
            <a:avLst/>
          </a:prstGeom>
        </p:spPr>
      </p:pic>
      <p:pic>
        <p:nvPicPr>
          <p:cNvPr id="10" name="Picture 9">
            <a:extLst>
              <a:ext uri="{FF2B5EF4-FFF2-40B4-BE49-F238E27FC236}">
                <a16:creationId xmlns:a16="http://schemas.microsoft.com/office/drawing/2014/main" id="{7C5329A3-32FF-F34A-9DB2-1F24C1B597C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 b="38282"/>
          <a:stretch/>
        </p:blipFill>
        <p:spPr>
          <a:xfrm>
            <a:off x="9967931" y="5798309"/>
            <a:ext cx="1574800" cy="392630"/>
          </a:xfrm>
          <a:prstGeom prst="rect">
            <a:avLst/>
          </a:prstGeom>
        </p:spPr>
      </p:pic>
    </p:spTree>
    <p:extLst>
      <p:ext uri="{BB962C8B-B14F-4D97-AF65-F5344CB8AC3E}">
        <p14:creationId xmlns:p14="http://schemas.microsoft.com/office/powerpoint/2010/main" val="64033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esign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6FBBBC4-5C2E-DE4E-90FC-5FD0AE775E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638" t="42423" r="11693" b="44780"/>
          <a:stretch/>
        </p:blipFill>
        <p:spPr>
          <a:xfrm>
            <a:off x="0" y="5796766"/>
            <a:ext cx="12192000" cy="1061234"/>
          </a:xfrm>
          <a:prstGeom prst="rect">
            <a:avLst/>
          </a:prstGeom>
        </p:spPr>
      </p:pic>
      <p:sp>
        <p:nvSpPr>
          <p:cNvPr id="17" name="TextBox 16">
            <a:extLst>
              <a:ext uri="{FF2B5EF4-FFF2-40B4-BE49-F238E27FC236}">
                <a16:creationId xmlns:a16="http://schemas.microsoft.com/office/drawing/2014/main" id="{260EAAC1-3424-264A-A1FC-7BC9FC250634}"/>
              </a:ext>
            </a:extLst>
          </p:cNvPr>
          <p:cNvSpPr txBox="1">
            <a:spLocks noChangeArrowheads="1"/>
          </p:cNvSpPr>
          <p:nvPr userDrawn="1"/>
        </p:nvSpPr>
        <p:spPr bwMode="auto">
          <a:xfrm>
            <a:off x="487026" y="6192735"/>
            <a:ext cx="332232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en-US" sz="700" dirty="0">
                <a:solidFill>
                  <a:schemeClr val="bg1"/>
                </a:solidFill>
                <a:latin typeface="Arial" charset="0"/>
                <a:ea typeface="Arial" charset="0"/>
                <a:cs typeface="Arial" charset="0"/>
              </a:rPr>
              <a:t>© 2022 Bloomberg Finance L.P. All rights reserved.</a:t>
            </a:r>
          </a:p>
        </p:txBody>
      </p:sp>
      <p:sp>
        <p:nvSpPr>
          <p:cNvPr id="9" name="Holder 2">
            <a:extLst>
              <a:ext uri="{FF2B5EF4-FFF2-40B4-BE49-F238E27FC236}">
                <a16:creationId xmlns:a16="http://schemas.microsoft.com/office/drawing/2014/main" id="{BC6C5196-2C8C-B842-A2C5-2B17FAAF1E0E}"/>
              </a:ext>
            </a:extLst>
          </p:cNvPr>
          <p:cNvSpPr>
            <a:spLocks noGrp="1"/>
          </p:cNvSpPr>
          <p:nvPr>
            <p:ph type="title" hasCustomPrompt="1"/>
          </p:nvPr>
        </p:nvSpPr>
        <p:spPr>
          <a:xfrm>
            <a:off x="545255" y="477708"/>
            <a:ext cx="9422676" cy="492211"/>
          </a:xfrm>
        </p:spPr>
        <p:txBody>
          <a:bodyPr lIns="0" tIns="0" rIns="0" bIns="0" anchor="t"/>
          <a:lstStyle>
            <a:lvl1pPr>
              <a:lnSpc>
                <a:spcPct val="100000"/>
              </a:lnSpc>
              <a:defRPr sz="2800" b="1" i="0">
                <a:solidFill>
                  <a:schemeClr val="bg1"/>
                </a:solidFill>
                <a:latin typeface="Arial"/>
                <a:cs typeface="Arial"/>
              </a:defRPr>
            </a:lvl1pPr>
          </a:lstStyle>
          <a:p>
            <a:r>
              <a:rPr lang="en-US" dirty="0"/>
              <a:t>Content slide: Title goes here 28pt bold</a:t>
            </a:r>
            <a:endParaRPr dirty="0"/>
          </a:p>
        </p:txBody>
      </p:sp>
      <p:sp>
        <p:nvSpPr>
          <p:cNvPr id="12" name="Text Placeholder 23">
            <a:extLst>
              <a:ext uri="{FF2B5EF4-FFF2-40B4-BE49-F238E27FC236}">
                <a16:creationId xmlns:a16="http://schemas.microsoft.com/office/drawing/2014/main" id="{551FAA2E-E173-3940-93BA-FB32AB7E7B03}"/>
              </a:ext>
            </a:extLst>
          </p:cNvPr>
          <p:cNvSpPr>
            <a:spLocks noGrp="1"/>
          </p:cNvSpPr>
          <p:nvPr>
            <p:ph type="body" sz="quarter" idx="13" hasCustomPrompt="1"/>
          </p:nvPr>
        </p:nvSpPr>
        <p:spPr>
          <a:xfrm>
            <a:off x="548618" y="1174293"/>
            <a:ext cx="9419313" cy="4251722"/>
          </a:xfrm>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pPr marL="0" marR="0" lvl="0" indent="0" algn="l" defTabSz="914377" eaLnBrk="1" fontAlgn="auto" latinLnBrk="0" hangingPunct="1">
              <a:lnSpc>
                <a:spcPct val="100000"/>
              </a:lnSpc>
              <a:spcBef>
                <a:spcPts val="0"/>
              </a:spcBef>
              <a:spcAft>
                <a:spcPts val="0"/>
              </a:spcAft>
              <a:buClrTx/>
              <a:buSzTx/>
              <a:buFont typeface=".AppleSystemUIFont"/>
              <a:buNone/>
              <a:tabLst/>
              <a:defRPr/>
            </a:pPr>
            <a:r>
              <a:rPr lang="en-US" sz="1800" dirty="0"/>
              <a:t>Subtext goes here 18pt regular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a:t>
            </a:r>
          </a:p>
          <a:p>
            <a:endParaRPr lang="en-US" sz="1800" dirty="0"/>
          </a:p>
          <a:p>
            <a:r>
              <a:rPr lang="en-US" sz="1800" dirty="0"/>
              <a:t>Bullet 18pt regular</a:t>
            </a:r>
          </a:p>
          <a:p>
            <a:pPr lvl="1"/>
            <a:r>
              <a:rPr lang="en-US" sz="1800" kern="1200" spc="50" dirty="0"/>
              <a:t> Bullet 18pt regular</a:t>
            </a:r>
          </a:p>
          <a:p>
            <a:pPr lvl="2"/>
            <a:r>
              <a:rPr lang="en-US" sz="1800" kern="1200" spc="50" dirty="0"/>
              <a:t>Bullet 18pt regular</a:t>
            </a:r>
          </a:p>
        </p:txBody>
      </p:sp>
      <p:pic>
        <p:nvPicPr>
          <p:cNvPr id="8" name="Picture 7">
            <a:extLst>
              <a:ext uri="{FF2B5EF4-FFF2-40B4-BE49-F238E27FC236}">
                <a16:creationId xmlns:a16="http://schemas.microsoft.com/office/drawing/2014/main" id="{A2FA2AE6-FEDF-1C4D-8833-33F91B423C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8783" y="5850813"/>
            <a:ext cx="2614647" cy="237899"/>
          </a:xfrm>
          <a:prstGeom prst="rect">
            <a:avLst/>
          </a:prstGeom>
        </p:spPr>
      </p:pic>
    </p:spTree>
    <p:extLst>
      <p:ext uri="{BB962C8B-B14F-4D97-AF65-F5344CB8AC3E}">
        <p14:creationId xmlns:p14="http://schemas.microsoft.com/office/powerpoint/2010/main" val="399648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esig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E8E56F-0123-8D4A-9F77-C3870400417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638" t="42423" r="11693" b="44780"/>
          <a:stretch/>
        </p:blipFill>
        <p:spPr>
          <a:xfrm>
            <a:off x="0" y="5796766"/>
            <a:ext cx="12192000" cy="1061234"/>
          </a:xfrm>
          <a:prstGeom prst="rect">
            <a:avLst/>
          </a:prstGeom>
        </p:spPr>
      </p:pic>
      <p:sp>
        <p:nvSpPr>
          <p:cNvPr id="8" name="Holder 2">
            <a:extLst>
              <a:ext uri="{FF2B5EF4-FFF2-40B4-BE49-F238E27FC236}">
                <a16:creationId xmlns:a16="http://schemas.microsoft.com/office/drawing/2014/main" id="{63F9B853-4800-6F49-A0B9-4BECC3D87C6D}"/>
              </a:ext>
            </a:extLst>
          </p:cNvPr>
          <p:cNvSpPr>
            <a:spLocks noGrp="1"/>
          </p:cNvSpPr>
          <p:nvPr>
            <p:ph type="title" hasCustomPrompt="1"/>
          </p:nvPr>
        </p:nvSpPr>
        <p:spPr>
          <a:xfrm>
            <a:off x="545255" y="477708"/>
            <a:ext cx="9422676" cy="492211"/>
          </a:xfrm>
        </p:spPr>
        <p:txBody>
          <a:bodyPr lIns="0" tIns="0" rIns="0" bIns="0" anchor="t"/>
          <a:lstStyle>
            <a:lvl1pPr>
              <a:lnSpc>
                <a:spcPct val="100000"/>
              </a:lnSpc>
              <a:defRPr sz="2800" b="1" i="0">
                <a:solidFill>
                  <a:schemeClr val="bg1"/>
                </a:solidFill>
                <a:latin typeface="Arial"/>
                <a:cs typeface="Arial"/>
              </a:defRPr>
            </a:lvl1pPr>
          </a:lstStyle>
          <a:p>
            <a:r>
              <a:rPr lang="en-US" dirty="0"/>
              <a:t>Content slide: Title goes here 28pt bold</a:t>
            </a:r>
            <a:endParaRPr dirty="0"/>
          </a:p>
        </p:txBody>
      </p:sp>
      <p:sp>
        <p:nvSpPr>
          <p:cNvPr id="11" name="Text Placeholder 23">
            <a:extLst>
              <a:ext uri="{FF2B5EF4-FFF2-40B4-BE49-F238E27FC236}">
                <a16:creationId xmlns:a16="http://schemas.microsoft.com/office/drawing/2014/main" id="{B721B28A-56E1-1F4A-B8DE-0A0AA958BC36}"/>
              </a:ext>
            </a:extLst>
          </p:cNvPr>
          <p:cNvSpPr>
            <a:spLocks noGrp="1"/>
          </p:cNvSpPr>
          <p:nvPr>
            <p:ph type="body" sz="quarter" idx="13" hasCustomPrompt="1"/>
          </p:nvPr>
        </p:nvSpPr>
        <p:spPr>
          <a:xfrm>
            <a:off x="548618" y="1174293"/>
            <a:ext cx="9419313" cy="4251722"/>
          </a:xfrm>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pPr marL="0" marR="0" lvl="0" indent="0" algn="l" defTabSz="914377" eaLnBrk="1" fontAlgn="auto" latinLnBrk="0" hangingPunct="1">
              <a:lnSpc>
                <a:spcPct val="100000"/>
              </a:lnSpc>
              <a:spcBef>
                <a:spcPts val="0"/>
              </a:spcBef>
              <a:spcAft>
                <a:spcPts val="0"/>
              </a:spcAft>
              <a:buClrTx/>
              <a:buSzTx/>
              <a:buFont typeface=".AppleSystemUIFont"/>
              <a:buNone/>
              <a:tabLst/>
              <a:defRPr/>
            </a:pPr>
            <a:r>
              <a:rPr lang="en-US" sz="1800" dirty="0"/>
              <a:t>Subtext goes here 18pt regular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a:t>
            </a:r>
          </a:p>
          <a:p>
            <a:endParaRPr lang="en-US" sz="1800" dirty="0"/>
          </a:p>
          <a:p>
            <a:r>
              <a:rPr lang="en-US" sz="1800" dirty="0"/>
              <a:t>Bullet 18pt regular</a:t>
            </a:r>
          </a:p>
          <a:p>
            <a:pPr lvl="1"/>
            <a:r>
              <a:rPr lang="en-US" sz="1800" kern="1200" spc="50" dirty="0"/>
              <a:t> Bullet 18pt regular</a:t>
            </a:r>
          </a:p>
          <a:p>
            <a:pPr lvl="2"/>
            <a:r>
              <a:rPr lang="en-US" sz="1800" kern="1200" spc="50" dirty="0"/>
              <a:t>Bullet 18pt regular</a:t>
            </a:r>
          </a:p>
        </p:txBody>
      </p:sp>
      <p:pic>
        <p:nvPicPr>
          <p:cNvPr id="10" name="Picture 9">
            <a:extLst>
              <a:ext uri="{FF2B5EF4-FFF2-40B4-BE49-F238E27FC236}">
                <a16:creationId xmlns:a16="http://schemas.microsoft.com/office/drawing/2014/main" id="{878F7532-C6CA-764F-9E16-38C7968BA10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37105"/>
          <a:stretch/>
        </p:blipFill>
        <p:spPr>
          <a:xfrm>
            <a:off x="9967931" y="5798308"/>
            <a:ext cx="1574800" cy="400125"/>
          </a:xfrm>
          <a:prstGeom prst="rect">
            <a:avLst/>
          </a:prstGeom>
        </p:spPr>
      </p:pic>
    </p:spTree>
    <p:extLst>
      <p:ext uri="{BB962C8B-B14F-4D97-AF65-F5344CB8AC3E}">
        <p14:creationId xmlns:p14="http://schemas.microsoft.com/office/powerpoint/2010/main" val="1266141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Design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0823C6-F32C-1B4B-9BB4-C7B4B7C35C6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638" t="42423" r="11693" b="44780"/>
          <a:stretch/>
        </p:blipFill>
        <p:spPr>
          <a:xfrm>
            <a:off x="0" y="5796766"/>
            <a:ext cx="12192000" cy="1061234"/>
          </a:xfrm>
          <a:prstGeom prst="rect">
            <a:avLst/>
          </a:prstGeom>
        </p:spPr>
      </p:pic>
      <p:sp>
        <p:nvSpPr>
          <p:cNvPr id="6" name="Holder 2">
            <a:extLst>
              <a:ext uri="{FF2B5EF4-FFF2-40B4-BE49-F238E27FC236}">
                <a16:creationId xmlns:a16="http://schemas.microsoft.com/office/drawing/2014/main" id="{BA5196C3-7120-FF46-92B9-1EB96F302F1D}"/>
              </a:ext>
            </a:extLst>
          </p:cNvPr>
          <p:cNvSpPr>
            <a:spLocks noGrp="1"/>
          </p:cNvSpPr>
          <p:nvPr>
            <p:ph type="title" hasCustomPrompt="1"/>
          </p:nvPr>
        </p:nvSpPr>
        <p:spPr>
          <a:xfrm>
            <a:off x="545255" y="477708"/>
            <a:ext cx="9422676" cy="492211"/>
          </a:xfrm>
        </p:spPr>
        <p:txBody>
          <a:bodyPr lIns="0" tIns="0" rIns="0" bIns="0" anchor="t"/>
          <a:lstStyle>
            <a:lvl1pPr>
              <a:lnSpc>
                <a:spcPct val="100000"/>
              </a:lnSpc>
              <a:defRPr sz="2800" b="1" i="0">
                <a:solidFill>
                  <a:schemeClr val="bg1"/>
                </a:solidFill>
                <a:latin typeface="Arial"/>
                <a:cs typeface="Arial"/>
              </a:defRPr>
            </a:lvl1pPr>
          </a:lstStyle>
          <a:p>
            <a:r>
              <a:rPr lang="en-US" dirty="0"/>
              <a:t>Content slide: Title goes here 28pt bold</a:t>
            </a:r>
            <a:endParaRPr dirty="0"/>
          </a:p>
        </p:txBody>
      </p:sp>
      <p:sp>
        <p:nvSpPr>
          <p:cNvPr id="11" name="Text Placeholder 23">
            <a:extLst>
              <a:ext uri="{FF2B5EF4-FFF2-40B4-BE49-F238E27FC236}">
                <a16:creationId xmlns:a16="http://schemas.microsoft.com/office/drawing/2014/main" id="{78E614B7-1D5A-994E-88C1-95AAB6B140DD}"/>
              </a:ext>
            </a:extLst>
          </p:cNvPr>
          <p:cNvSpPr>
            <a:spLocks noGrp="1"/>
          </p:cNvSpPr>
          <p:nvPr>
            <p:ph type="body" sz="quarter" idx="13" hasCustomPrompt="1"/>
          </p:nvPr>
        </p:nvSpPr>
        <p:spPr>
          <a:xfrm>
            <a:off x="548618" y="1174293"/>
            <a:ext cx="9419313" cy="4251722"/>
          </a:xfrm>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pPr marL="0" marR="0" lvl="0" indent="0" algn="l" defTabSz="914377" eaLnBrk="1" fontAlgn="auto" latinLnBrk="0" hangingPunct="1">
              <a:lnSpc>
                <a:spcPct val="100000"/>
              </a:lnSpc>
              <a:spcBef>
                <a:spcPts val="0"/>
              </a:spcBef>
              <a:spcAft>
                <a:spcPts val="0"/>
              </a:spcAft>
              <a:buClrTx/>
              <a:buSzTx/>
              <a:buFont typeface=".AppleSystemUIFont"/>
              <a:buNone/>
              <a:tabLst/>
              <a:defRPr/>
            </a:pPr>
            <a:r>
              <a:rPr lang="en-US" sz="1800" dirty="0"/>
              <a:t>Subtext goes here 18pt regular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a:t>
            </a:r>
          </a:p>
          <a:p>
            <a:endParaRPr lang="en-US" sz="1800" dirty="0"/>
          </a:p>
          <a:p>
            <a:r>
              <a:rPr lang="en-US" sz="1800" dirty="0"/>
              <a:t>Bullet 18pt regular</a:t>
            </a:r>
          </a:p>
          <a:p>
            <a:pPr lvl="1"/>
            <a:r>
              <a:rPr lang="en-US" sz="1800" kern="1200" spc="50" dirty="0"/>
              <a:t> Bullet 18pt regular</a:t>
            </a:r>
          </a:p>
          <a:p>
            <a:pPr lvl="2"/>
            <a:r>
              <a:rPr lang="en-US" sz="1800" kern="1200" spc="50" dirty="0"/>
              <a:t>Bullet 18pt regular</a:t>
            </a:r>
          </a:p>
        </p:txBody>
      </p:sp>
    </p:spTree>
    <p:extLst>
      <p:ext uri="{BB962C8B-B14F-4D97-AF65-F5344CB8AC3E}">
        <p14:creationId xmlns:p14="http://schemas.microsoft.com/office/powerpoint/2010/main" val="2996612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626913" y="704088"/>
            <a:ext cx="10927080" cy="713232"/>
          </a:xfrm>
          <a:prstGeom prst="rect">
            <a:avLst/>
          </a:prstGeom>
        </p:spPr>
        <p:txBody>
          <a:bodyPr wrap="square" lIns="0" tIns="0" rIns="0" bIns="0" anchor="b">
            <a:noAutofit/>
          </a:bodyPr>
          <a:lstStyle>
            <a:lvl1pPr>
              <a:defRPr sz="2700" b="1" i="0">
                <a:solidFill>
                  <a:schemeClr val="bg1"/>
                </a:solidFill>
                <a:latin typeface="Arial"/>
                <a:cs typeface="Arial"/>
              </a:defRPr>
            </a:lvl1pPr>
          </a:lstStyle>
          <a:p>
            <a:endParaRPr dirty="0"/>
          </a:p>
        </p:txBody>
      </p:sp>
      <p:sp>
        <p:nvSpPr>
          <p:cNvPr id="3" name="Holder 3"/>
          <p:cNvSpPr>
            <a:spLocks noGrp="1"/>
          </p:cNvSpPr>
          <p:nvPr>
            <p:ph type="body" idx="1"/>
          </p:nvPr>
        </p:nvSpPr>
        <p:spPr>
          <a:xfrm>
            <a:off x="630936" y="1847088"/>
            <a:ext cx="10972800" cy="4306824"/>
          </a:xfrm>
          <a:prstGeom prst="rect">
            <a:avLst/>
          </a:prstGeom>
        </p:spPr>
        <p:txBody>
          <a:bodyPr wrap="square" lIns="0" tIns="0" rIns="0" bIns="0">
            <a:noAutofit/>
          </a:bodyPr>
          <a:lstStyle>
            <a:lvl1pPr>
              <a:defRPr sz="1500" b="0" i="0">
                <a:solidFill>
                  <a:schemeClr val="bg1"/>
                </a:solidFill>
                <a:latin typeface="Arial"/>
                <a:cs typeface="Arial"/>
              </a:defRPr>
            </a:lvl1pPr>
          </a:lstStyle>
          <a:p>
            <a:pPr lvl="0"/>
            <a:r>
              <a:rPr lang="en-US" dirty="0"/>
              <a:t>First level</a:t>
            </a:r>
          </a:p>
        </p:txBody>
      </p:sp>
      <p:sp>
        <p:nvSpPr>
          <p:cNvPr id="8" name="Rectangle 7"/>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FFFFF"/>
              </a:solidFill>
            </a:endParaRPr>
          </a:p>
        </p:txBody>
      </p:sp>
    </p:spTree>
    <p:extLst>
      <p:ext uri="{BB962C8B-B14F-4D97-AF65-F5344CB8AC3E}">
        <p14:creationId xmlns:p14="http://schemas.microsoft.com/office/powerpoint/2010/main" val="3284407223"/>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680" r:id="rId3"/>
    <p:sldLayoutId id="2147483681" r:id="rId4"/>
    <p:sldLayoutId id="2147483682" r:id="rId5"/>
    <p:sldLayoutId id="2147483673" r:id="rId6"/>
    <p:sldLayoutId id="2147483674" r:id="rId7"/>
    <p:sldLayoutId id="2147483675" r:id="rId8"/>
    <p:sldLayoutId id="2147483678" r:id="rId9"/>
  </p:sldLayoutIdLst>
  <p:txStyles>
    <p:titleStyle>
      <a:lvl1pPr>
        <a:defRPr dirty="0">
          <a:solidFill>
            <a:schemeClr val="tx1"/>
          </a:solidFill>
          <a:latin typeface="+mj-lt"/>
          <a:ea typeface="+mj-ea"/>
          <a:cs typeface="+mj-cs"/>
        </a:defRPr>
      </a:lvl1pPr>
    </p:titleStyle>
    <p:bodyStyle>
      <a:lvl1pPr marL="0">
        <a:defRPr lang="en-US" sz="1500" b="1" dirty="0" smtClean="0">
          <a:solidFill>
            <a:schemeClr val="tx1"/>
          </a:solidFill>
          <a:latin typeface="Arial" charset="0"/>
          <a:ea typeface="Arial" charset="0"/>
          <a:cs typeface="Arial" charset="0"/>
        </a:defRPr>
      </a:lvl1pPr>
      <a:lvl2pPr marL="342891">
        <a:defRPr>
          <a:latin typeface="Arial" charset="0"/>
          <a:ea typeface="Arial" charset="0"/>
          <a:cs typeface="Arial" charset="0"/>
        </a:defRPr>
      </a:lvl2pPr>
      <a:lvl3pPr marL="685783">
        <a:defRPr>
          <a:latin typeface="Arial" charset="0"/>
          <a:ea typeface="Arial" charset="0"/>
          <a:cs typeface="Arial" charset="0"/>
        </a:defRPr>
      </a:lvl3pPr>
      <a:lvl4pPr marL="1028674">
        <a:defRPr>
          <a:latin typeface="Arial" charset="0"/>
          <a:ea typeface="Arial" charset="0"/>
          <a:cs typeface="Arial" charset="0"/>
        </a:defRPr>
      </a:lvl4pPr>
      <a:lvl5pPr marL="1371566">
        <a:defRPr>
          <a:latin typeface="+mn-lt"/>
          <a:ea typeface="+mn-ea"/>
          <a:cs typeface="+mn-cs"/>
        </a:defRPr>
      </a:lvl5pPr>
      <a:lvl6pPr marL="1714457">
        <a:defRPr>
          <a:latin typeface="+mn-lt"/>
          <a:ea typeface="+mn-ea"/>
          <a:cs typeface="+mn-cs"/>
        </a:defRPr>
      </a:lvl6pPr>
      <a:lvl7pPr marL="2057349">
        <a:defRPr>
          <a:latin typeface="+mn-lt"/>
          <a:ea typeface="+mn-ea"/>
          <a:cs typeface="+mn-cs"/>
        </a:defRPr>
      </a:lvl7pPr>
      <a:lvl8pPr marL="2400240">
        <a:defRPr>
          <a:latin typeface="+mn-lt"/>
          <a:ea typeface="+mn-ea"/>
          <a:cs typeface="+mn-cs"/>
        </a:defRPr>
      </a:lvl8pPr>
      <a:lvl9pPr marL="2743131">
        <a:defRPr>
          <a:latin typeface="+mn-lt"/>
          <a:ea typeface="+mn-ea"/>
          <a:cs typeface="+mn-cs"/>
        </a:defRPr>
      </a:lvl9pPr>
    </p:bodyStyle>
    <p:otherStyle>
      <a:lvl1pPr marL="0">
        <a:defRPr>
          <a:latin typeface="+mn-lt"/>
          <a:ea typeface="+mn-ea"/>
          <a:cs typeface="+mn-cs"/>
        </a:defRPr>
      </a:lvl1pPr>
      <a:lvl2pPr marL="342891">
        <a:defRPr>
          <a:latin typeface="+mn-lt"/>
          <a:ea typeface="+mn-ea"/>
          <a:cs typeface="+mn-cs"/>
        </a:defRPr>
      </a:lvl2pPr>
      <a:lvl3pPr marL="685783">
        <a:defRPr>
          <a:latin typeface="+mn-lt"/>
          <a:ea typeface="+mn-ea"/>
          <a:cs typeface="+mn-cs"/>
        </a:defRPr>
      </a:lvl3pPr>
      <a:lvl4pPr marL="1028674">
        <a:defRPr>
          <a:latin typeface="+mn-lt"/>
          <a:ea typeface="+mn-ea"/>
          <a:cs typeface="+mn-cs"/>
        </a:defRPr>
      </a:lvl4pPr>
      <a:lvl5pPr marL="1371566">
        <a:defRPr>
          <a:latin typeface="+mn-lt"/>
          <a:ea typeface="+mn-ea"/>
          <a:cs typeface="+mn-cs"/>
        </a:defRPr>
      </a:lvl5pPr>
      <a:lvl6pPr marL="1714457">
        <a:defRPr>
          <a:latin typeface="+mn-lt"/>
          <a:ea typeface="+mn-ea"/>
          <a:cs typeface="+mn-cs"/>
        </a:defRPr>
      </a:lvl6pPr>
      <a:lvl7pPr marL="2057349">
        <a:defRPr>
          <a:latin typeface="+mn-lt"/>
          <a:ea typeface="+mn-ea"/>
          <a:cs typeface="+mn-cs"/>
        </a:defRPr>
      </a:lvl7pPr>
      <a:lvl8pPr marL="2400240">
        <a:defRPr>
          <a:latin typeface="+mn-lt"/>
          <a:ea typeface="+mn-ea"/>
          <a:cs typeface="+mn-cs"/>
        </a:defRPr>
      </a:lvl8pPr>
      <a:lvl9pPr marL="274313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4.png"/><Relationship Id="rId1" Type="http://schemas.openxmlformats.org/officeDocument/2006/relationships/slideLayout" Target="../slideLayouts/slideLayout6.xml"/><Relationship Id="rId5" Type="http://schemas.openxmlformats.org/officeDocument/2006/relationships/image" Target="../media/image75.png"/><Relationship Id="rId4" Type="http://schemas.openxmlformats.org/officeDocument/2006/relationships/image" Target="../media/image73.png"/></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4.png"/><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mailto:idimov1@bloomberg.net" TargetMode="External"/><Relationship Id="rId2" Type="http://schemas.openxmlformats.org/officeDocument/2006/relationships/hyperlink" Target="https://www.bloomberg.com/career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A0B601-021B-CC4A-A058-D73E9F74024F}"/>
              </a:ext>
            </a:extLst>
          </p:cNvPr>
          <p:cNvSpPr>
            <a:spLocks noGrp="1"/>
          </p:cNvSpPr>
          <p:nvPr>
            <p:ph type="title"/>
          </p:nvPr>
        </p:nvSpPr>
        <p:spPr>
          <a:xfrm>
            <a:off x="538783" y="378337"/>
            <a:ext cx="10099787" cy="2640909"/>
          </a:xfrm>
        </p:spPr>
        <p:txBody>
          <a:bodyPr/>
          <a:lstStyle/>
          <a:p>
            <a:r>
              <a:rPr lang="en-US" dirty="0"/>
              <a:t>Thematic Sentiment from Bloomberg News Topic Codes</a:t>
            </a:r>
            <a:br>
              <a:rPr lang="en-US" dirty="0"/>
            </a:br>
            <a:endParaRPr lang="en-US" dirty="0"/>
          </a:p>
        </p:txBody>
      </p:sp>
      <p:sp>
        <p:nvSpPr>
          <p:cNvPr id="5" name="Text Placeholder 4">
            <a:extLst>
              <a:ext uri="{FF2B5EF4-FFF2-40B4-BE49-F238E27FC236}">
                <a16:creationId xmlns:a16="http://schemas.microsoft.com/office/drawing/2014/main" id="{1A9BA32D-B411-F849-B693-3734F5602909}"/>
              </a:ext>
            </a:extLst>
          </p:cNvPr>
          <p:cNvSpPr>
            <a:spLocks noGrp="1"/>
          </p:cNvSpPr>
          <p:nvPr>
            <p:ph type="body" sz="quarter" idx="13"/>
          </p:nvPr>
        </p:nvSpPr>
        <p:spPr>
          <a:xfrm>
            <a:off x="538784" y="3222445"/>
            <a:ext cx="6568186" cy="1883710"/>
          </a:xfrm>
          <a:solidFill>
            <a:schemeClr val="tx1">
              <a:alpha val="50000"/>
            </a:schemeClr>
          </a:solidFill>
        </p:spPr>
        <p:txBody>
          <a:bodyPr/>
          <a:lstStyle/>
          <a:p>
            <a:r>
              <a:rPr lang="en-US" sz="2000" dirty="0"/>
              <a:t>8</a:t>
            </a:r>
            <a:r>
              <a:rPr lang="en-US" sz="2000" baseline="30000" dirty="0"/>
              <a:t>th</a:t>
            </a:r>
            <a:r>
              <a:rPr lang="en-US" sz="2000" dirty="0"/>
              <a:t> Annual Machine Learning in Finance Workshop</a:t>
            </a:r>
          </a:p>
          <a:p>
            <a:r>
              <a:rPr lang="en-US" sz="2000" dirty="0"/>
              <a:t>September 23, 2022</a:t>
            </a:r>
          </a:p>
          <a:p>
            <a:endParaRPr lang="en-US" sz="2000" dirty="0"/>
          </a:p>
          <a:p>
            <a:r>
              <a:rPr lang="en-US" sz="2000" dirty="0"/>
              <a:t>Ivailo Dimov</a:t>
            </a:r>
          </a:p>
          <a:p>
            <a:r>
              <a:rPr lang="en-US" sz="2000" dirty="0"/>
              <a:t>Quant Researcher &amp; Data Scientist</a:t>
            </a:r>
          </a:p>
          <a:p>
            <a:r>
              <a:rPr lang="en-US" sz="2000" dirty="0"/>
              <a:t>Quantitative Research Team, Bloomberg’s CTO Office</a:t>
            </a:r>
          </a:p>
        </p:txBody>
      </p:sp>
    </p:spTree>
    <p:extLst>
      <p:ext uri="{BB962C8B-B14F-4D97-AF65-F5344CB8AC3E}">
        <p14:creationId xmlns:p14="http://schemas.microsoft.com/office/powerpoint/2010/main" val="4233079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p:txBody>
          <a:bodyPr/>
          <a:lstStyle/>
          <a:p>
            <a:r>
              <a:rPr lang="en-US" dirty="0"/>
              <a:t>How Do We Cluster Topic Codes by Co-Occurrence?</a:t>
            </a:r>
          </a:p>
        </p:txBody>
      </p:sp>
      <p:sp>
        <p:nvSpPr>
          <p:cNvPr id="60" name="TextBox 59"/>
          <p:cNvSpPr txBox="1"/>
          <p:nvPr/>
        </p:nvSpPr>
        <p:spPr>
          <a:xfrm>
            <a:off x="548640" y="1827582"/>
            <a:ext cx="11467652" cy="461665"/>
          </a:xfrm>
          <a:prstGeom prst="rect">
            <a:avLst/>
          </a:prstGeom>
          <a:noFill/>
        </p:spPr>
        <p:txBody>
          <a:bodyPr wrap="square" rtlCol="0">
            <a:spAutoFit/>
          </a:bodyPr>
          <a:lstStyle/>
          <a:p>
            <a:r>
              <a:rPr lang="en-US" sz="2400" dirty="0">
                <a:solidFill>
                  <a:srgbClr val="FFFF00"/>
                </a:solidFill>
              </a:rPr>
              <a:t>Step 1:</a:t>
            </a:r>
            <a:r>
              <a:rPr lang="en-US" sz="2400" dirty="0">
                <a:solidFill>
                  <a:schemeClr val="bg1"/>
                </a:solidFill>
              </a:rPr>
              <a:t> Map each story to a M-dimensional vector (TF-IDF transformation used</a:t>
            </a:r>
          </a:p>
        </p:txBody>
      </p:sp>
      <p:sp>
        <p:nvSpPr>
          <p:cNvPr id="61" name="TextBox 60"/>
          <p:cNvSpPr txBox="1"/>
          <p:nvPr/>
        </p:nvSpPr>
        <p:spPr>
          <a:xfrm>
            <a:off x="548639" y="3834210"/>
            <a:ext cx="10406249" cy="461665"/>
          </a:xfrm>
          <a:prstGeom prst="rect">
            <a:avLst/>
          </a:prstGeom>
          <a:noFill/>
        </p:spPr>
        <p:txBody>
          <a:bodyPr wrap="square" rtlCol="0">
            <a:spAutoFit/>
          </a:bodyPr>
          <a:lstStyle/>
          <a:p>
            <a:r>
              <a:rPr lang="en-US" sz="2400" dirty="0">
                <a:solidFill>
                  <a:srgbClr val="FFFF00"/>
                </a:solidFill>
              </a:rPr>
              <a:t>Step 2:</a:t>
            </a:r>
            <a:r>
              <a:rPr lang="en-US" sz="2400" dirty="0">
                <a:solidFill>
                  <a:schemeClr val="bg1"/>
                </a:solidFill>
              </a:rPr>
              <a:t> Do PCA / truncated SVD on the column-demeaned doc-term matrix</a:t>
            </a:r>
          </a:p>
        </p:txBody>
      </p:sp>
      <p:sp>
        <p:nvSpPr>
          <p:cNvPr id="6" name="Rectangle 5"/>
          <p:cNvSpPr/>
          <p:nvPr/>
        </p:nvSpPr>
        <p:spPr>
          <a:xfrm>
            <a:off x="548640" y="1170432"/>
            <a:ext cx="7660752" cy="461665"/>
          </a:xfrm>
          <a:prstGeom prst="rect">
            <a:avLst/>
          </a:prstGeom>
        </p:spPr>
        <p:txBody>
          <a:bodyPr wrap="none">
            <a:spAutoFit/>
          </a:bodyPr>
          <a:lstStyle/>
          <a:p>
            <a:r>
              <a:rPr lang="en-US" sz="2400" dirty="0">
                <a:solidFill>
                  <a:srgbClr val="FFFF00"/>
                </a:solidFill>
              </a:rPr>
              <a:t>Latent Semantic Analysis / PCA on the doc-term matrix</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75" y="2286752"/>
            <a:ext cx="8604250" cy="153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5667" y="4276368"/>
            <a:ext cx="88201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783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p:txBody>
          <a:bodyPr/>
          <a:lstStyle/>
          <a:p>
            <a:r>
              <a:rPr lang="en-US" dirty="0"/>
              <a:t>Failure of PCA/LSA: Picks Up Lots of Noise</a:t>
            </a:r>
          </a:p>
        </p:txBody>
      </p:sp>
      <p:sp>
        <p:nvSpPr>
          <p:cNvPr id="61" name="TextBox 60"/>
          <p:cNvSpPr txBox="1"/>
          <p:nvPr/>
        </p:nvSpPr>
        <p:spPr>
          <a:xfrm>
            <a:off x="548640" y="4543939"/>
            <a:ext cx="11467652" cy="1169551"/>
          </a:xfrm>
          <a:prstGeom prst="rect">
            <a:avLst/>
          </a:prstGeom>
          <a:noFill/>
        </p:spPr>
        <p:txBody>
          <a:bodyPr wrap="square" lIns="0" tIns="0" rIns="0" bIns="0" rtlCol="0">
            <a:spAutoFit/>
          </a:bodyPr>
          <a:lstStyle/>
          <a:p>
            <a:r>
              <a:rPr lang="en-US" sz="2000" dirty="0">
                <a:solidFill>
                  <a:srgbClr val="FFFF00"/>
                </a:solidFill>
              </a:rPr>
              <a:t>Normally, each factor composition would represent the topic code content of a “typical” story representing the factor. However, too many codes in each PCA factor:</a:t>
            </a:r>
            <a:r>
              <a:rPr lang="en-US" sz="2000" dirty="0">
                <a:solidFill>
                  <a:schemeClr val="bg1"/>
                </a:solidFill>
              </a:rPr>
              <a:t> </a:t>
            </a:r>
          </a:p>
          <a:p>
            <a:pPr marL="285750" indent="-285750">
              <a:buFont typeface="Arial" panose="020B0604020202020204" pitchFamily="34" charset="0"/>
              <a:buChar char="•"/>
            </a:pPr>
            <a:r>
              <a:rPr lang="en-US" dirty="0">
                <a:solidFill>
                  <a:schemeClr val="bg1"/>
                </a:solidFill>
              </a:rPr>
              <a:t>Makes it hard to interpret each factor</a:t>
            </a:r>
          </a:p>
          <a:p>
            <a:pPr marL="285750" indent="-285750">
              <a:buFont typeface="Arial" panose="020B0604020202020204" pitchFamily="34" charset="0"/>
              <a:buChar char="•"/>
            </a:pPr>
            <a:r>
              <a:rPr lang="en-US" dirty="0">
                <a:solidFill>
                  <a:schemeClr val="bg1"/>
                </a:solidFill>
              </a:rPr>
              <a:t>Can’t easily decide which of these topic codes are significant and which are not</a:t>
            </a:r>
          </a:p>
        </p:txBody>
      </p:sp>
      <p:sp>
        <p:nvSpPr>
          <p:cNvPr id="6" name="Rectangle 5"/>
          <p:cNvSpPr/>
          <p:nvPr/>
        </p:nvSpPr>
        <p:spPr>
          <a:xfrm>
            <a:off x="548640" y="1170432"/>
            <a:ext cx="6936707" cy="307777"/>
          </a:xfrm>
          <a:prstGeom prst="rect">
            <a:avLst/>
          </a:prstGeom>
        </p:spPr>
        <p:txBody>
          <a:bodyPr wrap="none" lIns="0" tIns="0" rIns="0" bIns="0">
            <a:spAutoFit/>
          </a:bodyPr>
          <a:lstStyle/>
          <a:p>
            <a:r>
              <a:rPr lang="en-US" sz="2000" dirty="0">
                <a:solidFill>
                  <a:srgbClr val="FFFF00"/>
                </a:solidFill>
              </a:rPr>
              <a:t>A typical PCA factor involves a mish-mash of topic categories</a:t>
            </a:r>
          </a:p>
        </p:txBody>
      </p:sp>
      <p:pic>
        <p:nvPicPr>
          <p:cNvPr id="8" name="Picture 7"/>
          <p:cNvPicPr/>
          <p:nvPr/>
        </p:nvPicPr>
        <p:blipFill>
          <a:blip r:embed="rId2"/>
          <a:stretch>
            <a:fillRect/>
          </a:stretch>
        </p:blipFill>
        <p:spPr>
          <a:xfrm>
            <a:off x="1641231" y="1582480"/>
            <a:ext cx="8370277" cy="2628440"/>
          </a:xfrm>
          <a:prstGeom prst="rect">
            <a:avLst/>
          </a:prstGeom>
        </p:spPr>
      </p:pic>
      <p:sp>
        <p:nvSpPr>
          <p:cNvPr id="9" name="TextBox 8"/>
          <p:cNvSpPr txBox="1"/>
          <p:nvPr/>
        </p:nvSpPr>
        <p:spPr>
          <a:xfrm>
            <a:off x="3502270" y="4210920"/>
            <a:ext cx="4648199" cy="276999"/>
          </a:xfrm>
          <a:prstGeom prst="rect">
            <a:avLst/>
          </a:prstGeom>
          <a:noFill/>
        </p:spPr>
        <p:txBody>
          <a:bodyPr wrap="square" rtlCol="0">
            <a:spAutoFit/>
          </a:bodyPr>
          <a:lstStyle/>
          <a:p>
            <a:pPr algn="ctr"/>
            <a:r>
              <a:rPr lang="en-US" sz="1200" dirty="0">
                <a:solidFill>
                  <a:schemeClr val="bg1"/>
                </a:solidFill>
              </a:rPr>
              <a:t>Topic codes sorted by absolute weight in the factor </a:t>
            </a:r>
          </a:p>
        </p:txBody>
      </p:sp>
    </p:spTree>
    <p:extLst>
      <p:ext uri="{BB962C8B-B14F-4D97-AF65-F5344CB8AC3E}">
        <p14:creationId xmlns:p14="http://schemas.microsoft.com/office/powerpoint/2010/main" val="300492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a:xfrm>
            <a:off x="545254" y="477708"/>
            <a:ext cx="10983805" cy="492211"/>
          </a:xfrm>
        </p:spPr>
        <p:txBody>
          <a:bodyPr/>
          <a:lstStyle/>
          <a:p>
            <a:r>
              <a:rPr lang="en-US" dirty="0"/>
              <a:t>Failure of PCA/LSA: Hard To Explain Even a Single Topic Code</a:t>
            </a:r>
          </a:p>
        </p:txBody>
      </p:sp>
      <p:sp>
        <p:nvSpPr>
          <p:cNvPr id="6" name="Rectangle 5"/>
          <p:cNvSpPr/>
          <p:nvPr/>
        </p:nvSpPr>
        <p:spPr>
          <a:xfrm>
            <a:off x="548640" y="1170432"/>
            <a:ext cx="10878619" cy="461665"/>
          </a:xfrm>
          <a:prstGeom prst="rect">
            <a:avLst/>
          </a:prstGeom>
        </p:spPr>
        <p:txBody>
          <a:bodyPr wrap="none">
            <a:spAutoFit/>
          </a:bodyPr>
          <a:lstStyle/>
          <a:p>
            <a:r>
              <a:rPr lang="en-US" sz="2400" dirty="0">
                <a:solidFill>
                  <a:srgbClr val="FFFF00"/>
                </a:solidFill>
              </a:rPr>
              <a:t>Ex.: A 2019 story tagged with just 49ERS code is explained by 30 PCA factors!</a:t>
            </a:r>
          </a:p>
        </p:txBody>
      </p:sp>
      <p:pic>
        <p:nvPicPr>
          <p:cNvPr id="2" name="Picture 1"/>
          <p:cNvPicPr>
            <a:picLocks noChangeAspect="1"/>
          </p:cNvPicPr>
          <p:nvPr/>
        </p:nvPicPr>
        <p:blipFill>
          <a:blip r:embed="rId2"/>
          <a:stretch>
            <a:fillRect/>
          </a:stretch>
        </p:blipFill>
        <p:spPr>
          <a:xfrm>
            <a:off x="2672537" y="1783082"/>
            <a:ext cx="6846926" cy="3657600"/>
          </a:xfrm>
          <a:prstGeom prst="rect">
            <a:avLst/>
          </a:prstGeom>
        </p:spPr>
      </p:pic>
    </p:spTree>
    <p:extLst>
      <p:ext uri="{BB962C8B-B14F-4D97-AF65-F5344CB8AC3E}">
        <p14:creationId xmlns:p14="http://schemas.microsoft.com/office/powerpoint/2010/main" val="3401158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p:txBody>
          <a:bodyPr/>
          <a:lstStyle/>
          <a:p>
            <a:r>
              <a:rPr lang="en-US" dirty="0"/>
              <a:t>… No Matter Which Topic Code You Pick</a:t>
            </a:r>
          </a:p>
        </p:txBody>
      </p:sp>
      <p:sp>
        <p:nvSpPr>
          <p:cNvPr id="14" name="TextBox 13"/>
          <p:cNvSpPr txBox="1"/>
          <p:nvPr/>
        </p:nvSpPr>
        <p:spPr>
          <a:xfrm>
            <a:off x="1192396" y="4102685"/>
            <a:ext cx="1710856" cy="246221"/>
          </a:xfrm>
          <a:prstGeom prst="rect">
            <a:avLst/>
          </a:prstGeom>
          <a:noFill/>
        </p:spPr>
        <p:txBody>
          <a:bodyPr wrap="square" lIns="0" tIns="0" rIns="0" bIns="0" rtlCol="0">
            <a:spAutoFit/>
          </a:bodyPr>
          <a:lstStyle/>
          <a:p>
            <a:pPr algn="ctr"/>
            <a:r>
              <a:rPr lang="en-US" sz="1600" dirty="0">
                <a:solidFill>
                  <a:schemeClr val="bg1"/>
                </a:solidFill>
              </a:rPr>
              <a:t>Earnings’ news</a:t>
            </a:r>
          </a:p>
        </p:txBody>
      </p:sp>
      <p:sp>
        <p:nvSpPr>
          <p:cNvPr id="15" name="TextBox 14"/>
          <p:cNvSpPr txBox="1"/>
          <p:nvPr/>
        </p:nvSpPr>
        <p:spPr>
          <a:xfrm>
            <a:off x="5240572" y="4102685"/>
            <a:ext cx="1710856" cy="246221"/>
          </a:xfrm>
          <a:prstGeom prst="rect">
            <a:avLst/>
          </a:prstGeom>
          <a:noFill/>
        </p:spPr>
        <p:txBody>
          <a:bodyPr wrap="square" lIns="0" tIns="0" rIns="0" bIns="0" rtlCol="0">
            <a:spAutoFit/>
          </a:bodyPr>
          <a:lstStyle/>
          <a:p>
            <a:pPr algn="ctr"/>
            <a:r>
              <a:rPr lang="en-US" sz="1600" dirty="0">
                <a:solidFill>
                  <a:schemeClr val="bg1"/>
                </a:solidFill>
              </a:rPr>
              <a:t>Analyst news</a:t>
            </a:r>
          </a:p>
        </p:txBody>
      </p:sp>
      <p:sp>
        <p:nvSpPr>
          <p:cNvPr id="16" name="TextBox 15"/>
          <p:cNvSpPr txBox="1"/>
          <p:nvPr/>
        </p:nvSpPr>
        <p:spPr>
          <a:xfrm>
            <a:off x="9322251" y="4105556"/>
            <a:ext cx="1710856" cy="246221"/>
          </a:xfrm>
          <a:prstGeom prst="rect">
            <a:avLst/>
          </a:prstGeom>
          <a:noFill/>
        </p:spPr>
        <p:txBody>
          <a:bodyPr wrap="square" lIns="0" tIns="0" rIns="0" bIns="0" rtlCol="0">
            <a:spAutoFit/>
          </a:bodyPr>
          <a:lstStyle/>
          <a:p>
            <a:pPr algn="ctr"/>
            <a:r>
              <a:rPr lang="en-US" sz="1600" dirty="0">
                <a:solidFill>
                  <a:schemeClr val="bg1"/>
                </a:solidFill>
              </a:rPr>
              <a:t>Key Rates news</a:t>
            </a:r>
          </a:p>
        </p:txBody>
      </p:sp>
      <p:pic>
        <p:nvPicPr>
          <p:cNvPr id="7" name="Picture 6"/>
          <p:cNvPicPr>
            <a:picLocks noChangeAspect="1"/>
          </p:cNvPicPr>
          <p:nvPr/>
        </p:nvPicPr>
        <p:blipFill>
          <a:blip r:embed="rId2"/>
          <a:stretch>
            <a:fillRect/>
          </a:stretch>
        </p:blipFill>
        <p:spPr>
          <a:xfrm>
            <a:off x="290055" y="2085581"/>
            <a:ext cx="3515539" cy="1899942"/>
          </a:xfrm>
          <a:prstGeom prst="rect">
            <a:avLst/>
          </a:prstGeom>
        </p:spPr>
      </p:pic>
      <p:pic>
        <p:nvPicPr>
          <p:cNvPr id="10" name="Picture 9"/>
          <p:cNvPicPr>
            <a:picLocks noChangeAspect="1"/>
          </p:cNvPicPr>
          <p:nvPr/>
        </p:nvPicPr>
        <p:blipFill>
          <a:blip r:embed="rId3"/>
          <a:stretch>
            <a:fillRect/>
          </a:stretch>
        </p:blipFill>
        <p:spPr>
          <a:xfrm>
            <a:off x="8432309" y="2085581"/>
            <a:ext cx="3490741" cy="1899942"/>
          </a:xfrm>
          <a:prstGeom prst="rect">
            <a:avLst/>
          </a:prstGeom>
        </p:spPr>
      </p:pic>
      <p:pic>
        <p:nvPicPr>
          <p:cNvPr id="11" name="Picture 10"/>
          <p:cNvPicPr>
            <a:picLocks noChangeAspect="1"/>
          </p:cNvPicPr>
          <p:nvPr/>
        </p:nvPicPr>
        <p:blipFill>
          <a:blip r:embed="rId4"/>
          <a:stretch>
            <a:fillRect/>
          </a:stretch>
        </p:blipFill>
        <p:spPr>
          <a:xfrm>
            <a:off x="4300883" y="2085581"/>
            <a:ext cx="3590235" cy="1899942"/>
          </a:xfrm>
          <a:prstGeom prst="rect">
            <a:avLst/>
          </a:prstGeom>
        </p:spPr>
      </p:pic>
    </p:spTree>
    <p:extLst>
      <p:ext uri="{BB962C8B-B14F-4D97-AF65-F5344CB8AC3E}">
        <p14:creationId xmlns:p14="http://schemas.microsoft.com/office/powerpoint/2010/main" val="4188185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of PCA/LSA: Lack of Stability to Roll-Retraining </a:t>
            </a:r>
          </a:p>
        </p:txBody>
      </p:sp>
      <p:sp>
        <p:nvSpPr>
          <p:cNvPr id="3" name="Text Placeholder 2"/>
          <p:cNvSpPr>
            <a:spLocks noGrp="1"/>
          </p:cNvSpPr>
          <p:nvPr>
            <p:ph type="body" sz="quarter" idx="13"/>
          </p:nvPr>
        </p:nvSpPr>
        <p:spPr>
          <a:xfrm>
            <a:off x="548618" y="1810512"/>
            <a:ext cx="4928616" cy="4251722"/>
          </a:xfrm>
        </p:spPr>
        <p:txBody>
          <a:bodyPr/>
          <a:lstStyle/>
          <a:p>
            <a:pPr marL="0" indent="0">
              <a:buNone/>
            </a:pPr>
            <a:r>
              <a:rPr lang="en-US" sz="2000" b="1" u="sng" dirty="0"/>
              <a:t>Experiment</a:t>
            </a:r>
          </a:p>
          <a:p>
            <a:pPr marL="0" indent="0">
              <a:buNone/>
            </a:pPr>
            <a:endParaRPr lang="en-US" sz="2000" b="1" u="sng" dirty="0"/>
          </a:p>
          <a:p>
            <a:r>
              <a:rPr lang="en-US" sz="2000" dirty="0"/>
              <a:t>Train the model on 12 months</a:t>
            </a:r>
            <a:br>
              <a:rPr lang="en-US" sz="2000" dirty="0"/>
            </a:br>
            <a:r>
              <a:rPr lang="en-US" sz="2000" dirty="0"/>
              <a:t>of 50K/month randomly chosen stories</a:t>
            </a:r>
            <a:br>
              <a:rPr lang="en-US" sz="2000" dirty="0"/>
            </a:br>
            <a:endParaRPr lang="en-US" sz="2000" dirty="0"/>
          </a:p>
          <a:p>
            <a:r>
              <a:rPr lang="en-US" sz="2000" dirty="0"/>
              <a:t>Roll-retrain the model by dropping the first month of data and adding a month of new data</a:t>
            </a:r>
            <a:br>
              <a:rPr lang="en-US" sz="2000" dirty="0"/>
            </a:br>
            <a:endParaRPr lang="en-US" sz="2000" dirty="0"/>
          </a:p>
          <a:p>
            <a:r>
              <a:rPr lang="en-US" sz="2000" dirty="0"/>
              <a:t>For randomly chosen factor in the initial training, find the maximal overlap with factors of the roll-retrained model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2552" y="1908558"/>
            <a:ext cx="6309448" cy="3514225"/>
          </a:xfrm>
          <a:prstGeom prst="rect">
            <a:avLst/>
          </a:prstGeom>
        </p:spPr>
      </p:pic>
      <p:sp>
        <p:nvSpPr>
          <p:cNvPr id="5" name="Rectangle 4">
            <a:extLst>
              <a:ext uri="{FF2B5EF4-FFF2-40B4-BE49-F238E27FC236}">
                <a16:creationId xmlns:a16="http://schemas.microsoft.com/office/drawing/2014/main" id="{DBFECA3F-88DA-4958-8509-36072F53100E}"/>
              </a:ext>
            </a:extLst>
          </p:cNvPr>
          <p:cNvSpPr/>
          <p:nvPr/>
        </p:nvSpPr>
        <p:spPr>
          <a:xfrm>
            <a:off x="545255" y="1170432"/>
            <a:ext cx="10319941" cy="307777"/>
          </a:xfrm>
          <a:prstGeom prst="rect">
            <a:avLst/>
          </a:prstGeom>
        </p:spPr>
        <p:txBody>
          <a:bodyPr wrap="none" lIns="0" tIns="0" rIns="0" bIns="0">
            <a:spAutoFit/>
          </a:bodyPr>
          <a:lstStyle/>
          <a:p>
            <a:r>
              <a:rPr lang="en-US" sz="2000" dirty="0">
                <a:solidFill>
                  <a:srgbClr val="FFFF00"/>
                </a:solidFill>
              </a:rPr>
              <a:t>For a randomly chosen factor, how strong is the correlation to next month’s tracked factor?</a:t>
            </a:r>
          </a:p>
        </p:txBody>
      </p:sp>
      <p:sp>
        <p:nvSpPr>
          <p:cNvPr id="6" name="Text Placeholder 2">
            <a:extLst>
              <a:ext uri="{FF2B5EF4-FFF2-40B4-BE49-F238E27FC236}">
                <a16:creationId xmlns:a16="http://schemas.microsoft.com/office/drawing/2014/main" id="{244FBEDB-FD0E-4183-8AA4-AD0892B3E9B1}"/>
              </a:ext>
            </a:extLst>
          </p:cNvPr>
          <p:cNvSpPr txBox="1">
            <a:spLocks/>
          </p:cNvSpPr>
          <p:nvPr/>
        </p:nvSpPr>
        <p:spPr>
          <a:xfrm>
            <a:off x="3617543" y="5764748"/>
            <a:ext cx="6094016" cy="338303"/>
          </a:xfrm>
          <a:prstGeom prst="rect">
            <a:avLst/>
          </a:prstGeom>
        </p:spPr>
        <p:txBody>
          <a:bodyPr wrap="square" lIns="0" tIns="0" rIns="0" bIns="0" anchor="t">
            <a:noAutofit/>
          </a:bodyPr>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lang="en-US" sz="2549" b="0" i="0">
                <a:solidFill>
                  <a:schemeClr val="bg1"/>
                </a:solidFill>
                <a:latin typeface="Arial" panose="020B0604020202020204" pitchFamily="34" charset="0"/>
                <a:ea typeface="Arial"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ea typeface="Arial"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ea typeface="Arial" charset="0"/>
                <a:cs typeface="Arial" panose="020B0604020202020204" pitchFamily="34" charset="0"/>
              </a:defRPr>
            </a:lvl3pPr>
            <a:lvl4pPr marL="1028674">
              <a:defRPr sz="1051">
                <a:latin typeface="Arial" panose="020B0604020202020204" pitchFamily="34" charset="0"/>
                <a:ea typeface="Arial" charset="0"/>
                <a:cs typeface="Arial" panose="020B0604020202020204" pitchFamily="34" charset="0"/>
              </a:defRPr>
            </a:lvl4pPr>
            <a:lvl5pPr marL="1371566">
              <a:defRPr sz="1051">
                <a:latin typeface="Arial" panose="020B0604020202020204" pitchFamily="34" charset="0"/>
                <a:ea typeface="+mn-ea"/>
                <a:cs typeface="Arial" panose="020B0604020202020204" pitchFamily="34" charset="0"/>
              </a:defRPr>
            </a:lvl5pPr>
            <a:lvl6pPr marL="1714457">
              <a:defRPr>
                <a:latin typeface="+mn-lt"/>
                <a:ea typeface="+mn-ea"/>
                <a:cs typeface="+mn-cs"/>
              </a:defRPr>
            </a:lvl6pPr>
            <a:lvl7pPr marL="2057349">
              <a:defRPr>
                <a:latin typeface="+mn-lt"/>
                <a:ea typeface="+mn-ea"/>
                <a:cs typeface="+mn-cs"/>
              </a:defRPr>
            </a:lvl7pPr>
            <a:lvl8pPr marL="2400240">
              <a:defRPr>
                <a:latin typeface="+mn-lt"/>
                <a:ea typeface="+mn-ea"/>
                <a:cs typeface="+mn-cs"/>
              </a:defRPr>
            </a:lvl8pPr>
            <a:lvl9pPr marL="2743131">
              <a:defRPr>
                <a:latin typeface="+mn-lt"/>
                <a:ea typeface="+mn-ea"/>
                <a:cs typeface="+mn-cs"/>
              </a:defRPr>
            </a:lvl9pPr>
          </a:lstStyle>
          <a:p>
            <a:pPr marL="0" indent="0" algn="ctr">
              <a:buNone/>
            </a:pPr>
            <a:r>
              <a:rPr lang="en-US" sz="2400" kern="0" dirty="0">
                <a:solidFill>
                  <a:srgbClr val="FFFF00"/>
                </a:solidFill>
              </a:rPr>
              <a:t>PCA Factors are less than 40% stable from one retraining period to the next!</a:t>
            </a:r>
          </a:p>
        </p:txBody>
      </p:sp>
    </p:spTree>
    <p:extLst>
      <p:ext uri="{BB962C8B-B14F-4D97-AF65-F5344CB8AC3E}">
        <p14:creationId xmlns:p14="http://schemas.microsoft.com/office/powerpoint/2010/main" val="390665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p:txBody>
          <a:bodyPr/>
          <a:lstStyle/>
          <a:p>
            <a:r>
              <a:rPr lang="en-US" dirty="0"/>
              <a:t>This is a Known Problem of PCA</a:t>
            </a:r>
          </a:p>
        </p:txBody>
      </p:sp>
      <p:sp>
        <p:nvSpPr>
          <p:cNvPr id="20" name="TextBox 19"/>
          <p:cNvSpPr txBox="1"/>
          <p:nvPr/>
        </p:nvSpPr>
        <p:spPr>
          <a:xfrm>
            <a:off x="983466" y="4193994"/>
            <a:ext cx="3395459" cy="246221"/>
          </a:xfrm>
          <a:prstGeom prst="rect">
            <a:avLst/>
          </a:prstGeom>
          <a:noFill/>
        </p:spPr>
        <p:txBody>
          <a:bodyPr wrap="square" lIns="0" tIns="0" rIns="0" bIns="0" rtlCol="0">
            <a:spAutoFit/>
          </a:bodyPr>
          <a:lstStyle/>
          <a:p>
            <a:pPr algn="ctr"/>
            <a:r>
              <a:rPr lang="en-US" sz="1600" dirty="0">
                <a:solidFill>
                  <a:schemeClr val="bg1"/>
                </a:solidFill>
              </a:rPr>
              <a:t>PCA fails if data looks like this</a:t>
            </a:r>
          </a:p>
        </p:txBody>
      </p:sp>
      <p:pic>
        <p:nvPicPr>
          <p:cNvPr id="2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7567" y="1843048"/>
            <a:ext cx="2327258" cy="2219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992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p:txBody>
          <a:bodyPr/>
          <a:lstStyle/>
          <a:p>
            <a:r>
              <a:rPr lang="en-US" dirty="0"/>
              <a:t>This is a Known Problem of PCA</a:t>
            </a:r>
          </a:p>
        </p:txBody>
      </p:sp>
      <p:sp>
        <p:nvSpPr>
          <p:cNvPr id="19" name="TextBox 18"/>
          <p:cNvSpPr txBox="1"/>
          <p:nvPr/>
        </p:nvSpPr>
        <p:spPr>
          <a:xfrm>
            <a:off x="4619924" y="4193994"/>
            <a:ext cx="2952153" cy="492443"/>
          </a:xfrm>
          <a:prstGeom prst="rect">
            <a:avLst/>
          </a:prstGeom>
          <a:noFill/>
        </p:spPr>
        <p:txBody>
          <a:bodyPr wrap="square" lIns="0" tIns="0" rIns="0" bIns="0" rtlCol="0">
            <a:spAutoFit/>
          </a:bodyPr>
          <a:lstStyle/>
          <a:p>
            <a:pPr algn="ctr"/>
            <a:r>
              <a:rPr lang="en-US" sz="1600" dirty="0">
                <a:solidFill>
                  <a:schemeClr val="bg1"/>
                </a:solidFill>
              </a:rPr>
              <a:t>Because it tries to fit data</a:t>
            </a:r>
            <a:br>
              <a:rPr lang="en-US" sz="1600" dirty="0">
                <a:solidFill>
                  <a:schemeClr val="bg1"/>
                </a:solidFill>
              </a:rPr>
            </a:br>
            <a:r>
              <a:rPr lang="en-US" sz="1600" dirty="0">
                <a:solidFill>
                  <a:schemeClr val="bg1"/>
                </a:solidFill>
              </a:rPr>
              <a:t>to an ellipse</a:t>
            </a:r>
          </a:p>
        </p:txBody>
      </p:sp>
      <p:pic>
        <p:nvPicPr>
          <p:cNvPr id="2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6448" y="1789698"/>
            <a:ext cx="2385238" cy="2280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Arrow Connector 23"/>
          <p:cNvCxnSpPr/>
          <p:nvPr/>
        </p:nvCxnSpPr>
        <p:spPr>
          <a:xfrm flipH="1" flipV="1">
            <a:off x="5627967" y="2627898"/>
            <a:ext cx="3810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008967" y="2634248"/>
            <a:ext cx="3810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83466" y="4193994"/>
            <a:ext cx="3395459" cy="246221"/>
          </a:xfrm>
          <a:prstGeom prst="rect">
            <a:avLst/>
          </a:prstGeom>
          <a:noFill/>
        </p:spPr>
        <p:txBody>
          <a:bodyPr wrap="square" lIns="0" tIns="0" rIns="0" bIns="0" rtlCol="0">
            <a:spAutoFit/>
          </a:bodyPr>
          <a:lstStyle/>
          <a:p>
            <a:pPr algn="ctr"/>
            <a:r>
              <a:rPr lang="en-US" sz="1600" dirty="0">
                <a:solidFill>
                  <a:schemeClr val="bg1"/>
                </a:solidFill>
              </a:rPr>
              <a:t>PCA fails if data looks like this</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7567" y="1843048"/>
            <a:ext cx="2327258" cy="2219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107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p:txBody>
          <a:bodyPr/>
          <a:lstStyle/>
          <a:p>
            <a:r>
              <a:rPr lang="en-US" dirty="0"/>
              <a:t>This is a Known Problem of PCA</a:t>
            </a:r>
          </a:p>
        </p:txBody>
      </p:sp>
      <p:pic>
        <p:nvPicPr>
          <p:cNvPr id="1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1359" y="1836818"/>
            <a:ext cx="2209800" cy="2219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9876087" y="4070047"/>
            <a:ext cx="2209800" cy="215444"/>
          </a:xfrm>
          <a:prstGeom prst="rect">
            <a:avLst/>
          </a:prstGeom>
          <a:noFill/>
        </p:spPr>
        <p:txBody>
          <a:bodyPr wrap="square" rtlCol="0">
            <a:spAutoFit/>
          </a:bodyPr>
          <a:lstStyle/>
          <a:p>
            <a:pPr algn="r"/>
            <a:r>
              <a:rPr lang="en-US" sz="800" dirty="0">
                <a:solidFill>
                  <a:schemeClr val="bg1"/>
                </a:solidFill>
              </a:rPr>
              <a:t>Image from http://bit.ly/2tK4zGJ</a:t>
            </a:r>
          </a:p>
        </p:txBody>
      </p:sp>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7567" y="1843048"/>
            <a:ext cx="2327258" cy="2219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6448" y="1789698"/>
            <a:ext cx="2385238" cy="2280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8204360" y="4193994"/>
            <a:ext cx="2663798" cy="492443"/>
          </a:xfrm>
          <a:prstGeom prst="rect">
            <a:avLst/>
          </a:prstGeom>
          <a:noFill/>
        </p:spPr>
        <p:txBody>
          <a:bodyPr wrap="square" lIns="0" tIns="0" rIns="0" bIns="0" rtlCol="0">
            <a:spAutoFit/>
          </a:bodyPr>
          <a:lstStyle/>
          <a:p>
            <a:pPr algn="ctr"/>
            <a:r>
              <a:rPr lang="en-US" sz="1600" dirty="0">
                <a:solidFill>
                  <a:schemeClr val="bg1"/>
                </a:solidFill>
              </a:rPr>
              <a:t>Whose principal axes are</a:t>
            </a:r>
            <a:br>
              <a:rPr lang="en-US" sz="1600" dirty="0">
                <a:solidFill>
                  <a:schemeClr val="bg1"/>
                </a:solidFill>
              </a:rPr>
            </a:br>
            <a:r>
              <a:rPr lang="en-US" sz="1600" dirty="0">
                <a:solidFill>
                  <a:schemeClr val="bg1"/>
                </a:solidFill>
              </a:rPr>
              <a:t>the principal components</a:t>
            </a:r>
          </a:p>
        </p:txBody>
      </p:sp>
      <p:cxnSp>
        <p:nvCxnSpPr>
          <p:cNvPr id="24" name="Straight Arrow Connector 23"/>
          <p:cNvCxnSpPr/>
          <p:nvPr/>
        </p:nvCxnSpPr>
        <p:spPr>
          <a:xfrm flipH="1" flipV="1">
            <a:off x="5627967" y="2627898"/>
            <a:ext cx="3810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008967" y="2634248"/>
            <a:ext cx="3810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506047" y="3021598"/>
            <a:ext cx="494309" cy="215900"/>
          </a:xfrm>
          <a:prstGeom prst="straightConnector1">
            <a:avLst/>
          </a:prstGeom>
          <a:ln w="2540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695700" y="5218872"/>
            <a:ext cx="4800600" cy="369332"/>
          </a:xfrm>
          <a:prstGeom prst="rect">
            <a:avLst/>
          </a:prstGeom>
          <a:noFill/>
        </p:spPr>
        <p:txBody>
          <a:bodyPr wrap="square" lIns="0" tIns="0" rIns="0" bIns="0" rtlCol="0">
            <a:spAutoFit/>
          </a:bodyPr>
          <a:lstStyle/>
          <a:p>
            <a:pPr algn="ctr"/>
            <a:r>
              <a:rPr lang="en-US" sz="2400" dirty="0">
                <a:solidFill>
                  <a:srgbClr val="FFFF00"/>
                </a:solidFill>
              </a:rPr>
              <a:t>And the answer is not unique</a:t>
            </a:r>
          </a:p>
        </p:txBody>
      </p:sp>
      <p:cxnSp>
        <p:nvCxnSpPr>
          <p:cNvPr id="28" name="Straight Arrow Connector 27"/>
          <p:cNvCxnSpPr/>
          <p:nvPr/>
        </p:nvCxnSpPr>
        <p:spPr>
          <a:xfrm flipH="1" flipV="1">
            <a:off x="5753201" y="2538998"/>
            <a:ext cx="242075" cy="469900"/>
          </a:xfrm>
          <a:prstGeom prst="straightConnector1">
            <a:avLst/>
          </a:prstGeom>
          <a:ln w="2540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619924" y="4193994"/>
            <a:ext cx="2952153" cy="492443"/>
          </a:xfrm>
          <a:prstGeom prst="rect">
            <a:avLst/>
          </a:prstGeom>
          <a:noFill/>
        </p:spPr>
        <p:txBody>
          <a:bodyPr wrap="square" lIns="0" tIns="0" rIns="0" bIns="0" rtlCol="0">
            <a:spAutoFit/>
          </a:bodyPr>
          <a:lstStyle/>
          <a:p>
            <a:pPr algn="ctr"/>
            <a:r>
              <a:rPr lang="en-US" sz="1600" dirty="0">
                <a:solidFill>
                  <a:schemeClr val="bg1"/>
                </a:solidFill>
              </a:rPr>
              <a:t>Because it tries to fit data</a:t>
            </a:r>
            <a:br>
              <a:rPr lang="en-US" sz="1600" dirty="0">
                <a:solidFill>
                  <a:schemeClr val="bg1"/>
                </a:solidFill>
              </a:rPr>
            </a:br>
            <a:r>
              <a:rPr lang="en-US" sz="1600" dirty="0">
                <a:solidFill>
                  <a:schemeClr val="bg1"/>
                </a:solidFill>
              </a:rPr>
              <a:t>to an ellipse</a:t>
            </a:r>
          </a:p>
        </p:txBody>
      </p:sp>
      <p:sp>
        <p:nvSpPr>
          <p:cNvPr id="31" name="TextBox 30"/>
          <p:cNvSpPr txBox="1"/>
          <p:nvPr/>
        </p:nvSpPr>
        <p:spPr>
          <a:xfrm>
            <a:off x="983466" y="4193994"/>
            <a:ext cx="3395459" cy="246221"/>
          </a:xfrm>
          <a:prstGeom prst="rect">
            <a:avLst/>
          </a:prstGeom>
          <a:noFill/>
        </p:spPr>
        <p:txBody>
          <a:bodyPr wrap="square" lIns="0" tIns="0" rIns="0" bIns="0" rtlCol="0">
            <a:spAutoFit/>
          </a:bodyPr>
          <a:lstStyle/>
          <a:p>
            <a:pPr algn="ctr"/>
            <a:r>
              <a:rPr lang="en-US" sz="1600" dirty="0">
                <a:solidFill>
                  <a:schemeClr val="bg1"/>
                </a:solidFill>
              </a:rPr>
              <a:t>PCA fails if data looks like this</a:t>
            </a:r>
          </a:p>
        </p:txBody>
      </p:sp>
    </p:spTree>
    <p:extLst>
      <p:ext uri="{BB962C8B-B14F-4D97-AF65-F5344CB8AC3E}">
        <p14:creationId xmlns:p14="http://schemas.microsoft.com/office/powerpoint/2010/main" val="283545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p:txBody>
          <a:bodyPr/>
          <a:lstStyle/>
          <a:p>
            <a:r>
              <a:rPr lang="en-US" dirty="0"/>
              <a:t>But, if Data is Non-Gaussian, There is Hope</a:t>
            </a:r>
          </a:p>
        </p:txBody>
      </p:sp>
      <p:sp>
        <p:nvSpPr>
          <p:cNvPr id="15" name="TextBox 14"/>
          <p:cNvSpPr txBox="1"/>
          <p:nvPr/>
        </p:nvSpPr>
        <p:spPr>
          <a:xfrm>
            <a:off x="4437115" y="3831871"/>
            <a:ext cx="2360218" cy="538609"/>
          </a:xfrm>
          <a:prstGeom prst="rect">
            <a:avLst/>
          </a:prstGeom>
          <a:noFill/>
        </p:spPr>
        <p:txBody>
          <a:bodyPr wrap="square" lIns="0" rIns="0" bIns="0" rtlCol="0">
            <a:spAutoFit/>
          </a:bodyPr>
          <a:lstStyle/>
          <a:p>
            <a:pPr algn="ctr"/>
            <a:r>
              <a:rPr lang="en-US" sz="1600" dirty="0">
                <a:solidFill>
                  <a:schemeClr val="bg1"/>
                </a:solidFill>
              </a:rPr>
              <a:t>But some directions are more special than others</a:t>
            </a:r>
          </a:p>
        </p:txBody>
      </p:sp>
      <p:sp>
        <p:nvSpPr>
          <p:cNvPr id="16" name="TextBox 15"/>
          <p:cNvSpPr txBox="1"/>
          <p:nvPr/>
        </p:nvSpPr>
        <p:spPr>
          <a:xfrm>
            <a:off x="1680316" y="3831871"/>
            <a:ext cx="2209800" cy="492443"/>
          </a:xfrm>
          <a:prstGeom prst="rect">
            <a:avLst/>
          </a:prstGeom>
          <a:noFill/>
        </p:spPr>
        <p:txBody>
          <a:bodyPr wrap="square" lIns="0" tIns="0" rIns="0" bIns="0" rtlCol="0">
            <a:spAutoFit/>
          </a:bodyPr>
          <a:lstStyle/>
          <a:p>
            <a:pPr algn="ctr"/>
            <a:r>
              <a:rPr lang="en-US" sz="1600" dirty="0">
                <a:solidFill>
                  <a:schemeClr val="bg1"/>
                </a:solidFill>
              </a:rPr>
              <a:t>PCA still won’t produce a unique answer</a:t>
            </a:r>
          </a:p>
        </p:txBody>
      </p:sp>
      <p:sp>
        <p:nvSpPr>
          <p:cNvPr id="17" name="TextBox 16"/>
          <p:cNvSpPr txBox="1"/>
          <p:nvPr/>
        </p:nvSpPr>
        <p:spPr>
          <a:xfrm>
            <a:off x="1649836" y="4776813"/>
            <a:ext cx="5059588" cy="553998"/>
          </a:xfrm>
          <a:prstGeom prst="rect">
            <a:avLst/>
          </a:prstGeom>
          <a:noFill/>
        </p:spPr>
        <p:txBody>
          <a:bodyPr wrap="square" lIns="0" tIns="0" rIns="0" bIns="0" rtlCol="0">
            <a:spAutoFit/>
          </a:bodyPr>
          <a:lstStyle/>
          <a:p>
            <a:pPr algn="ctr"/>
            <a:r>
              <a:rPr lang="en-US" dirty="0">
                <a:solidFill>
                  <a:srgbClr val="FFFF00"/>
                </a:solidFill>
              </a:rPr>
              <a:t>Amounts to finding the optimal directions in which the signal looks most localized / independent</a:t>
            </a:r>
          </a:p>
        </p:txBody>
      </p:sp>
      <p:pic>
        <p:nvPicPr>
          <p:cNvPr id="2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9836" y="1792523"/>
            <a:ext cx="2249718" cy="1961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 name="Straight Arrow Connector 29"/>
          <p:cNvCxnSpPr/>
          <p:nvPr/>
        </p:nvCxnSpPr>
        <p:spPr>
          <a:xfrm flipV="1">
            <a:off x="2783306" y="2543091"/>
            <a:ext cx="533400" cy="1841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783306" y="2733591"/>
            <a:ext cx="152400" cy="5270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280386" y="2739941"/>
            <a:ext cx="494309" cy="215900"/>
          </a:xfrm>
          <a:prstGeom prst="straightConnector1">
            <a:avLst/>
          </a:prstGeom>
          <a:ln w="2540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2532620" y="2270041"/>
            <a:ext cx="242075" cy="469900"/>
          </a:xfrm>
          <a:prstGeom prst="straightConnector1">
            <a:avLst/>
          </a:prstGeom>
          <a:ln w="2540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9706" y="1819193"/>
            <a:ext cx="2249718" cy="1961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5" name="Straight Arrow Connector 34"/>
          <p:cNvCxnSpPr/>
          <p:nvPr/>
        </p:nvCxnSpPr>
        <p:spPr>
          <a:xfrm flipH="1">
            <a:off x="5178164" y="2773311"/>
            <a:ext cx="439060" cy="36830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5254364" y="2379611"/>
            <a:ext cx="362860" cy="39370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68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p:txBody>
          <a:bodyPr/>
          <a:lstStyle/>
          <a:p>
            <a:r>
              <a:rPr lang="en-US" dirty="0"/>
              <a:t>But, if Data is Non-Gaussian, There is Hope</a:t>
            </a:r>
          </a:p>
        </p:txBody>
      </p:sp>
      <p:pic>
        <p:nvPicPr>
          <p:cNvPr id="3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7706" y="1563923"/>
            <a:ext cx="2612571"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p:cNvSpPr txBox="1"/>
          <p:nvPr/>
        </p:nvSpPr>
        <p:spPr>
          <a:xfrm>
            <a:off x="6877614" y="4776813"/>
            <a:ext cx="3872753" cy="553998"/>
          </a:xfrm>
          <a:prstGeom prst="rect">
            <a:avLst/>
          </a:prstGeom>
          <a:noFill/>
        </p:spPr>
        <p:txBody>
          <a:bodyPr wrap="square" lIns="0" tIns="0" rIns="0" bIns="0" rtlCol="0">
            <a:spAutoFit/>
          </a:bodyPr>
          <a:lstStyle/>
          <a:p>
            <a:pPr algn="ctr"/>
            <a:r>
              <a:rPr lang="en-US" i="1" dirty="0">
                <a:solidFill>
                  <a:srgbClr val="FFFF00"/>
                </a:solidFill>
              </a:rPr>
              <a:t>In essence, this is the Independent Component Analysis (ICA) method</a:t>
            </a:r>
          </a:p>
        </p:txBody>
      </p:sp>
      <p:sp>
        <p:nvSpPr>
          <p:cNvPr id="16" name="TextBox 15">
            <a:extLst>
              <a:ext uri="{FF2B5EF4-FFF2-40B4-BE49-F238E27FC236}">
                <a16:creationId xmlns:a16="http://schemas.microsoft.com/office/drawing/2014/main" id="{1ABCA84B-B5CC-49CE-A250-DF5057B99CA6}"/>
              </a:ext>
            </a:extLst>
          </p:cNvPr>
          <p:cNvSpPr txBox="1"/>
          <p:nvPr/>
        </p:nvSpPr>
        <p:spPr>
          <a:xfrm>
            <a:off x="4437115" y="3831871"/>
            <a:ext cx="2360218" cy="538609"/>
          </a:xfrm>
          <a:prstGeom prst="rect">
            <a:avLst/>
          </a:prstGeom>
          <a:noFill/>
        </p:spPr>
        <p:txBody>
          <a:bodyPr wrap="square" lIns="0" rIns="0" bIns="0" rtlCol="0">
            <a:spAutoFit/>
          </a:bodyPr>
          <a:lstStyle/>
          <a:p>
            <a:pPr algn="ctr"/>
            <a:r>
              <a:rPr lang="en-US" sz="1600" dirty="0">
                <a:solidFill>
                  <a:schemeClr val="bg1"/>
                </a:solidFill>
              </a:rPr>
              <a:t>But some directions are more special than others</a:t>
            </a:r>
          </a:p>
        </p:txBody>
      </p:sp>
      <p:sp>
        <p:nvSpPr>
          <p:cNvPr id="17" name="TextBox 16">
            <a:extLst>
              <a:ext uri="{FF2B5EF4-FFF2-40B4-BE49-F238E27FC236}">
                <a16:creationId xmlns:a16="http://schemas.microsoft.com/office/drawing/2014/main" id="{B422EE10-6577-4535-974E-96BF20BBD418}"/>
              </a:ext>
            </a:extLst>
          </p:cNvPr>
          <p:cNvSpPr txBox="1"/>
          <p:nvPr/>
        </p:nvSpPr>
        <p:spPr>
          <a:xfrm>
            <a:off x="1680316" y="3831871"/>
            <a:ext cx="2209800" cy="492443"/>
          </a:xfrm>
          <a:prstGeom prst="rect">
            <a:avLst/>
          </a:prstGeom>
          <a:noFill/>
        </p:spPr>
        <p:txBody>
          <a:bodyPr wrap="square" lIns="0" tIns="0" rIns="0" bIns="0" rtlCol="0">
            <a:spAutoFit/>
          </a:bodyPr>
          <a:lstStyle/>
          <a:p>
            <a:pPr algn="ctr"/>
            <a:r>
              <a:rPr lang="en-US" sz="1600" dirty="0">
                <a:solidFill>
                  <a:schemeClr val="bg1"/>
                </a:solidFill>
              </a:rPr>
              <a:t>PCA still won’t produce a unique answer</a:t>
            </a:r>
          </a:p>
        </p:txBody>
      </p:sp>
      <p:pic>
        <p:nvPicPr>
          <p:cNvPr id="29" name="Picture 2">
            <a:extLst>
              <a:ext uri="{FF2B5EF4-FFF2-40B4-BE49-F238E27FC236}">
                <a16:creationId xmlns:a16="http://schemas.microsoft.com/office/drawing/2014/main" id="{E84A139C-BF24-4673-ACC6-C637615D0D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9836" y="1792523"/>
            <a:ext cx="2249718" cy="1961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 name="Straight Arrow Connector 29">
            <a:extLst>
              <a:ext uri="{FF2B5EF4-FFF2-40B4-BE49-F238E27FC236}">
                <a16:creationId xmlns:a16="http://schemas.microsoft.com/office/drawing/2014/main" id="{411F01E0-06C1-40BA-8478-6302B43D3B24}"/>
              </a:ext>
            </a:extLst>
          </p:cNvPr>
          <p:cNvCxnSpPr/>
          <p:nvPr/>
        </p:nvCxnSpPr>
        <p:spPr>
          <a:xfrm flipV="1">
            <a:off x="2783306" y="2543091"/>
            <a:ext cx="533400" cy="1841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2A812C2-E622-4EBA-A154-9CE24338D50D}"/>
              </a:ext>
            </a:extLst>
          </p:cNvPr>
          <p:cNvCxnSpPr/>
          <p:nvPr/>
        </p:nvCxnSpPr>
        <p:spPr>
          <a:xfrm>
            <a:off x="2783306" y="2733591"/>
            <a:ext cx="152400" cy="5270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CDADF94-80C8-4DB4-9955-E1B4906AE4D4}"/>
              </a:ext>
            </a:extLst>
          </p:cNvPr>
          <p:cNvCxnSpPr/>
          <p:nvPr/>
        </p:nvCxnSpPr>
        <p:spPr>
          <a:xfrm flipH="1">
            <a:off x="2280386" y="2739941"/>
            <a:ext cx="494309" cy="215900"/>
          </a:xfrm>
          <a:prstGeom prst="straightConnector1">
            <a:avLst/>
          </a:prstGeom>
          <a:ln w="2540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EFBCBC2-8F2C-46EE-ACE2-1F5675F67E82}"/>
              </a:ext>
            </a:extLst>
          </p:cNvPr>
          <p:cNvCxnSpPr/>
          <p:nvPr/>
        </p:nvCxnSpPr>
        <p:spPr>
          <a:xfrm flipH="1" flipV="1">
            <a:off x="2532620" y="2270041"/>
            <a:ext cx="242075" cy="469900"/>
          </a:xfrm>
          <a:prstGeom prst="straightConnector1">
            <a:avLst/>
          </a:prstGeom>
          <a:ln w="2540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2">
            <a:extLst>
              <a:ext uri="{FF2B5EF4-FFF2-40B4-BE49-F238E27FC236}">
                <a16:creationId xmlns:a16="http://schemas.microsoft.com/office/drawing/2014/main" id="{5EC82BB4-2F51-4991-B97C-3E18487A29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9706" y="1819193"/>
            <a:ext cx="2249718" cy="1961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5" name="Straight Arrow Connector 34">
            <a:extLst>
              <a:ext uri="{FF2B5EF4-FFF2-40B4-BE49-F238E27FC236}">
                <a16:creationId xmlns:a16="http://schemas.microsoft.com/office/drawing/2014/main" id="{BBA4ACFE-BD1B-4BC0-B5CB-184C58A59C38}"/>
              </a:ext>
            </a:extLst>
          </p:cNvPr>
          <p:cNvCxnSpPr/>
          <p:nvPr/>
        </p:nvCxnSpPr>
        <p:spPr>
          <a:xfrm flipH="1">
            <a:off x="5178164" y="2773311"/>
            <a:ext cx="439060" cy="36830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3B70944-931E-42CD-B076-5BB4593AED84}"/>
              </a:ext>
            </a:extLst>
          </p:cNvPr>
          <p:cNvCxnSpPr/>
          <p:nvPr/>
        </p:nvCxnSpPr>
        <p:spPr>
          <a:xfrm flipH="1" flipV="1">
            <a:off x="5254364" y="2379611"/>
            <a:ext cx="362860" cy="39370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E7A0065-E16C-46CB-A9C8-D9822353F02E}"/>
              </a:ext>
            </a:extLst>
          </p:cNvPr>
          <p:cNvSpPr txBox="1"/>
          <p:nvPr/>
        </p:nvSpPr>
        <p:spPr>
          <a:xfrm>
            <a:off x="1649836" y="4776813"/>
            <a:ext cx="5059588" cy="553998"/>
          </a:xfrm>
          <a:prstGeom prst="rect">
            <a:avLst/>
          </a:prstGeom>
          <a:noFill/>
        </p:spPr>
        <p:txBody>
          <a:bodyPr wrap="square" lIns="0" tIns="0" rIns="0" bIns="0" rtlCol="0">
            <a:spAutoFit/>
          </a:bodyPr>
          <a:lstStyle/>
          <a:p>
            <a:pPr algn="ctr"/>
            <a:r>
              <a:rPr lang="en-US" dirty="0">
                <a:solidFill>
                  <a:srgbClr val="FFFF00"/>
                </a:solidFill>
              </a:rPr>
              <a:t>Amounts to finding the optimal directions in which the signal looks most localized / independent</a:t>
            </a:r>
          </a:p>
        </p:txBody>
      </p:sp>
    </p:spTree>
    <p:extLst>
      <p:ext uri="{BB962C8B-B14F-4D97-AF65-F5344CB8AC3E}">
        <p14:creationId xmlns:p14="http://schemas.microsoft.com/office/powerpoint/2010/main" val="1753743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0D8BB-7525-48A3-AA4E-7D3EB39CBD14}"/>
              </a:ext>
            </a:extLst>
          </p:cNvPr>
          <p:cNvSpPr>
            <a:spLocks noGrp="1"/>
          </p:cNvSpPr>
          <p:nvPr>
            <p:ph type="title"/>
          </p:nvPr>
        </p:nvSpPr>
        <p:spPr/>
        <p:txBody>
          <a:bodyPr/>
          <a:lstStyle/>
          <a:p>
            <a:pPr algn="l"/>
            <a:r>
              <a:rPr lang="en-US" dirty="0"/>
              <a:t>Introduction</a:t>
            </a:r>
          </a:p>
        </p:txBody>
      </p:sp>
    </p:spTree>
    <p:extLst>
      <p:ext uri="{BB962C8B-B14F-4D97-AF65-F5344CB8AC3E}">
        <p14:creationId xmlns:p14="http://schemas.microsoft.com/office/powerpoint/2010/main" val="2831600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p:txBody>
          <a:bodyPr/>
          <a:lstStyle/>
          <a:p>
            <a:r>
              <a:rPr lang="en-US" dirty="0"/>
              <a:t>A Fun Fact About Term-Document Data</a:t>
            </a:r>
          </a:p>
        </p:txBody>
      </p:sp>
      <p:pic>
        <p:nvPicPr>
          <p:cNvPr id="1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3261" y="1890234"/>
            <a:ext cx="1632912" cy="3159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6173" y="1909114"/>
            <a:ext cx="1590937" cy="3121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6461052" y="4318687"/>
            <a:ext cx="3352800" cy="553998"/>
          </a:xfrm>
          <a:prstGeom prst="rect">
            <a:avLst/>
          </a:prstGeom>
          <a:noFill/>
        </p:spPr>
        <p:txBody>
          <a:bodyPr wrap="square" lIns="0" tIns="0" rIns="0" bIns="0" rtlCol="0">
            <a:spAutoFit/>
          </a:bodyPr>
          <a:lstStyle/>
          <a:p>
            <a:pPr algn="ctr"/>
            <a:r>
              <a:rPr lang="en-US" i="1" dirty="0">
                <a:solidFill>
                  <a:srgbClr val="FFFF00"/>
                </a:solidFill>
              </a:rPr>
              <a:t>Why don’t we find the “special” directions?</a:t>
            </a:r>
          </a:p>
        </p:txBody>
      </p:sp>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2593" y="2210373"/>
            <a:ext cx="2249718" cy="1961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Arrow Connector 21"/>
          <p:cNvCxnSpPr/>
          <p:nvPr/>
        </p:nvCxnSpPr>
        <p:spPr>
          <a:xfrm flipH="1">
            <a:off x="7731051" y="3164491"/>
            <a:ext cx="439060" cy="36830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7807251" y="2770791"/>
            <a:ext cx="362860" cy="39370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0005" y="5159573"/>
            <a:ext cx="10725374" cy="307777"/>
          </a:xfrm>
          <a:prstGeom prst="rect">
            <a:avLst/>
          </a:prstGeom>
          <a:noFill/>
        </p:spPr>
        <p:txBody>
          <a:bodyPr wrap="square" lIns="0" tIns="0" rIns="0" bIns="0" rtlCol="0">
            <a:spAutoFit/>
          </a:bodyPr>
          <a:lstStyle/>
          <a:p>
            <a:pPr algn="ctr"/>
            <a:r>
              <a:rPr lang="en-US" sz="2000" dirty="0">
                <a:solidFill>
                  <a:srgbClr val="FFFF00"/>
                </a:solidFill>
              </a:rPr>
              <a:t>Essentially, we are finding the most independent / parsimonious linear factors that fit the data</a:t>
            </a:r>
          </a:p>
        </p:txBody>
      </p:sp>
      <p:sp>
        <p:nvSpPr>
          <p:cNvPr id="25" name="Rectangle 24"/>
          <p:cNvSpPr/>
          <p:nvPr/>
        </p:nvSpPr>
        <p:spPr>
          <a:xfrm>
            <a:off x="548640" y="1170432"/>
            <a:ext cx="7324313" cy="369332"/>
          </a:xfrm>
          <a:prstGeom prst="rect">
            <a:avLst/>
          </a:prstGeom>
        </p:spPr>
        <p:txBody>
          <a:bodyPr wrap="none" lIns="0" tIns="0" rIns="0" bIns="0">
            <a:spAutoFit/>
          </a:bodyPr>
          <a:lstStyle/>
          <a:p>
            <a:r>
              <a:rPr lang="en-US" sz="2400" dirty="0">
                <a:solidFill>
                  <a:srgbClr val="FFFF00"/>
                </a:solidFill>
              </a:rPr>
              <a:t>Term-doc PCA factors are usually very non-Gaussian!</a:t>
            </a:r>
          </a:p>
        </p:txBody>
      </p:sp>
    </p:spTree>
    <p:extLst>
      <p:ext uri="{BB962C8B-B14F-4D97-AF65-F5344CB8AC3E}">
        <p14:creationId xmlns:p14="http://schemas.microsoft.com/office/powerpoint/2010/main" val="193368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p:txBody>
          <a:bodyPr/>
          <a:lstStyle/>
          <a:p>
            <a:r>
              <a:rPr lang="en-US" dirty="0">
                <a:solidFill>
                  <a:srgbClr val="FFFF00"/>
                </a:solidFill>
              </a:rPr>
              <a:t>P</a:t>
            </a:r>
            <a:r>
              <a:rPr lang="en-US" dirty="0"/>
              <a:t>rincipally-</a:t>
            </a:r>
            <a:r>
              <a:rPr lang="en-US" dirty="0">
                <a:solidFill>
                  <a:srgbClr val="FFFF00"/>
                </a:solidFill>
              </a:rPr>
              <a:t>I</a:t>
            </a:r>
            <a:r>
              <a:rPr lang="en-US" dirty="0"/>
              <a:t>ndependent </a:t>
            </a:r>
            <a:r>
              <a:rPr lang="en-US" dirty="0">
                <a:solidFill>
                  <a:srgbClr val="FFFF00"/>
                </a:solidFill>
              </a:rPr>
              <a:t>C</a:t>
            </a:r>
            <a:r>
              <a:rPr lang="en-US" dirty="0"/>
              <a:t>omponent </a:t>
            </a:r>
            <a:r>
              <a:rPr lang="en-US" dirty="0">
                <a:solidFill>
                  <a:srgbClr val="FFFF00"/>
                </a:solidFill>
              </a:rPr>
              <a:t>A</a:t>
            </a:r>
            <a:r>
              <a:rPr lang="en-US" dirty="0"/>
              <a:t>nalysis, or </a:t>
            </a:r>
            <a:r>
              <a:rPr lang="en-US" dirty="0">
                <a:solidFill>
                  <a:srgbClr val="FFFF00"/>
                </a:solidFill>
              </a:rPr>
              <a:t>p-ICA</a:t>
            </a:r>
            <a:endParaRPr lang="en-US" dirty="0"/>
          </a:p>
        </p:txBody>
      </p:sp>
      <p:sp>
        <p:nvSpPr>
          <p:cNvPr id="25" name="Rectangle 24"/>
          <p:cNvSpPr/>
          <p:nvPr/>
        </p:nvSpPr>
        <p:spPr>
          <a:xfrm>
            <a:off x="548640" y="1170432"/>
            <a:ext cx="11565667" cy="369332"/>
          </a:xfrm>
          <a:prstGeom prst="rect">
            <a:avLst/>
          </a:prstGeom>
        </p:spPr>
        <p:txBody>
          <a:bodyPr wrap="none" lIns="0" tIns="0" rIns="0" bIns="0">
            <a:noAutofit/>
          </a:bodyPr>
          <a:lstStyle/>
          <a:p>
            <a:r>
              <a:rPr lang="en-US" sz="2000" dirty="0">
                <a:solidFill>
                  <a:srgbClr val="FFFF00"/>
                </a:solidFill>
              </a:rPr>
              <a:t>Amounts to rotating the top-few PCA/SVD factors in the most non-Gaussian direction</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25" y="1615379"/>
            <a:ext cx="1092835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2">
            <a:extLst>
              <a:ext uri="{FF2B5EF4-FFF2-40B4-BE49-F238E27FC236}">
                <a16:creationId xmlns:a16="http://schemas.microsoft.com/office/drawing/2014/main" id="{A01BDAA5-A3D6-42D1-B13B-295258C65A9C}"/>
              </a:ext>
            </a:extLst>
          </p:cNvPr>
          <p:cNvSpPr txBox="1">
            <a:spLocks/>
          </p:cNvSpPr>
          <p:nvPr/>
        </p:nvSpPr>
        <p:spPr>
          <a:xfrm>
            <a:off x="823893" y="5394961"/>
            <a:ext cx="6828191" cy="292608"/>
          </a:xfrm>
          <a:prstGeom prst="rect">
            <a:avLst/>
          </a:prstGeom>
        </p:spPr>
        <p:txBody>
          <a:bodyPr wrap="square" lIns="0" tIns="0" rIns="0" bIns="0" anchor="t">
            <a:noAutofit/>
          </a:bodyPr>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lang="en-US" sz="2549" b="0" i="0">
                <a:solidFill>
                  <a:schemeClr val="bg1"/>
                </a:solidFill>
                <a:latin typeface="Arial" panose="020B0604020202020204" pitchFamily="34" charset="0"/>
                <a:ea typeface="Arial"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ea typeface="Arial"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ea typeface="Arial" charset="0"/>
                <a:cs typeface="Arial" panose="020B0604020202020204" pitchFamily="34" charset="0"/>
              </a:defRPr>
            </a:lvl3pPr>
            <a:lvl4pPr marL="1028674">
              <a:defRPr sz="1051">
                <a:latin typeface="Arial" panose="020B0604020202020204" pitchFamily="34" charset="0"/>
                <a:ea typeface="Arial" charset="0"/>
                <a:cs typeface="Arial" panose="020B0604020202020204" pitchFamily="34" charset="0"/>
              </a:defRPr>
            </a:lvl4pPr>
            <a:lvl5pPr marL="1371566">
              <a:defRPr sz="1051">
                <a:latin typeface="Arial" panose="020B0604020202020204" pitchFamily="34" charset="0"/>
                <a:ea typeface="+mn-ea"/>
                <a:cs typeface="Arial" panose="020B0604020202020204" pitchFamily="34" charset="0"/>
              </a:defRPr>
            </a:lvl5pPr>
            <a:lvl6pPr marL="1714457">
              <a:defRPr>
                <a:latin typeface="+mn-lt"/>
                <a:ea typeface="+mn-ea"/>
                <a:cs typeface="+mn-cs"/>
              </a:defRPr>
            </a:lvl6pPr>
            <a:lvl7pPr marL="2057349">
              <a:defRPr>
                <a:latin typeface="+mn-lt"/>
                <a:ea typeface="+mn-ea"/>
                <a:cs typeface="+mn-cs"/>
              </a:defRPr>
            </a:lvl7pPr>
            <a:lvl8pPr marL="2400240">
              <a:defRPr>
                <a:latin typeface="+mn-lt"/>
                <a:ea typeface="+mn-ea"/>
                <a:cs typeface="+mn-cs"/>
              </a:defRPr>
            </a:lvl8pPr>
            <a:lvl9pPr marL="2743131">
              <a:defRPr>
                <a:latin typeface="+mn-lt"/>
                <a:ea typeface="+mn-ea"/>
                <a:cs typeface="+mn-cs"/>
              </a:defRPr>
            </a:lvl9pPr>
          </a:lstStyle>
          <a:p>
            <a:pPr marL="0" indent="0">
              <a:buNone/>
            </a:pPr>
            <a:r>
              <a:rPr lang="en-US" sz="1800" i="1" kern="0" dirty="0"/>
              <a:t>… </a:t>
            </a:r>
            <a:r>
              <a:rPr lang="en-US" sz="1800" kern="0" dirty="0"/>
              <a:t>more on the math in the appendix</a:t>
            </a:r>
            <a:r>
              <a:rPr lang="en-US" sz="1800" i="1" kern="0" dirty="0"/>
              <a:t>. </a:t>
            </a:r>
            <a:r>
              <a:rPr lang="en-US" sz="1800" kern="0" dirty="0"/>
              <a:t>See also </a:t>
            </a:r>
            <a:r>
              <a:rPr lang="en-US" sz="1800" dirty="0">
                <a:solidFill>
                  <a:schemeClr val="bg1"/>
                </a:solidFill>
              </a:rPr>
              <a:t>[Dimov 2018] </a:t>
            </a:r>
            <a:endParaRPr lang="en-US" sz="1800" i="1" kern="0" dirty="0"/>
          </a:p>
        </p:txBody>
      </p:sp>
    </p:spTree>
    <p:extLst>
      <p:ext uri="{BB962C8B-B14F-4D97-AF65-F5344CB8AC3E}">
        <p14:creationId xmlns:p14="http://schemas.microsoft.com/office/powerpoint/2010/main" val="1385507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p:txBody>
          <a:bodyPr/>
          <a:lstStyle/>
          <a:p>
            <a:r>
              <a:rPr lang="en-US" dirty="0"/>
              <a:t>p-ICA Produces Encouraging Results</a:t>
            </a:r>
          </a:p>
        </p:txBody>
      </p:sp>
      <p:sp>
        <p:nvSpPr>
          <p:cNvPr id="25" name="Rectangle 24"/>
          <p:cNvSpPr/>
          <p:nvPr/>
        </p:nvSpPr>
        <p:spPr>
          <a:xfrm>
            <a:off x="548640" y="1170432"/>
            <a:ext cx="5706947" cy="307777"/>
          </a:xfrm>
          <a:prstGeom prst="rect">
            <a:avLst/>
          </a:prstGeom>
        </p:spPr>
        <p:txBody>
          <a:bodyPr wrap="none" lIns="0" tIns="0" rIns="0" bIns="0">
            <a:spAutoFit/>
          </a:bodyPr>
          <a:lstStyle/>
          <a:p>
            <a:r>
              <a:rPr lang="en-US" sz="2000" dirty="0">
                <a:solidFill>
                  <a:srgbClr val="FFFF00"/>
                </a:solidFill>
              </a:rPr>
              <a:t>A 49ers story is closest to just one statistical factor</a:t>
            </a:r>
          </a:p>
        </p:txBody>
      </p:sp>
      <p:pic>
        <p:nvPicPr>
          <p:cNvPr id="3" name="Picture 2"/>
          <p:cNvPicPr>
            <a:picLocks noChangeAspect="1"/>
          </p:cNvPicPr>
          <p:nvPr/>
        </p:nvPicPr>
        <p:blipFill>
          <a:blip r:embed="rId2"/>
          <a:stretch>
            <a:fillRect/>
          </a:stretch>
        </p:blipFill>
        <p:spPr>
          <a:xfrm>
            <a:off x="938213" y="2043113"/>
            <a:ext cx="10315575" cy="2771775"/>
          </a:xfrm>
          <a:prstGeom prst="rect">
            <a:avLst/>
          </a:prstGeom>
        </p:spPr>
      </p:pic>
    </p:spTree>
    <p:extLst>
      <p:ext uri="{BB962C8B-B14F-4D97-AF65-F5344CB8AC3E}">
        <p14:creationId xmlns:p14="http://schemas.microsoft.com/office/powerpoint/2010/main" val="2051275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a:xfrm>
            <a:off x="545254" y="477708"/>
            <a:ext cx="10496125" cy="492211"/>
          </a:xfrm>
        </p:spPr>
        <p:txBody>
          <a:bodyPr/>
          <a:lstStyle/>
          <a:p>
            <a:r>
              <a:rPr lang="en-US" dirty="0"/>
              <a:t>The 49ers Factor is an NFL Sports vs. Corp/Biz News Factor</a:t>
            </a:r>
          </a:p>
        </p:txBody>
      </p:sp>
      <p:pic>
        <p:nvPicPr>
          <p:cNvPr id="2" name="Picture 1"/>
          <p:cNvPicPr>
            <a:picLocks noChangeAspect="1"/>
          </p:cNvPicPr>
          <p:nvPr/>
        </p:nvPicPr>
        <p:blipFill>
          <a:blip r:embed="rId2"/>
          <a:stretch>
            <a:fillRect/>
          </a:stretch>
        </p:blipFill>
        <p:spPr>
          <a:xfrm>
            <a:off x="2608763" y="1192064"/>
            <a:ext cx="6974474" cy="3395892"/>
          </a:xfrm>
          <a:prstGeom prst="rect">
            <a:avLst/>
          </a:prstGeom>
        </p:spPr>
      </p:pic>
      <p:sp>
        <p:nvSpPr>
          <p:cNvPr id="8" name="Rectangle 7"/>
          <p:cNvSpPr/>
          <p:nvPr/>
        </p:nvSpPr>
        <p:spPr>
          <a:xfrm>
            <a:off x="3367310" y="1507214"/>
            <a:ext cx="2801710" cy="1795645"/>
          </a:xfrm>
          <a:prstGeom prst="rect">
            <a:avLst/>
          </a:prstGeom>
          <a:solidFill>
            <a:schemeClr val="accent5">
              <a:lumMod val="60000"/>
              <a:lumOff val="40000"/>
              <a:alpha val="5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 name="Rectangle 6"/>
          <p:cNvSpPr/>
          <p:nvPr/>
        </p:nvSpPr>
        <p:spPr>
          <a:xfrm>
            <a:off x="5598881" y="3792753"/>
            <a:ext cx="3159630" cy="415478"/>
          </a:xfrm>
          <a:prstGeom prst="rect">
            <a:avLst/>
          </a:prstGeom>
          <a:solidFill>
            <a:schemeClr val="accent2">
              <a:alpha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9" name="TextBox 8"/>
          <p:cNvSpPr txBox="1"/>
          <p:nvPr/>
        </p:nvSpPr>
        <p:spPr>
          <a:xfrm>
            <a:off x="548640" y="4717362"/>
            <a:ext cx="1080975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Note, the 49ers topic code is not even in the top-20 codes of this NFL factor!</a:t>
            </a:r>
          </a:p>
          <a:p>
            <a:pPr marL="285750" indent="-285750">
              <a:buFont typeface="Arial" panose="020B0604020202020204" pitchFamily="34" charset="0"/>
              <a:buChar char="•"/>
            </a:pPr>
            <a:r>
              <a:rPr lang="en-US" sz="2000" dirty="0">
                <a:solidFill>
                  <a:schemeClr val="bg1"/>
                </a:solidFill>
              </a:rPr>
              <a:t>Yet, the NFL factor is correctly identified as the main explanatory factor of a story tagged with 49ers</a:t>
            </a:r>
          </a:p>
        </p:txBody>
      </p:sp>
    </p:spTree>
    <p:extLst>
      <p:ext uri="{BB962C8B-B14F-4D97-AF65-F5344CB8AC3E}">
        <p14:creationId xmlns:p14="http://schemas.microsoft.com/office/powerpoint/2010/main" val="398916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p:txBody>
          <a:bodyPr/>
          <a:lstStyle/>
          <a:p>
            <a:r>
              <a:rPr lang="en-US" dirty="0"/>
              <a:t>Similarly, For Other Topics…</a:t>
            </a:r>
          </a:p>
        </p:txBody>
      </p:sp>
      <p:sp>
        <p:nvSpPr>
          <p:cNvPr id="9" name="TextBox 8"/>
          <p:cNvSpPr txBox="1"/>
          <p:nvPr/>
        </p:nvSpPr>
        <p:spPr>
          <a:xfrm>
            <a:off x="1771432" y="2904115"/>
            <a:ext cx="2414411" cy="246221"/>
          </a:xfrm>
          <a:prstGeom prst="rect">
            <a:avLst/>
          </a:prstGeom>
          <a:noFill/>
        </p:spPr>
        <p:txBody>
          <a:bodyPr wrap="square" lIns="0" tIns="0" rIns="0" bIns="0" rtlCol="0">
            <a:spAutoFit/>
          </a:bodyPr>
          <a:lstStyle/>
          <a:p>
            <a:pPr algn="ctr"/>
            <a:r>
              <a:rPr lang="en-US" sz="1600" dirty="0">
                <a:solidFill>
                  <a:schemeClr val="bg1"/>
                </a:solidFill>
              </a:rPr>
              <a:t>Earnings news</a:t>
            </a:r>
          </a:p>
        </p:txBody>
      </p:sp>
      <p:sp>
        <p:nvSpPr>
          <p:cNvPr id="10" name="TextBox 9"/>
          <p:cNvSpPr txBox="1"/>
          <p:nvPr/>
        </p:nvSpPr>
        <p:spPr>
          <a:xfrm>
            <a:off x="4871408" y="5205108"/>
            <a:ext cx="2414411" cy="246221"/>
          </a:xfrm>
          <a:prstGeom prst="rect">
            <a:avLst/>
          </a:prstGeom>
          <a:noFill/>
        </p:spPr>
        <p:txBody>
          <a:bodyPr wrap="square" lIns="0" tIns="0" rIns="0" bIns="0" rtlCol="0">
            <a:spAutoFit/>
          </a:bodyPr>
          <a:lstStyle/>
          <a:p>
            <a:pPr algn="ctr"/>
            <a:r>
              <a:rPr lang="en-US" sz="1600" dirty="0">
                <a:solidFill>
                  <a:schemeClr val="bg1"/>
                </a:solidFill>
              </a:rPr>
              <a:t>Key Rates news</a:t>
            </a:r>
          </a:p>
        </p:txBody>
      </p:sp>
      <p:sp>
        <p:nvSpPr>
          <p:cNvPr id="11" name="TextBox 10"/>
          <p:cNvSpPr txBox="1"/>
          <p:nvPr/>
        </p:nvSpPr>
        <p:spPr>
          <a:xfrm>
            <a:off x="7956762" y="2904115"/>
            <a:ext cx="2414411" cy="246221"/>
          </a:xfrm>
          <a:prstGeom prst="rect">
            <a:avLst/>
          </a:prstGeom>
          <a:noFill/>
        </p:spPr>
        <p:txBody>
          <a:bodyPr wrap="square" lIns="0" tIns="0" rIns="0" bIns="0" rtlCol="0">
            <a:spAutoFit/>
          </a:bodyPr>
          <a:lstStyle/>
          <a:p>
            <a:pPr algn="ctr"/>
            <a:r>
              <a:rPr lang="en-US" sz="1600" dirty="0">
                <a:solidFill>
                  <a:schemeClr val="bg1"/>
                </a:solidFill>
              </a:rPr>
              <a:t>Analyst news</a:t>
            </a:r>
          </a:p>
        </p:txBody>
      </p:sp>
      <p:pic>
        <p:nvPicPr>
          <p:cNvPr id="5" name="Picture 4"/>
          <p:cNvPicPr>
            <a:picLocks noChangeAspect="1"/>
          </p:cNvPicPr>
          <p:nvPr/>
        </p:nvPicPr>
        <p:blipFill>
          <a:blip r:embed="rId2"/>
          <a:stretch>
            <a:fillRect/>
          </a:stretch>
        </p:blipFill>
        <p:spPr>
          <a:xfrm>
            <a:off x="0" y="1237462"/>
            <a:ext cx="5949029" cy="1635703"/>
          </a:xfrm>
          <a:prstGeom prst="rect">
            <a:avLst/>
          </a:prstGeom>
        </p:spPr>
      </p:pic>
      <p:pic>
        <p:nvPicPr>
          <p:cNvPr id="6" name="Picture 5"/>
          <p:cNvPicPr>
            <a:picLocks noChangeAspect="1"/>
          </p:cNvPicPr>
          <p:nvPr/>
        </p:nvPicPr>
        <p:blipFill>
          <a:blip r:embed="rId3"/>
          <a:stretch>
            <a:fillRect/>
          </a:stretch>
        </p:blipFill>
        <p:spPr>
          <a:xfrm>
            <a:off x="6135938" y="1237463"/>
            <a:ext cx="6056061" cy="1635702"/>
          </a:xfrm>
          <a:prstGeom prst="rect">
            <a:avLst/>
          </a:prstGeom>
        </p:spPr>
      </p:pic>
      <p:pic>
        <p:nvPicPr>
          <p:cNvPr id="7" name="Picture 6"/>
          <p:cNvPicPr>
            <a:picLocks noChangeAspect="1"/>
          </p:cNvPicPr>
          <p:nvPr/>
        </p:nvPicPr>
        <p:blipFill>
          <a:blip r:embed="rId4"/>
          <a:stretch>
            <a:fillRect/>
          </a:stretch>
        </p:blipFill>
        <p:spPr>
          <a:xfrm>
            <a:off x="3050582" y="3525050"/>
            <a:ext cx="6056062" cy="1653706"/>
          </a:xfrm>
          <a:prstGeom prst="rect">
            <a:avLst/>
          </a:prstGeom>
        </p:spPr>
      </p:pic>
    </p:spTree>
    <p:extLst>
      <p:ext uri="{BB962C8B-B14F-4D97-AF65-F5344CB8AC3E}">
        <p14:creationId xmlns:p14="http://schemas.microsoft.com/office/powerpoint/2010/main" val="2221434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p:txBody>
          <a:bodyPr/>
          <a:lstStyle/>
          <a:p>
            <a:r>
              <a:rPr lang="en-US" dirty="0"/>
              <a:t>These Were the Top p-ICA ANA Factors from 2019</a:t>
            </a:r>
          </a:p>
        </p:txBody>
      </p:sp>
      <p:sp>
        <p:nvSpPr>
          <p:cNvPr id="17" name="TextBox 16"/>
          <p:cNvSpPr txBox="1"/>
          <p:nvPr/>
        </p:nvSpPr>
        <p:spPr>
          <a:xfrm>
            <a:off x="4396049" y="2925559"/>
            <a:ext cx="3399902" cy="246221"/>
          </a:xfrm>
          <a:prstGeom prst="rect">
            <a:avLst/>
          </a:prstGeom>
          <a:noFill/>
        </p:spPr>
        <p:txBody>
          <a:bodyPr wrap="square" lIns="0" tIns="0" rIns="0" bIns="0" rtlCol="0">
            <a:spAutoFit/>
          </a:bodyPr>
          <a:lstStyle/>
          <a:p>
            <a:pPr algn="ctr"/>
            <a:r>
              <a:rPr lang="en-US" sz="1600" dirty="0">
                <a:solidFill>
                  <a:schemeClr val="tx2"/>
                </a:solidFill>
              </a:rPr>
              <a:t>Analyst hold news</a:t>
            </a:r>
          </a:p>
        </p:txBody>
      </p:sp>
      <p:sp>
        <p:nvSpPr>
          <p:cNvPr id="22" name="TextBox 21"/>
          <p:cNvSpPr txBox="1"/>
          <p:nvPr/>
        </p:nvSpPr>
        <p:spPr>
          <a:xfrm>
            <a:off x="1" y="4197395"/>
            <a:ext cx="3874434" cy="246221"/>
          </a:xfrm>
          <a:prstGeom prst="rect">
            <a:avLst/>
          </a:prstGeom>
          <a:noFill/>
        </p:spPr>
        <p:txBody>
          <a:bodyPr wrap="square" lIns="0" tIns="0" rIns="0" bIns="0" rtlCol="0">
            <a:spAutoFit/>
          </a:bodyPr>
          <a:lstStyle/>
          <a:p>
            <a:pPr algn="ctr"/>
            <a:r>
              <a:rPr lang="en-US" sz="1600" dirty="0">
                <a:solidFill>
                  <a:schemeClr val="bg1"/>
                </a:solidFill>
              </a:rPr>
              <a:t>Factor’s proximity to ANA topic code</a:t>
            </a:r>
          </a:p>
        </p:txBody>
      </p:sp>
      <p:pic>
        <p:nvPicPr>
          <p:cNvPr id="2" name="Picture 1"/>
          <p:cNvPicPr>
            <a:picLocks noChangeAspect="1"/>
          </p:cNvPicPr>
          <p:nvPr/>
        </p:nvPicPr>
        <p:blipFill>
          <a:blip r:embed="rId2"/>
          <a:stretch>
            <a:fillRect/>
          </a:stretch>
        </p:blipFill>
        <p:spPr>
          <a:xfrm>
            <a:off x="41591" y="1923734"/>
            <a:ext cx="3832843" cy="2107703"/>
          </a:xfrm>
          <a:prstGeom prst="rect">
            <a:avLst/>
          </a:prstGeom>
        </p:spPr>
      </p:pic>
      <p:sp>
        <p:nvSpPr>
          <p:cNvPr id="23" name="Oval 22"/>
          <p:cNvSpPr/>
          <p:nvPr/>
        </p:nvSpPr>
        <p:spPr>
          <a:xfrm>
            <a:off x="3028222" y="2056549"/>
            <a:ext cx="136153" cy="133867"/>
          </a:xfrm>
          <a:prstGeom prst="ellipse">
            <a:avLst/>
          </a:prstGeom>
          <a:solidFill>
            <a:srgbClr val="92D050">
              <a:alpha val="5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24" name="Oval 23"/>
          <p:cNvSpPr/>
          <p:nvPr/>
        </p:nvSpPr>
        <p:spPr>
          <a:xfrm>
            <a:off x="1443017" y="2791737"/>
            <a:ext cx="136153" cy="133867"/>
          </a:xfrm>
          <a:prstGeom prst="ellipse">
            <a:avLst/>
          </a:prstGeom>
          <a:solidFill>
            <a:srgbClr val="92D050">
              <a:alpha val="5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6" name="Oval 15"/>
          <p:cNvSpPr/>
          <p:nvPr/>
        </p:nvSpPr>
        <p:spPr>
          <a:xfrm>
            <a:off x="1483083" y="2551357"/>
            <a:ext cx="136153" cy="133867"/>
          </a:xfrm>
          <a:prstGeom prst="ellipse">
            <a:avLst/>
          </a:prstGeom>
          <a:solidFill>
            <a:srgbClr val="92D050">
              <a:alpha val="5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29" name="Oval 28"/>
          <p:cNvSpPr/>
          <p:nvPr/>
        </p:nvSpPr>
        <p:spPr>
          <a:xfrm>
            <a:off x="1065560" y="2422488"/>
            <a:ext cx="136153" cy="133867"/>
          </a:xfrm>
          <a:prstGeom prst="ellipse">
            <a:avLst/>
          </a:prstGeom>
          <a:solidFill>
            <a:srgbClr val="92D050">
              <a:alpha val="5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pic>
        <p:nvPicPr>
          <p:cNvPr id="3" name="Picture 2"/>
          <p:cNvPicPr>
            <a:picLocks noChangeAspect="1"/>
          </p:cNvPicPr>
          <p:nvPr/>
        </p:nvPicPr>
        <p:blipFill>
          <a:blip r:embed="rId3"/>
          <a:stretch>
            <a:fillRect/>
          </a:stretch>
        </p:blipFill>
        <p:spPr>
          <a:xfrm>
            <a:off x="4396049" y="1206120"/>
            <a:ext cx="3399902" cy="1655146"/>
          </a:xfrm>
          <a:prstGeom prst="rect">
            <a:avLst/>
          </a:prstGeom>
        </p:spPr>
      </p:pic>
      <p:pic>
        <p:nvPicPr>
          <p:cNvPr id="5" name="Picture 4"/>
          <p:cNvPicPr>
            <a:picLocks/>
          </p:cNvPicPr>
          <p:nvPr/>
        </p:nvPicPr>
        <p:blipFill>
          <a:blip r:embed="rId4"/>
          <a:stretch>
            <a:fillRect/>
          </a:stretch>
        </p:blipFill>
        <p:spPr>
          <a:xfrm>
            <a:off x="8412479" y="1203350"/>
            <a:ext cx="3401568" cy="1655064"/>
          </a:xfrm>
          <a:prstGeom prst="rect">
            <a:avLst/>
          </a:prstGeom>
        </p:spPr>
      </p:pic>
      <p:sp>
        <p:nvSpPr>
          <p:cNvPr id="31" name="TextBox 30"/>
          <p:cNvSpPr txBox="1"/>
          <p:nvPr/>
        </p:nvSpPr>
        <p:spPr>
          <a:xfrm>
            <a:off x="8412481" y="2926080"/>
            <a:ext cx="3322318" cy="246221"/>
          </a:xfrm>
          <a:prstGeom prst="rect">
            <a:avLst/>
          </a:prstGeom>
          <a:noFill/>
        </p:spPr>
        <p:txBody>
          <a:bodyPr wrap="square" lIns="0" tIns="0" rIns="0" bIns="0" rtlCol="0">
            <a:spAutoFit/>
          </a:bodyPr>
          <a:lstStyle/>
          <a:p>
            <a:pPr algn="ctr"/>
            <a:r>
              <a:rPr lang="en-US" sz="1600" dirty="0">
                <a:solidFill>
                  <a:schemeClr val="tx2"/>
                </a:solidFill>
              </a:rPr>
              <a:t>Analyst target change news</a:t>
            </a:r>
          </a:p>
        </p:txBody>
      </p:sp>
      <p:pic>
        <p:nvPicPr>
          <p:cNvPr id="6" name="Picture 5"/>
          <p:cNvPicPr>
            <a:picLocks noChangeAspect="1"/>
          </p:cNvPicPr>
          <p:nvPr/>
        </p:nvPicPr>
        <p:blipFill>
          <a:blip r:embed="rId5"/>
          <a:stretch>
            <a:fillRect/>
          </a:stretch>
        </p:blipFill>
        <p:spPr>
          <a:xfrm>
            <a:off x="4395216" y="3474720"/>
            <a:ext cx="3401568" cy="1687640"/>
          </a:xfrm>
          <a:prstGeom prst="rect">
            <a:avLst/>
          </a:prstGeom>
        </p:spPr>
      </p:pic>
      <p:sp>
        <p:nvSpPr>
          <p:cNvPr id="32" name="TextBox 31"/>
          <p:cNvSpPr txBox="1"/>
          <p:nvPr/>
        </p:nvSpPr>
        <p:spPr>
          <a:xfrm>
            <a:off x="4396050" y="5216237"/>
            <a:ext cx="3399901" cy="246221"/>
          </a:xfrm>
          <a:prstGeom prst="rect">
            <a:avLst/>
          </a:prstGeom>
          <a:noFill/>
        </p:spPr>
        <p:txBody>
          <a:bodyPr wrap="square" lIns="0" tIns="0" rIns="0" bIns="0" rtlCol="0">
            <a:spAutoFit/>
          </a:bodyPr>
          <a:lstStyle/>
          <a:p>
            <a:pPr algn="ctr"/>
            <a:r>
              <a:rPr lang="en-US" sz="1600" dirty="0">
                <a:solidFill>
                  <a:schemeClr val="tx2"/>
                </a:solidFill>
              </a:rPr>
              <a:t>Analyst rating change news</a:t>
            </a:r>
          </a:p>
        </p:txBody>
      </p:sp>
      <p:pic>
        <p:nvPicPr>
          <p:cNvPr id="7" name="Picture 6"/>
          <p:cNvPicPr>
            <a:picLocks noChangeAspect="1"/>
          </p:cNvPicPr>
          <p:nvPr/>
        </p:nvPicPr>
        <p:blipFill>
          <a:blip r:embed="rId6"/>
          <a:stretch>
            <a:fillRect/>
          </a:stretch>
        </p:blipFill>
        <p:spPr>
          <a:xfrm>
            <a:off x="8412480" y="3472365"/>
            <a:ext cx="3401568" cy="1690630"/>
          </a:xfrm>
          <a:prstGeom prst="rect">
            <a:avLst/>
          </a:prstGeom>
        </p:spPr>
      </p:pic>
      <p:sp>
        <p:nvSpPr>
          <p:cNvPr id="34" name="TextBox 33"/>
          <p:cNvSpPr txBox="1"/>
          <p:nvPr/>
        </p:nvSpPr>
        <p:spPr>
          <a:xfrm>
            <a:off x="8412480" y="5224970"/>
            <a:ext cx="3351729" cy="492443"/>
          </a:xfrm>
          <a:prstGeom prst="rect">
            <a:avLst/>
          </a:prstGeom>
          <a:noFill/>
        </p:spPr>
        <p:txBody>
          <a:bodyPr wrap="square" lIns="0" tIns="0" rIns="0" bIns="0" rtlCol="0">
            <a:spAutoFit/>
          </a:bodyPr>
          <a:lstStyle/>
          <a:p>
            <a:pPr algn="ctr"/>
            <a:r>
              <a:rPr lang="en-US" sz="1600" dirty="0">
                <a:solidFill>
                  <a:schemeClr val="tx2"/>
                </a:solidFill>
              </a:rPr>
              <a:t>Bloomberg automated / First Word analyst change news</a:t>
            </a:r>
          </a:p>
        </p:txBody>
      </p:sp>
    </p:spTree>
    <p:extLst>
      <p:ext uri="{BB962C8B-B14F-4D97-AF65-F5344CB8AC3E}">
        <p14:creationId xmlns:p14="http://schemas.microsoft.com/office/powerpoint/2010/main" val="51409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animBg="1"/>
      <p:bldP spid="24" grpId="0" animBg="1"/>
      <p:bldP spid="16" grpId="0" animBg="1"/>
      <p:bldP spid="29" grpId="0" animBg="1"/>
      <p:bldP spid="31" grpId="0"/>
      <p:bldP spid="32"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p:txBody>
          <a:bodyPr/>
          <a:lstStyle/>
          <a:p>
            <a:r>
              <a:rPr lang="en-US" dirty="0"/>
              <a:t>These Were the Top p-ICA ERN Factors from 2019</a:t>
            </a:r>
          </a:p>
        </p:txBody>
      </p:sp>
      <p:sp>
        <p:nvSpPr>
          <p:cNvPr id="17" name="TextBox 16"/>
          <p:cNvSpPr txBox="1"/>
          <p:nvPr/>
        </p:nvSpPr>
        <p:spPr>
          <a:xfrm>
            <a:off x="4398264" y="2926080"/>
            <a:ext cx="3347826" cy="246221"/>
          </a:xfrm>
          <a:prstGeom prst="rect">
            <a:avLst/>
          </a:prstGeom>
          <a:noFill/>
        </p:spPr>
        <p:txBody>
          <a:bodyPr wrap="square" lIns="0" tIns="0" rIns="0" bIns="0" rtlCol="0">
            <a:spAutoFit/>
          </a:bodyPr>
          <a:lstStyle/>
          <a:p>
            <a:pPr algn="ctr"/>
            <a:r>
              <a:rPr lang="en-US" sz="1600" dirty="0">
                <a:solidFill>
                  <a:schemeClr val="tx2"/>
                </a:solidFill>
              </a:rPr>
              <a:t>Generic earnings news</a:t>
            </a:r>
          </a:p>
        </p:txBody>
      </p:sp>
      <p:sp>
        <p:nvSpPr>
          <p:cNvPr id="31" name="TextBox 30"/>
          <p:cNvSpPr txBox="1"/>
          <p:nvPr/>
        </p:nvSpPr>
        <p:spPr>
          <a:xfrm>
            <a:off x="8412480" y="2926080"/>
            <a:ext cx="3293922" cy="492443"/>
          </a:xfrm>
          <a:prstGeom prst="rect">
            <a:avLst/>
          </a:prstGeom>
          <a:noFill/>
        </p:spPr>
        <p:txBody>
          <a:bodyPr wrap="square" lIns="0" tIns="0" rIns="0" bIns="0" rtlCol="0">
            <a:spAutoFit/>
          </a:bodyPr>
          <a:lstStyle/>
          <a:p>
            <a:pPr algn="ctr"/>
            <a:r>
              <a:rPr lang="en-US" sz="1600" dirty="0">
                <a:solidFill>
                  <a:schemeClr val="tx2"/>
                </a:solidFill>
              </a:rPr>
              <a:t>News around earnings announcements</a:t>
            </a:r>
          </a:p>
        </p:txBody>
      </p:sp>
      <p:sp>
        <p:nvSpPr>
          <p:cNvPr id="32" name="TextBox 31"/>
          <p:cNvSpPr txBox="1"/>
          <p:nvPr/>
        </p:nvSpPr>
        <p:spPr>
          <a:xfrm>
            <a:off x="4398264" y="5221224"/>
            <a:ext cx="3387538" cy="246221"/>
          </a:xfrm>
          <a:prstGeom prst="rect">
            <a:avLst/>
          </a:prstGeom>
          <a:noFill/>
        </p:spPr>
        <p:txBody>
          <a:bodyPr wrap="square" lIns="0" tIns="0" rIns="0" bIns="0" rtlCol="0">
            <a:spAutoFit/>
          </a:bodyPr>
          <a:lstStyle/>
          <a:p>
            <a:pPr algn="ctr"/>
            <a:r>
              <a:rPr lang="en-US" sz="1600" dirty="0">
                <a:solidFill>
                  <a:schemeClr val="tx2"/>
                </a:solidFill>
              </a:rPr>
              <a:t>Negative earnings guidance news</a:t>
            </a:r>
          </a:p>
        </p:txBody>
      </p:sp>
      <p:sp>
        <p:nvSpPr>
          <p:cNvPr id="34" name="TextBox 33"/>
          <p:cNvSpPr txBox="1"/>
          <p:nvPr/>
        </p:nvSpPr>
        <p:spPr>
          <a:xfrm>
            <a:off x="8412480" y="5221224"/>
            <a:ext cx="3431782" cy="246221"/>
          </a:xfrm>
          <a:prstGeom prst="rect">
            <a:avLst/>
          </a:prstGeom>
          <a:noFill/>
        </p:spPr>
        <p:txBody>
          <a:bodyPr wrap="square" lIns="0" tIns="0" rIns="0" bIns="0" rtlCol="0">
            <a:spAutoFit/>
          </a:bodyPr>
          <a:lstStyle/>
          <a:p>
            <a:pPr algn="ctr"/>
            <a:r>
              <a:rPr lang="en-US" sz="1600" dirty="0">
                <a:solidFill>
                  <a:schemeClr val="tx2"/>
                </a:solidFill>
              </a:rPr>
              <a:t>General earnings guidance news</a:t>
            </a:r>
          </a:p>
        </p:txBody>
      </p:sp>
      <p:pic>
        <p:nvPicPr>
          <p:cNvPr id="12" name="Picture 11"/>
          <p:cNvPicPr>
            <a:picLocks/>
          </p:cNvPicPr>
          <p:nvPr/>
        </p:nvPicPr>
        <p:blipFill>
          <a:blip r:embed="rId2"/>
          <a:stretch>
            <a:fillRect/>
          </a:stretch>
        </p:blipFill>
        <p:spPr>
          <a:xfrm>
            <a:off x="8412480" y="3474720"/>
            <a:ext cx="3401568" cy="1655064"/>
          </a:xfrm>
          <a:prstGeom prst="rect">
            <a:avLst/>
          </a:prstGeom>
        </p:spPr>
      </p:pic>
      <p:pic>
        <p:nvPicPr>
          <p:cNvPr id="2" name="Picture 1"/>
          <p:cNvPicPr>
            <a:picLocks noChangeAspect="1"/>
          </p:cNvPicPr>
          <p:nvPr/>
        </p:nvPicPr>
        <p:blipFill>
          <a:blip r:embed="rId3"/>
          <a:stretch>
            <a:fillRect/>
          </a:stretch>
        </p:blipFill>
        <p:spPr>
          <a:xfrm>
            <a:off x="0" y="1999790"/>
            <a:ext cx="3831336" cy="2112264"/>
          </a:xfrm>
          <a:prstGeom prst="rect">
            <a:avLst/>
          </a:prstGeom>
        </p:spPr>
      </p:pic>
      <p:sp>
        <p:nvSpPr>
          <p:cNvPr id="23" name="Oval 22"/>
          <p:cNvSpPr/>
          <p:nvPr/>
        </p:nvSpPr>
        <p:spPr>
          <a:xfrm>
            <a:off x="3455370" y="3033010"/>
            <a:ext cx="137807" cy="137591"/>
          </a:xfrm>
          <a:prstGeom prst="ellipse">
            <a:avLst/>
          </a:prstGeom>
          <a:solidFill>
            <a:srgbClr val="92D050">
              <a:alpha val="5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24" name="Oval 23"/>
          <p:cNvSpPr/>
          <p:nvPr/>
        </p:nvSpPr>
        <p:spPr>
          <a:xfrm>
            <a:off x="1523586" y="2916593"/>
            <a:ext cx="137807" cy="137591"/>
          </a:xfrm>
          <a:prstGeom prst="ellipse">
            <a:avLst/>
          </a:prstGeom>
          <a:solidFill>
            <a:srgbClr val="92D050">
              <a:alpha val="5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6" name="Oval 15"/>
          <p:cNvSpPr/>
          <p:nvPr/>
        </p:nvSpPr>
        <p:spPr>
          <a:xfrm>
            <a:off x="2195918" y="3144546"/>
            <a:ext cx="137807" cy="137591"/>
          </a:xfrm>
          <a:prstGeom prst="ellipse">
            <a:avLst/>
          </a:prstGeom>
          <a:solidFill>
            <a:srgbClr val="92D050">
              <a:alpha val="5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29" name="Oval 28"/>
          <p:cNvSpPr/>
          <p:nvPr/>
        </p:nvSpPr>
        <p:spPr>
          <a:xfrm>
            <a:off x="482974" y="2133996"/>
            <a:ext cx="137807" cy="137591"/>
          </a:xfrm>
          <a:prstGeom prst="ellipse">
            <a:avLst/>
          </a:prstGeom>
          <a:solidFill>
            <a:srgbClr val="92D050">
              <a:alpha val="5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pic>
        <p:nvPicPr>
          <p:cNvPr id="3" name="Picture 2"/>
          <p:cNvPicPr>
            <a:picLocks/>
          </p:cNvPicPr>
          <p:nvPr/>
        </p:nvPicPr>
        <p:blipFill>
          <a:blip r:embed="rId4"/>
          <a:stretch>
            <a:fillRect/>
          </a:stretch>
        </p:blipFill>
        <p:spPr>
          <a:xfrm>
            <a:off x="4398264" y="1207008"/>
            <a:ext cx="3401568" cy="1655064"/>
          </a:xfrm>
          <a:prstGeom prst="rect">
            <a:avLst/>
          </a:prstGeom>
        </p:spPr>
      </p:pic>
      <p:pic>
        <p:nvPicPr>
          <p:cNvPr id="5" name="Picture 4"/>
          <p:cNvPicPr>
            <a:picLocks/>
          </p:cNvPicPr>
          <p:nvPr/>
        </p:nvPicPr>
        <p:blipFill>
          <a:blip r:embed="rId5"/>
          <a:stretch>
            <a:fillRect/>
          </a:stretch>
        </p:blipFill>
        <p:spPr>
          <a:xfrm>
            <a:off x="8412480" y="1207008"/>
            <a:ext cx="3401568" cy="1655064"/>
          </a:xfrm>
          <a:prstGeom prst="rect">
            <a:avLst/>
          </a:prstGeom>
        </p:spPr>
      </p:pic>
      <p:pic>
        <p:nvPicPr>
          <p:cNvPr id="7" name="Picture 6"/>
          <p:cNvPicPr>
            <a:picLocks/>
          </p:cNvPicPr>
          <p:nvPr/>
        </p:nvPicPr>
        <p:blipFill>
          <a:blip r:embed="rId6"/>
          <a:stretch>
            <a:fillRect/>
          </a:stretch>
        </p:blipFill>
        <p:spPr>
          <a:xfrm>
            <a:off x="4398264" y="3474720"/>
            <a:ext cx="3401568" cy="1655064"/>
          </a:xfrm>
          <a:prstGeom prst="rect">
            <a:avLst/>
          </a:prstGeom>
        </p:spPr>
      </p:pic>
      <p:sp>
        <p:nvSpPr>
          <p:cNvPr id="18" name="TextBox 17">
            <a:extLst>
              <a:ext uri="{FF2B5EF4-FFF2-40B4-BE49-F238E27FC236}">
                <a16:creationId xmlns:a16="http://schemas.microsoft.com/office/drawing/2014/main" id="{3682E7A3-AA68-4603-9D0F-6EF68F9A3373}"/>
              </a:ext>
            </a:extLst>
          </p:cNvPr>
          <p:cNvSpPr txBox="1"/>
          <p:nvPr/>
        </p:nvSpPr>
        <p:spPr>
          <a:xfrm>
            <a:off x="1" y="4197396"/>
            <a:ext cx="3831334" cy="246221"/>
          </a:xfrm>
          <a:prstGeom prst="rect">
            <a:avLst/>
          </a:prstGeom>
          <a:noFill/>
        </p:spPr>
        <p:txBody>
          <a:bodyPr wrap="square" lIns="0" tIns="0" rIns="0" bIns="0" rtlCol="0">
            <a:spAutoFit/>
          </a:bodyPr>
          <a:lstStyle/>
          <a:p>
            <a:pPr algn="ctr"/>
            <a:r>
              <a:rPr lang="en-US" sz="1600" dirty="0">
                <a:solidFill>
                  <a:schemeClr val="bg1"/>
                </a:solidFill>
              </a:rPr>
              <a:t>Factor’s proximity to ANA topic code</a:t>
            </a:r>
          </a:p>
        </p:txBody>
      </p:sp>
    </p:spTree>
    <p:extLst>
      <p:ext uri="{BB962C8B-B14F-4D97-AF65-F5344CB8AC3E}">
        <p14:creationId xmlns:p14="http://schemas.microsoft.com/office/powerpoint/2010/main" val="21309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1" grpId="0"/>
      <p:bldP spid="32"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a:xfrm>
            <a:off x="545254" y="477708"/>
            <a:ext cx="10008445" cy="492211"/>
          </a:xfrm>
        </p:spPr>
        <p:txBody>
          <a:bodyPr/>
          <a:lstStyle/>
          <a:p>
            <a:r>
              <a:rPr lang="en-US" dirty="0"/>
              <a:t>These Were the Top p-ICA RATESKEY Factors from 2019</a:t>
            </a:r>
          </a:p>
        </p:txBody>
      </p:sp>
      <p:sp>
        <p:nvSpPr>
          <p:cNvPr id="17" name="TextBox 16"/>
          <p:cNvSpPr txBox="1"/>
          <p:nvPr/>
        </p:nvSpPr>
        <p:spPr>
          <a:xfrm>
            <a:off x="4398264" y="2926079"/>
            <a:ext cx="3401568" cy="246221"/>
          </a:xfrm>
          <a:prstGeom prst="rect">
            <a:avLst/>
          </a:prstGeom>
          <a:noFill/>
        </p:spPr>
        <p:txBody>
          <a:bodyPr wrap="square" lIns="0" tIns="0" rIns="0" bIns="0" rtlCol="0">
            <a:spAutoFit/>
          </a:bodyPr>
          <a:lstStyle/>
          <a:p>
            <a:pPr algn="ctr"/>
            <a:r>
              <a:rPr lang="en-US" sz="1600" dirty="0">
                <a:solidFill>
                  <a:schemeClr val="tx2"/>
                </a:solidFill>
              </a:rPr>
              <a:t>Government bonds / fx news</a:t>
            </a:r>
          </a:p>
        </p:txBody>
      </p:sp>
      <p:sp>
        <p:nvSpPr>
          <p:cNvPr id="22" name="TextBox 21"/>
          <p:cNvSpPr txBox="1"/>
          <p:nvPr/>
        </p:nvSpPr>
        <p:spPr>
          <a:xfrm>
            <a:off x="0" y="4198243"/>
            <a:ext cx="3831335" cy="492443"/>
          </a:xfrm>
          <a:prstGeom prst="rect">
            <a:avLst/>
          </a:prstGeom>
          <a:noFill/>
        </p:spPr>
        <p:txBody>
          <a:bodyPr wrap="square" lIns="0" tIns="0" rIns="0" bIns="0" rtlCol="0">
            <a:spAutoFit/>
          </a:bodyPr>
          <a:lstStyle/>
          <a:p>
            <a:pPr algn="ctr"/>
            <a:r>
              <a:rPr lang="en-US" sz="1600" dirty="0">
                <a:solidFill>
                  <a:schemeClr val="bg1"/>
                </a:solidFill>
              </a:rPr>
              <a:t>Factor’s proximity to RATESKEY topic code</a:t>
            </a:r>
          </a:p>
        </p:txBody>
      </p:sp>
      <p:sp>
        <p:nvSpPr>
          <p:cNvPr id="31" name="TextBox 30"/>
          <p:cNvSpPr txBox="1"/>
          <p:nvPr/>
        </p:nvSpPr>
        <p:spPr>
          <a:xfrm>
            <a:off x="8412480" y="2926080"/>
            <a:ext cx="3332636" cy="246221"/>
          </a:xfrm>
          <a:prstGeom prst="rect">
            <a:avLst/>
          </a:prstGeom>
          <a:noFill/>
        </p:spPr>
        <p:txBody>
          <a:bodyPr wrap="square" lIns="0" tIns="0" rIns="0" bIns="0" rtlCol="0">
            <a:spAutoFit/>
          </a:bodyPr>
          <a:lstStyle/>
          <a:p>
            <a:pPr algn="ctr"/>
            <a:r>
              <a:rPr lang="en-US" sz="1600" dirty="0">
                <a:solidFill>
                  <a:schemeClr val="tx2"/>
                </a:solidFill>
              </a:rPr>
              <a:t>Commodities / rates news</a:t>
            </a:r>
          </a:p>
        </p:txBody>
      </p:sp>
      <p:sp>
        <p:nvSpPr>
          <p:cNvPr id="32" name="TextBox 31"/>
          <p:cNvSpPr txBox="1"/>
          <p:nvPr/>
        </p:nvSpPr>
        <p:spPr>
          <a:xfrm>
            <a:off x="4398263" y="5217524"/>
            <a:ext cx="3401567" cy="246221"/>
          </a:xfrm>
          <a:prstGeom prst="rect">
            <a:avLst/>
          </a:prstGeom>
          <a:noFill/>
        </p:spPr>
        <p:txBody>
          <a:bodyPr wrap="square" lIns="0" tIns="0" rIns="0" bIns="0" rtlCol="0">
            <a:spAutoFit/>
          </a:bodyPr>
          <a:lstStyle/>
          <a:p>
            <a:pPr algn="ctr"/>
            <a:r>
              <a:rPr lang="en-US" sz="1600" dirty="0">
                <a:solidFill>
                  <a:schemeClr val="tx2"/>
                </a:solidFill>
              </a:rPr>
              <a:t>Credit news</a:t>
            </a:r>
          </a:p>
        </p:txBody>
      </p:sp>
      <p:sp>
        <p:nvSpPr>
          <p:cNvPr id="34" name="TextBox 33"/>
          <p:cNvSpPr txBox="1"/>
          <p:nvPr/>
        </p:nvSpPr>
        <p:spPr>
          <a:xfrm>
            <a:off x="8412479" y="5222190"/>
            <a:ext cx="3401567" cy="246221"/>
          </a:xfrm>
          <a:prstGeom prst="rect">
            <a:avLst/>
          </a:prstGeom>
          <a:noFill/>
        </p:spPr>
        <p:txBody>
          <a:bodyPr wrap="square" lIns="0" tIns="0" rIns="0" bIns="0" rtlCol="0">
            <a:spAutoFit/>
          </a:bodyPr>
          <a:lstStyle/>
          <a:p>
            <a:pPr algn="ctr"/>
            <a:r>
              <a:rPr lang="en-US" sz="1600" dirty="0">
                <a:solidFill>
                  <a:schemeClr val="tx2"/>
                </a:solidFill>
              </a:rPr>
              <a:t>Other fixed income / corp bond news</a:t>
            </a:r>
          </a:p>
        </p:txBody>
      </p:sp>
      <p:grpSp>
        <p:nvGrpSpPr>
          <p:cNvPr id="3" name="Group 2">
            <a:extLst>
              <a:ext uri="{FF2B5EF4-FFF2-40B4-BE49-F238E27FC236}">
                <a16:creationId xmlns:a16="http://schemas.microsoft.com/office/drawing/2014/main" id="{7A4A6E76-3803-4BA3-ADDD-25DA245F5CD4}"/>
              </a:ext>
            </a:extLst>
          </p:cNvPr>
          <p:cNvGrpSpPr/>
          <p:nvPr/>
        </p:nvGrpSpPr>
        <p:grpSpPr>
          <a:xfrm>
            <a:off x="-1" y="2002535"/>
            <a:ext cx="3831336" cy="2112264"/>
            <a:chOff x="-1" y="2002535"/>
            <a:chExt cx="3785616" cy="2057400"/>
          </a:xfrm>
        </p:grpSpPr>
        <p:pic>
          <p:nvPicPr>
            <p:cNvPr id="13" name="Picture 12"/>
            <p:cNvPicPr>
              <a:picLocks noChangeAspect="1"/>
            </p:cNvPicPr>
            <p:nvPr/>
          </p:nvPicPr>
          <p:blipFill>
            <a:blip r:embed="rId2"/>
            <a:stretch>
              <a:fillRect/>
            </a:stretch>
          </p:blipFill>
          <p:spPr>
            <a:xfrm>
              <a:off x="-1" y="2002535"/>
              <a:ext cx="3785616" cy="2057400"/>
            </a:xfrm>
            <a:prstGeom prst="rect">
              <a:avLst/>
            </a:prstGeom>
          </p:spPr>
        </p:pic>
        <p:sp>
          <p:nvSpPr>
            <p:cNvPr id="23" name="Oval 22"/>
            <p:cNvSpPr/>
            <p:nvPr/>
          </p:nvSpPr>
          <p:spPr>
            <a:xfrm>
              <a:off x="1695951" y="3010518"/>
              <a:ext cx="142129" cy="140150"/>
            </a:xfrm>
            <a:prstGeom prst="ellipse">
              <a:avLst/>
            </a:prstGeom>
            <a:solidFill>
              <a:srgbClr val="92D050">
                <a:alpha val="5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24" name="Oval 23"/>
            <p:cNvSpPr/>
            <p:nvPr/>
          </p:nvSpPr>
          <p:spPr>
            <a:xfrm>
              <a:off x="1943509" y="3101081"/>
              <a:ext cx="142129" cy="140150"/>
            </a:xfrm>
            <a:prstGeom prst="ellipse">
              <a:avLst/>
            </a:prstGeom>
            <a:solidFill>
              <a:srgbClr val="92D050">
                <a:alpha val="5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6" name="Oval 15"/>
            <p:cNvSpPr/>
            <p:nvPr/>
          </p:nvSpPr>
          <p:spPr>
            <a:xfrm>
              <a:off x="2482028" y="2336858"/>
              <a:ext cx="142129" cy="140150"/>
            </a:xfrm>
            <a:prstGeom prst="ellipse">
              <a:avLst/>
            </a:prstGeom>
            <a:solidFill>
              <a:srgbClr val="92D050">
                <a:alpha val="5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29" name="Oval 28"/>
            <p:cNvSpPr/>
            <p:nvPr/>
          </p:nvSpPr>
          <p:spPr>
            <a:xfrm>
              <a:off x="1644635" y="2178966"/>
              <a:ext cx="142129" cy="140150"/>
            </a:xfrm>
            <a:prstGeom prst="ellipse">
              <a:avLst/>
            </a:prstGeom>
            <a:solidFill>
              <a:srgbClr val="92D050">
                <a:alpha val="5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grpSp>
      <p:pic>
        <p:nvPicPr>
          <p:cNvPr id="14" name="Picture 13"/>
          <p:cNvPicPr>
            <a:picLocks noChangeAspect="1"/>
          </p:cNvPicPr>
          <p:nvPr/>
        </p:nvPicPr>
        <p:blipFill>
          <a:blip r:embed="rId3"/>
          <a:stretch>
            <a:fillRect/>
          </a:stretch>
        </p:blipFill>
        <p:spPr>
          <a:xfrm>
            <a:off x="4398264" y="1207008"/>
            <a:ext cx="3401568" cy="1657997"/>
          </a:xfrm>
          <a:prstGeom prst="rect">
            <a:avLst/>
          </a:prstGeom>
        </p:spPr>
      </p:pic>
      <p:pic>
        <p:nvPicPr>
          <p:cNvPr id="15" name="Picture 14"/>
          <p:cNvPicPr>
            <a:picLocks/>
          </p:cNvPicPr>
          <p:nvPr/>
        </p:nvPicPr>
        <p:blipFill>
          <a:blip r:embed="rId4"/>
          <a:stretch>
            <a:fillRect/>
          </a:stretch>
        </p:blipFill>
        <p:spPr>
          <a:xfrm>
            <a:off x="8412480" y="1207008"/>
            <a:ext cx="3401568" cy="1655064"/>
          </a:xfrm>
          <a:prstGeom prst="rect">
            <a:avLst/>
          </a:prstGeom>
        </p:spPr>
      </p:pic>
      <p:pic>
        <p:nvPicPr>
          <p:cNvPr id="19" name="Picture 18"/>
          <p:cNvPicPr>
            <a:picLocks/>
          </p:cNvPicPr>
          <p:nvPr/>
        </p:nvPicPr>
        <p:blipFill>
          <a:blip r:embed="rId5"/>
          <a:stretch>
            <a:fillRect/>
          </a:stretch>
        </p:blipFill>
        <p:spPr>
          <a:xfrm>
            <a:off x="4398264" y="3474720"/>
            <a:ext cx="3401568" cy="1655064"/>
          </a:xfrm>
          <a:prstGeom prst="rect">
            <a:avLst/>
          </a:prstGeom>
        </p:spPr>
      </p:pic>
      <p:pic>
        <p:nvPicPr>
          <p:cNvPr id="20" name="Picture 19"/>
          <p:cNvPicPr>
            <a:picLocks/>
          </p:cNvPicPr>
          <p:nvPr/>
        </p:nvPicPr>
        <p:blipFill>
          <a:blip r:embed="rId6"/>
          <a:stretch>
            <a:fillRect/>
          </a:stretch>
        </p:blipFill>
        <p:spPr>
          <a:xfrm>
            <a:off x="8412480" y="3474720"/>
            <a:ext cx="3401568" cy="1655064"/>
          </a:xfrm>
          <a:prstGeom prst="rect">
            <a:avLst/>
          </a:prstGeom>
        </p:spPr>
      </p:pic>
    </p:spTree>
    <p:extLst>
      <p:ext uri="{BB962C8B-B14F-4D97-AF65-F5344CB8AC3E}">
        <p14:creationId xmlns:p14="http://schemas.microsoft.com/office/powerpoint/2010/main" val="288613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1" grpId="0"/>
      <p:bldP spid="32"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p:txBody>
          <a:bodyPr/>
          <a:lstStyle/>
          <a:p>
            <a:r>
              <a:rPr lang="en-US" dirty="0">
                <a:solidFill>
                  <a:schemeClr val="bg1"/>
                </a:solidFill>
              </a:rPr>
              <a:t>P-ICA Factors are Sparse…</a:t>
            </a:r>
          </a:p>
        </p:txBody>
      </p:sp>
      <p:sp>
        <p:nvSpPr>
          <p:cNvPr id="16" name="Rectangle 15"/>
          <p:cNvSpPr/>
          <p:nvPr/>
        </p:nvSpPr>
        <p:spPr>
          <a:xfrm>
            <a:off x="548640" y="1170432"/>
            <a:ext cx="6321154" cy="307777"/>
          </a:xfrm>
          <a:prstGeom prst="rect">
            <a:avLst/>
          </a:prstGeom>
        </p:spPr>
        <p:txBody>
          <a:bodyPr wrap="none" lIns="0" tIns="0" rIns="0" bIns="0">
            <a:spAutoFit/>
          </a:bodyPr>
          <a:lstStyle/>
          <a:p>
            <a:r>
              <a:rPr lang="en-US" sz="2000" dirty="0">
                <a:solidFill>
                  <a:srgbClr val="FFFF00"/>
                </a:solidFill>
              </a:rPr>
              <a:t>An Order of Magnitude Sparser than PCA / LSA Factors</a:t>
            </a:r>
          </a:p>
        </p:txBody>
      </p:sp>
      <p:sp>
        <p:nvSpPr>
          <p:cNvPr id="30" name="TextBox 29"/>
          <p:cNvSpPr txBox="1"/>
          <p:nvPr/>
        </p:nvSpPr>
        <p:spPr>
          <a:xfrm>
            <a:off x="548640" y="1810512"/>
            <a:ext cx="3322721" cy="2339102"/>
          </a:xfrm>
          <a:prstGeom prst="rect">
            <a:avLst/>
          </a:prstGeom>
          <a:noFill/>
        </p:spPr>
        <p:txBody>
          <a:bodyPr wrap="square" lIns="0" tIns="0" rIns="0" bIns="0" rtlCol="0">
            <a:spAutoFit/>
          </a:bodyPr>
          <a:lstStyle/>
          <a:p>
            <a:r>
              <a:rPr lang="en-US" sz="2000" dirty="0">
                <a:solidFill>
                  <a:schemeClr val="bg1"/>
                </a:solidFill>
              </a:rPr>
              <a:t>Pick any measure of significance</a:t>
            </a:r>
          </a:p>
          <a:p>
            <a:pPr marL="285750" indent="-285750">
              <a:buFont typeface="Arial" panose="020B0604020202020204" pitchFamily="34" charset="0"/>
              <a:buChar char="•"/>
            </a:pPr>
            <a:endParaRPr lang="en-US" sz="2000" dirty="0">
              <a:solidFill>
                <a:schemeClr val="bg1"/>
              </a:solidFill>
            </a:endParaRPr>
          </a:p>
          <a:p>
            <a:r>
              <a:rPr lang="en-US" sz="2000" dirty="0">
                <a:solidFill>
                  <a:schemeClr val="bg1"/>
                </a:solidFill>
              </a:rPr>
              <a:t>Each p-ICA factor:</a:t>
            </a:r>
          </a:p>
          <a:p>
            <a:pPr marL="285750" indent="-285750">
              <a:buFont typeface="Arial" panose="020B0604020202020204" pitchFamily="34" charset="0"/>
              <a:buChar char="•"/>
            </a:pPr>
            <a:r>
              <a:rPr lang="en-US" dirty="0">
                <a:solidFill>
                  <a:schemeClr val="bg1"/>
                </a:solidFill>
              </a:rPr>
              <a:t>Significant for a very small fraction of all stories</a:t>
            </a:r>
          </a:p>
          <a:p>
            <a:pPr marL="285750" indent="-285750">
              <a:buFont typeface="Arial" panose="020B0604020202020204" pitchFamily="34" charset="0"/>
              <a:buChar char="•"/>
            </a:pPr>
            <a:r>
              <a:rPr lang="en-US" dirty="0">
                <a:solidFill>
                  <a:schemeClr val="bg1"/>
                </a:solidFill>
              </a:rPr>
              <a:t>Contains very few significant topic codes</a:t>
            </a:r>
          </a:p>
        </p:txBody>
      </p:sp>
      <p:sp>
        <p:nvSpPr>
          <p:cNvPr id="31" name="Rectangle 30"/>
          <p:cNvSpPr/>
          <p:nvPr/>
        </p:nvSpPr>
        <p:spPr>
          <a:xfrm>
            <a:off x="4848665" y="4931267"/>
            <a:ext cx="3232538" cy="784830"/>
          </a:xfrm>
          <a:prstGeom prst="rect">
            <a:avLst/>
          </a:prstGeom>
        </p:spPr>
        <p:txBody>
          <a:bodyPr wrap="square" lIns="0" rIns="0" bIns="0">
            <a:spAutoFit/>
          </a:bodyPr>
          <a:lstStyle/>
          <a:p>
            <a:r>
              <a:rPr lang="en-US" sz="1600" dirty="0">
                <a:solidFill>
                  <a:schemeClr val="bg1"/>
                </a:solidFill>
              </a:rPr>
              <a:t>Average factor participation: </a:t>
            </a:r>
          </a:p>
          <a:p>
            <a:pPr marL="171450" indent="-171450">
              <a:buFont typeface="Arial" panose="020B0604020202020204" pitchFamily="34" charset="0"/>
              <a:buChar char="•"/>
            </a:pPr>
            <a:r>
              <a:rPr lang="en-US" sz="1600" dirty="0">
                <a:solidFill>
                  <a:schemeClr val="bg1"/>
                </a:solidFill>
              </a:rPr>
              <a:t>LSA: </a:t>
            </a:r>
            <a:r>
              <a:rPr lang="en-US" sz="1600" dirty="0">
                <a:solidFill>
                  <a:schemeClr val="accent1"/>
                </a:solidFill>
              </a:rPr>
              <a:t>12%</a:t>
            </a:r>
            <a:r>
              <a:rPr lang="en-US" sz="1600" dirty="0">
                <a:solidFill>
                  <a:schemeClr val="accent2"/>
                </a:solidFill>
              </a:rPr>
              <a:t> </a:t>
            </a:r>
            <a:r>
              <a:rPr lang="en-US" sz="1600" dirty="0">
                <a:solidFill>
                  <a:schemeClr val="bg1"/>
                </a:solidFill>
              </a:rPr>
              <a:t>of all stories</a:t>
            </a:r>
          </a:p>
          <a:p>
            <a:pPr marL="171450" indent="-171450">
              <a:buFont typeface="Arial" panose="020B0604020202020204" pitchFamily="34" charset="0"/>
              <a:buChar char="•"/>
            </a:pPr>
            <a:r>
              <a:rPr lang="en-US" sz="1600" dirty="0">
                <a:solidFill>
                  <a:schemeClr val="bg1"/>
                </a:solidFill>
                <a:latin typeface="Cambria Math"/>
                <a:ea typeface="Cambria Math"/>
              </a:rPr>
              <a:t>𝞹</a:t>
            </a:r>
            <a:r>
              <a:rPr lang="en-US" sz="1600" dirty="0">
                <a:solidFill>
                  <a:schemeClr val="bg1"/>
                </a:solidFill>
              </a:rPr>
              <a:t>-CA: </a:t>
            </a:r>
            <a:r>
              <a:rPr lang="en-US" sz="1600" dirty="0">
                <a:solidFill>
                  <a:srgbClr val="FFC000"/>
                </a:solidFill>
              </a:rPr>
              <a:t>1.2%</a:t>
            </a:r>
            <a:r>
              <a:rPr lang="en-US" sz="1600" dirty="0">
                <a:solidFill>
                  <a:schemeClr val="bg1"/>
                </a:solidFill>
              </a:rPr>
              <a:t> of all stories</a:t>
            </a:r>
            <a:endParaRPr lang="en-US" sz="1600" dirty="0">
              <a:solidFill>
                <a:srgbClr val="FF0000"/>
              </a:solidFill>
            </a:endParaRPr>
          </a:p>
        </p:txBody>
      </p:sp>
      <p:sp>
        <p:nvSpPr>
          <p:cNvPr id="32" name="Rectangle 31"/>
          <p:cNvSpPr/>
          <p:nvPr/>
        </p:nvSpPr>
        <p:spPr>
          <a:xfrm>
            <a:off x="8329746" y="4931267"/>
            <a:ext cx="3237243" cy="784830"/>
          </a:xfrm>
          <a:prstGeom prst="rect">
            <a:avLst/>
          </a:prstGeom>
        </p:spPr>
        <p:txBody>
          <a:bodyPr wrap="square" lIns="0" rIns="0" bIns="0">
            <a:spAutoFit/>
          </a:bodyPr>
          <a:lstStyle/>
          <a:p>
            <a:r>
              <a:rPr lang="en-US" sz="1600" dirty="0">
                <a:solidFill>
                  <a:schemeClr val="bg1"/>
                </a:solidFill>
              </a:rPr>
              <a:t>Average # topic codes / factor: </a:t>
            </a:r>
          </a:p>
          <a:p>
            <a:pPr marL="171450" indent="-171450">
              <a:buFont typeface="Arial" panose="020B0604020202020204" pitchFamily="34" charset="0"/>
              <a:buChar char="•"/>
            </a:pPr>
            <a:r>
              <a:rPr lang="en-US" sz="1600" dirty="0">
                <a:solidFill>
                  <a:schemeClr val="bg1"/>
                </a:solidFill>
              </a:rPr>
              <a:t>LSA: </a:t>
            </a:r>
            <a:r>
              <a:rPr lang="en-US" sz="1600" dirty="0">
                <a:solidFill>
                  <a:schemeClr val="accent1"/>
                </a:solidFill>
              </a:rPr>
              <a:t>44</a:t>
            </a:r>
            <a:r>
              <a:rPr lang="en-US" sz="1600" dirty="0">
                <a:solidFill>
                  <a:schemeClr val="accent2"/>
                </a:solidFill>
              </a:rPr>
              <a:t> </a:t>
            </a:r>
            <a:r>
              <a:rPr lang="en-US" sz="1600" dirty="0">
                <a:solidFill>
                  <a:schemeClr val="bg1"/>
                </a:solidFill>
              </a:rPr>
              <a:t>topic codes</a:t>
            </a:r>
          </a:p>
          <a:p>
            <a:pPr marL="171450" indent="-171450">
              <a:buFont typeface="Arial" panose="020B0604020202020204" pitchFamily="34" charset="0"/>
              <a:buChar char="•"/>
            </a:pPr>
            <a:r>
              <a:rPr lang="en-US" sz="1600" dirty="0">
                <a:solidFill>
                  <a:schemeClr val="bg1"/>
                </a:solidFill>
                <a:latin typeface="Cambria Math"/>
                <a:ea typeface="Cambria Math"/>
              </a:rPr>
              <a:t>𝞹</a:t>
            </a:r>
            <a:r>
              <a:rPr lang="en-US" sz="1600" dirty="0">
                <a:solidFill>
                  <a:schemeClr val="bg1"/>
                </a:solidFill>
              </a:rPr>
              <a:t>-CA: </a:t>
            </a:r>
            <a:r>
              <a:rPr lang="en-US" sz="1600" dirty="0">
                <a:solidFill>
                  <a:srgbClr val="FFC000"/>
                </a:solidFill>
              </a:rPr>
              <a:t>6</a:t>
            </a:r>
            <a:r>
              <a:rPr lang="en-US" sz="1600" dirty="0">
                <a:solidFill>
                  <a:schemeClr val="accent3"/>
                </a:solidFill>
              </a:rPr>
              <a:t> </a:t>
            </a:r>
            <a:r>
              <a:rPr lang="en-US" sz="1600" dirty="0">
                <a:solidFill>
                  <a:schemeClr val="bg1"/>
                </a:solidFill>
              </a:rPr>
              <a:t>topic codes</a:t>
            </a:r>
            <a:endParaRPr lang="en-US" sz="1600" dirty="0">
              <a:solidFill>
                <a:srgbClr val="92D050"/>
              </a:solidFill>
            </a:endParaRPr>
          </a:p>
        </p:txBody>
      </p:sp>
      <p:pic>
        <p:nvPicPr>
          <p:cNvPr id="33"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746" y="1655367"/>
            <a:ext cx="3237243"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369" y="1655368"/>
            <a:ext cx="3232538" cy="319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548639" y="4567374"/>
            <a:ext cx="3322721" cy="553998"/>
          </a:xfrm>
          <a:prstGeom prst="rect">
            <a:avLst/>
          </a:prstGeom>
          <a:noFill/>
        </p:spPr>
        <p:txBody>
          <a:bodyPr wrap="square" lIns="0" tIns="0" rIns="0" bIns="0" rtlCol="0">
            <a:spAutoFit/>
          </a:bodyPr>
          <a:lstStyle/>
          <a:p>
            <a:pPr algn="ctr"/>
            <a:r>
              <a:rPr lang="en-US" dirty="0">
                <a:solidFill>
                  <a:srgbClr val="FFFF00"/>
                </a:solidFill>
              </a:rPr>
              <a:t>We see an order of magnitude improvement on factor sparsity!</a:t>
            </a:r>
          </a:p>
        </p:txBody>
      </p:sp>
    </p:spTree>
    <p:extLst>
      <p:ext uri="{BB962C8B-B14F-4D97-AF65-F5344CB8AC3E}">
        <p14:creationId xmlns:p14="http://schemas.microsoft.com/office/powerpoint/2010/main" val="1523679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0D8BB-7525-48A3-AA4E-7D3EB39CBD14}"/>
              </a:ext>
            </a:extLst>
          </p:cNvPr>
          <p:cNvSpPr>
            <a:spLocks noGrp="1"/>
          </p:cNvSpPr>
          <p:nvPr>
            <p:ph type="title"/>
          </p:nvPr>
        </p:nvSpPr>
        <p:spPr/>
        <p:txBody>
          <a:bodyPr/>
          <a:lstStyle/>
          <a:p>
            <a:pPr algn="l"/>
            <a:r>
              <a:rPr lang="en-US" dirty="0"/>
              <a:t>Backtesting p-ICA News Themes </a:t>
            </a:r>
            <a:br>
              <a:rPr lang="en-US" dirty="0"/>
            </a:br>
            <a:r>
              <a:rPr lang="en-US" dirty="0"/>
              <a:t>(Ang &amp; Dimov, 2020)</a:t>
            </a:r>
          </a:p>
        </p:txBody>
      </p:sp>
    </p:spTree>
    <p:extLst>
      <p:ext uri="{BB962C8B-B14F-4D97-AF65-F5344CB8AC3E}">
        <p14:creationId xmlns:p14="http://schemas.microsoft.com/office/powerpoint/2010/main" val="2723726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F6D857-E584-0F4E-AD13-3F003A0ED439}"/>
              </a:ext>
            </a:extLst>
          </p:cNvPr>
          <p:cNvSpPr>
            <a:spLocks noGrp="1"/>
          </p:cNvSpPr>
          <p:nvPr>
            <p:ph type="title"/>
          </p:nvPr>
        </p:nvSpPr>
        <p:spPr/>
        <p:txBody>
          <a:bodyPr/>
          <a:lstStyle/>
          <a:p>
            <a:r>
              <a:rPr lang="en-US" dirty="0"/>
              <a:t>A News Story</a:t>
            </a:r>
          </a:p>
        </p:txBody>
      </p:sp>
      <p:sp>
        <p:nvSpPr>
          <p:cNvPr id="8" name="Text Placeholder 23">
            <a:extLst>
              <a:ext uri="{FF2B5EF4-FFF2-40B4-BE49-F238E27FC236}">
                <a16:creationId xmlns:a16="http://schemas.microsoft.com/office/drawing/2014/main" id="{8ED4FB81-58E8-4641-B29C-E215455929F2}"/>
              </a:ext>
            </a:extLst>
          </p:cNvPr>
          <p:cNvSpPr>
            <a:spLocks noGrp="1"/>
          </p:cNvSpPr>
          <p:nvPr>
            <p:ph type="body" sz="quarter" idx="13"/>
          </p:nvPr>
        </p:nvSpPr>
        <p:spPr>
          <a:xfrm>
            <a:off x="548618" y="1174293"/>
            <a:ext cx="11643382" cy="4251722"/>
          </a:xfrm>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pPr marL="0" marR="0" lvl="0" indent="0" algn="l" defTabSz="914377" eaLnBrk="1" fontAlgn="auto" latinLnBrk="0" hangingPunct="1">
              <a:lnSpc>
                <a:spcPct val="100000"/>
              </a:lnSpc>
              <a:spcBef>
                <a:spcPts val="0"/>
              </a:spcBef>
              <a:spcAft>
                <a:spcPts val="0"/>
              </a:spcAft>
              <a:buClrTx/>
              <a:buSzTx/>
              <a:buFont typeface=".AppleSystemUIFont"/>
              <a:buNone/>
              <a:tabLst/>
              <a:defRPr/>
            </a:pPr>
            <a:r>
              <a:rPr lang="en-US" sz="2400" i="1" dirty="0"/>
              <a:t>From the EDF Story-level News Analytics File:</a:t>
            </a:r>
          </a:p>
          <a:p>
            <a:endParaRPr lang="en-US" sz="2400" dirty="0"/>
          </a:p>
          <a:p>
            <a:endParaRPr lang="en-US" sz="2400" dirty="0"/>
          </a:p>
          <a:p>
            <a:endParaRPr lang="en-US" sz="2400" dirty="0"/>
          </a:p>
          <a:p>
            <a:endParaRPr lang="en-US" sz="2400" dirty="0"/>
          </a:p>
          <a:p>
            <a:endParaRPr lang="en-US" sz="2400" dirty="0"/>
          </a:p>
          <a:p>
            <a:r>
              <a:rPr lang="en-US" sz="2400" dirty="0"/>
              <a:t>Tagged with a </a:t>
            </a:r>
            <a:r>
              <a:rPr lang="en-US" sz="2400" b="1" u="sng" dirty="0"/>
              <a:t>Ticker</a:t>
            </a:r>
            <a:r>
              <a:rPr lang="en-US" sz="2400" dirty="0"/>
              <a:t> that identifies a security as being a subject of the story</a:t>
            </a:r>
          </a:p>
          <a:p>
            <a:endParaRPr lang="en-US" sz="2400" dirty="0"/>
          </a:p>
          <a:p>
            <a:r>
              <a:rPr lang="en-US" sz="2400" dirty="0"/>
              <a:t>Classified into </a:t>
            </a:r>
            <a:r>
              <a:rPr lang="en-US" sz="2400" dirty="0">
                <a:solidFill>
                  <a:schemeClr val="tx2"/>
                </a:solidFill>
              </a:rPr>
              <a:t>positive (+1)</a:t>
            </a:r>
            <a:r>
              <a:rPr lang="en-US" sz="2400" dirty="0"/>
              <a:t> , </a:t>
            </a:r>
            <a:r>
              <a:rPr lang="en-US" sz="2400" dirty="0">
                <a:solidFill>
                  <a:srgbClr val="FFFF00"/>
                </a:solidFill>
              </a:rPr>
              <a:t>neutral(0)</a:t>
            </a:r>
            <a:r>
              <a:rPr lang="en-US" sz="2400" dirty="0"/>
              <a:t>, and </a:t>
            </a:r>
            <a:r>
              <a:rPr lang="en-US" sz="2400" dirty="0">
                <a:solidFill>
                  <a:schemeClr val="accent6"/>
                </a:solidFill>
              </a:rPr>
              <a:t>negative (-1) </a:t>
            </a:r>
            <a:r>
              <a:rPr lang="en-US" sz="2400" b="1" u="sng" dirty="0"/>
              <a:t>Sentiment</a:t>
            </a:r>
            <a:r>
              <a:rPr lang="en-US" sz="2400" dirty="0"/>
              <a:t> categories</a:t>
            </a:r>
          </a:p>
          <a:p>
            <a:pPr marL="742950" lvl="1" indent="-398463"/>
            <a:r>
              <a:rPr lang="en-US" sz="2000" kern="1200" spc="50" dirty="0"/>
              <a:t>Sentiment confidence (0-100) is also generated indicating confidence of the classification</a:t>
            </a:r>
            <a:endParaRPr lang="en-US" sz="2400" kern="1200" spc="50" dirty="0"/>
          </a:p>
          <a:p>
            <a:endParaRPr lang="en-US" sz="2400" kern="1200" spc="50" dirty="0"/>
          </a:p>
          <a:p>
            <a:r>
              <a:rPr lang="en-US" sz="2400" kern="1200" spc="50" dirty="0"/>
              <a:t>Tagged with a collection of </a:t>
            </a:r>
            <a:r>
              <a:rPr lang="en-US" sz="2400" b="1" u="sng" kern="1200" spc="50" dirty="0"/>
              <a:t>Topic Codes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830" y="1643506"/>
            <a:ext cx="8194341" cy="1677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2868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Trading on p-ICA Factors</a:t>
            </a:r>
          </a:p>
        </p:txBody>
      </p:sp>
      <p:sp>
        <p:nvSpPr>
          <p:cNvPr id="4" name="TextBox 3"/>
          <p:cNvSpPr txBox="1"/>
          <p:nvPr/>
        </p:nvSpPr>
        <p:spPr>
          <a:xfrm>
            <a:off x="317724" y="1945414"/>
            <a:ext cx="3759200" cy="984693"/>
          </a:xfrm>
          <a:prstGeom prst="rect">
            <a:avLst/>
          </a:prstGeom>
          <a:noFill/>
        </p:spPr>
        <p:txBody>
          <a:bodyPr wrap="square" lIns="0" tIns="0" rIns="0" bIns="0" rtlCol="0">
            <a:spAutoFit/>
          </a:bodyPr>
          <a:lstStyle/>
          <a:p>
            <a:r>
              <a:rPr lang="en-US" sz="2133" b="1" dirty="0">
                <a:solidFill>
                  <a:srgbClr val="FFFF00"/>
                </a:solidFill>
              </a:rPr>
              <a:t>TRAIN</a:t>
            </a:r>
            <a:r>
              <a:rPr lang="en-US" sz="2133" dirty="0">
                <a:solidFill>
                  <a:srgbClr val="FFFF00"/>
                </a:solidFill>
              </a:rPr>
              <a:t> the p-ICA model on the first of every month using 1 year of data</a:t>
            </a:r>
          </a:p>
        </p:txBody>
      </p:sp>
      <p:cxnSp>
        <p:nvCxnSpPr>
          <p:cNvPr id="5" name="Straight Arrow Connector 4"/>
          <p:cNvCxnSpPr/>
          <p:nvPr/>
        </p:nvCxnSpPr>
        <p:spPr>
          <a:xfrm flipH="1">
            <a:off x="1825548" y="3147038"/>
            <a:ext cx="1" cy="107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635921" y="2070518"/>
            <a:ext cx="3556000" cy="656462"/>
          </a:xfrm>
          <a:prstGeom prst="rect">
            <a:avLst/>
          </a:prstGeom>
        </p:spPr>
        <p:txBody>
          <a:bodyPr wrap="square" lIns="0" tIns="0" rIns="0" bIns="0">
            <a:spAutoFit/>
          </a:bodyPr>
          <a:lstStyle/>
          <a:p>
            <a:r>
              <a:rPr lang="en-US" sz="2133" b="1" dirty="0">
                <a:solidFill>
                  <a:srgbClr val="FFFF00"/>
                </a:solidFill>
              </a:rPr>
              <a:t>COMPUTE </a:t>
            </a:r>
            <a:r>
              <a:rPr lang="en-US" sz="2133" dirty="0">
                <a:solidFill>
                  <a:srgbClr val="FFFF00"/>
                </a:solidFill>
              </a:rPr>
              <a:t>factor loadings of each story using topic codes</a:t>
            </a:r>
          </a:p>
        </p:txBody>
      </p:sp>
      <p:cxnSp>
        <p:nvCxnSpPr>
          <p:cNvPr id="7" name="Straight Arrow Connector 6"/>
          <p:cNvCxnSpPr/>
          <p:nvPr/>
        </p:nvCxnSpPr>
        <p:spPr>
          <a:xfrm flipV="1">
            <a:off x="2697358" y="2903450"/>
            <a:ext cx="1690373" cy="12890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750534" y="3028554"/>
            <a:ext cx="0" cy="11895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03774" y="4357056"/>
            <a:ext cx="3556000" cy="984693"/>
          </a:xfrm>
          <a:prstGeom prst="rect">
            <a:avLst/>
          </a:prstGeom>
        </p:spPr>
        <p:txBody>
          <a:bodyPr wrap="square" lIns="0" tIns="0" rIns="0" bIns="0">
            <a:spAutoFit/>
          </a:bodyPr>
          <a:lstStyle/>
          <a:p>
            <a:r>
              <a:rPr lang="en-US" sz="2133" b="1" dirty="0">
                <a:solidFill>
                  <a:srgbClr val="FFFF00"/>
                </a:solidFill>
              </a:rPr>
              <a:t>FILTER </a:t>
            </a:r>
            <a:r>
              <a:rPr lang="en-US" sz="2133" dirty="0">
                <a:solidFill>
                  <a:srgbClr val="FFFF00"/>
                </a:solidFill>
              </a:rPr>
              <a:t>stories. Use only stories with a high loading on the BFW factor</a:t>
            </a:r>
          </a:p>
        </p:txBody>
      </p:sp>
      <p:cxnSp>
        <p:nvCxnSpPr>
          <p:cNvPr id="10" name="Straight Arrow Connector 9"/>
          <p:cNvCxnSpPr/>
          <p:nvPr/>
        </p:nvCxnSpPr>
        <p:spPr>
          <a:xfrm flipV="1">
            <a:off x="7533913" y="2511980"/>
            <a:ext cx="1166277" cy="15176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086461" y="2865340"/>
            <a:ext cx="12696" cy="10719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7735" y="4330262"/>
            <a:ext cx="3149600" cy="984693"/>
          </a:xfrm>
          <a:prstGeom prst="rect">
            <a:avLst/>
          </a:prstGeom>
        </p:spPr>
        <p:txBody>
          <a:bodyPr wrap="square" lIns="0" tIns="0" rIns="0" bIns="0">
            <a:spAutoFit/>
          </a:bodyPr>
          <a:lstStyle/>
          <a:p>
            <a:r>
              <a:rPr lang="en-US" sz="2133" dirty="0">
                <a:solidFill>
                  <a:srgbClr val="FFFF00"/>
                </a:solidFill>
              </a:rPr>
              <a:t>Before market open, </a:t>
            </a:r>
            <a:r>
              <a:rPr lang="en-US" sz="2133" b="1" dirty="0">
                <a:solidFill>
                  <a:srgbClr val="FFFF00"/>
                </a:solidFill>
              </a:rPr>
              <a:t>COLLECT </a:t>
            </a:r>
            <a:r>
              <a:rPr lang="en-US" sz="2133" dirty="0">
                <a:solidFill>
                  <a:srgbClr val="FFFF00"/>
                </a:solidFill>
              </a:rPr>
              <a:t>news stories from past 24 hours</a:t>
            </a:r>
          </a:p>
        </p:txBody>
      </p:sp>
      <p:sp>
        <p:nvSpPr>
          <p:cNvPr id="14" name="Rectangle 13"/>
          <p:cNvSpPr/>
          <p:nvPr/>
        </p:nvSpPr>
        <p:spPr>
          <a:xfrm>
            <a:off x="8781884" y="1683047"/>
            <a:ext cx="3251200" cy="984693"/>
          </a:xfrm>
          <a:prstGeom prst="rect">
            <a:avLst/>
          </a:prstGeom>
        </p:spPr>
        <p:txBody>
          <a:bodyPr wrap="square" lIns="0" tIns="0" rIns="0" bIns="0">
            <a:spAutoFit/>
          </a:bodyPr>
          <a:lstStyle/>
          <a:p>
            <a:r>
              <a:rPr lang="en-US" sz="2133" b="1" dirty="0">
                <a:solidFill>
                  <a:srgbClr val="FFFF00"/>
                </a:solidFill>
              </a:rPr>
              <a:t>COMPUTE </a:t>
            </a:r>
            <a:r>
              <a:rPr lang="en-US" sz="2133" dirty="0">
                <a:solidFill>
                  <a:srgbClr val="FFFF00"/>
                </a:solidFill>
              </a:rPr>
              <a:t>stock</a:t>
            </a:r>
            <a:r>
              <a:rPr lang="en-US" sz="2133" b="1" dirty="0">
                <a:solidFill>
                  <a:srgbClr val="FFFF00"/>
                </a:solidFill>
              </a:rPr>
              <a:t> </a:t>
            </a:r>
            <a:r>
              <a:rPr lang="en-US" sz="2133" dirty="0">
                <a:solidFill>
                  <a:srgbClr val="FFFF00"/>
                </a:solidFill>
              </a:rPr>
              <a:t>sentiment score of stocks using ‘BFW news’</a:t>
            </a:r>
          </a:p>
        </p:txBody>
      </p:sp>
      <p:sp>
        <p:nvSpPr>
          <p:cNvPr id="15" name="Rectangle 14"/>
          <p:cNvSpPr/>
          <p:nvPr/>
        </p:nvSpPr>
        <p:spPr>
          <a:xfrm>
            <a:off x="8756213" y="4192501"/>
            <a:ext cx="3251200" cy="984693"/>
          </a:xfrm>
          <a:prstGeom prst="rect">
            <a:avLst/>
          </a:prstGeom>
        </p:spPr>
        <p:txBody>
          <a:bodyPr wrap="square" lIns="0" tIns="0" rIns="0" bIns="0">
            <a:spAutoFit/>
          </a:bodyPr>
          <a:lstStyle/>
          <a:p>
            <a:r>
              <a:rPr lang="en-US" sz="2133" b="1" dirty="0">
                <a:solidFill>
                  <a:srgbClr val="FFFF00"/>
                </a:solidFill>
              </a:rPr>
              <a:t>CONSTRUCT </a:t>
            </a:r>
            <a:r>
              <a:rPr lang="en-US" sz="2133" dirty="0">
                <a:solidFill>
                  <a:srgbClr val="FFFF00"/>
                </a:solidFill>
              </a:rPr>
              <a:t>stock</a:t>
            </a:r>
            <a:r>
              <a:rPr lang="en-US" sz="2133" b="1" dirty="0">
                <a:solidFill>
                  <a:srgbClr val="FFFF00"/>
                </a:solidFill>
              </a:rPr>
              <a:t> </a:t>
            </a:r>
            <a:r>
              <a:rPr lang="en-US" sz="2133" dirty="0">
                <a:solidFill>
                  <a:srgbClr val="FFFF00"/>
                </a:solidFill>
              </a:rPr>
              <a:t>portfolio using sentiment score</a:t>
            </a:r>
          </a:p>
        </p:txBody>
      </p:sp>
      <p:sp>
        <p:nvSpPr>
          <p:cNvPr id="21" name="Rectangle 20"/>
          <p:cNvSpPr/>
          <p:nvPr/>
        </p:nvSpPr>
        <p:spPr>
          <a:xfrm>
            <a:off x="548639" y="1170432"/>
            <a:ext cx="9212299" cy="369332"/>
          </a:xfrm>
          <a:prstGeom prst="rect">
            <a:avLst/>
          </a:prstGeom>
        </p:spPr>
        <p:txBody>
          <a:bodyPr wrap="square" lIns="0" tIns="0" rIns="0" bIns="0">
            <a:spAutoFit/>
          </a:bodyPr>
          <a:lstStyle/>
          <a:p>
            <a:r>
              <a:rPr lang="en-US" sz="2400" b="1" dirty="0">
                <a:solidFill>
                  <a:schemeClr val="bg1"/>
                </a:solidFill>
              </a:rPr>
              <a:t>“I want to trade the Bloomberg First Word sentiment factor”</a:t>
            </a:r>
          </a:p>
        </p:txBody>
      </p:sp>
    </p:spTree>
    <p:extLst>
      <p:ext uri="{BB962C8B-B14F-4D97-AF65-F5344CB8AC3E}">
        <p14:creationId xmlns:p14="http://schemas.microsoft.com/office/powerpoint/2010/main" val="1730827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Backtesting Preliminaries</a:t>
            </a:r>
          </a:p>
        </p:txBody>
      </p:sp>
      <p:sp>
        <p:nvSpPr>
          <p:cNvPr id="3" name="Text Placeholder 2"/>
          <p:cNvSpPr>
            <a:spLocks noGrp="1"/>
          </p:cNvSpPr>
          <p:nvPr>
            <p:ph type="body" sz="quarter" idx="13"/>
          </p:nvPr>
        </p:nvSpPr>
        <p:spPr>
          <a:xfrm>
            <a:off x="545256" y="1221750"/>
            <a:ext cx="7056384" cy="4251722"/>
          </a:xfrm>
        </p:spPr>
        <p:txBody>
          <a:bodyPr/>
          <a:lstStyle/>
          <a:p>
            <a:pPr marL="0" indent="0">
              <a:buNone/>
            </a:pPr>
            <a:r>
              <a:rPr lang="en-US" sz="2000" dirty="0"/>
              <a:t>Story Data:</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p-ICA uses the </a:t>
            </a:r>
            <a:r>
              <a:rPr lang="en-US" sz="2000" dirty="0">
                <a:solidFill>
                  <a:srgbClr val="00B0F0"/>
                </a:solidFill>
              </a:rPr>
              <a:t>tagged topic codes </a:t>
            </a:r>
            <a:r>
              <a:rPr lang="en-US" sz="2000" dirty="0"/>
              <a:t>to produce </a:t>
            </a:r>
            <a:r>
              <a:rPr lang="en-US" sz="2000" dirty="0">
                <a:solidFill>
                  <a:srgbClr val="FFFF00"/>
                </a:solidFill>
              </a:rPr>
              <a:t>factor loadings</a:t>
            </a:r>
          </a:p>
          <a:p>
            <a:pPr marL="0" indent="0">
              <a:buNone/>
            </a:pPr>
            <a:endParaRPr lang="en-US" sz="2000" dirty="0"/>
          </a:p>
          <a:p>
            <a:pPr marL="0" indent="0">
              <a:buNone/>
            </a:pPr>
            <a:r>
              <a:rPr lang="en-US" sz="2000" dirty="0"/>
              <a:t>From the </a:t>
            </a:r>
            <a:r>
              <a:rPr lang="en-US" sz="2000" dirty="0">
                <a:solidFill>
                  <a:srgbClr val="FFFF00"/>
                </a:solidFill>
              </a:rPr>
              <a:t>factor loading</a:t>
            </a:r>
            <a:r>
              <a:rPr lang="en-US" sz="2000" dirty="0"/>
              <a:t>, filter for stories with </a:t>
            </a:r>
            <a:br>
              <a:rPr lang="en-US" sz="2000" dirty="0"/>
            </a:br>
            <a:r>
              <a:rPr lang="en-US" sz="2000" dirty="0">
                <a:solidFill>
                  <a:srgbClr val="00B050"/>
                </a:solidFill>
              </a:rPr>
              <a:t>large loading </a:t>
            </a:r>
            <a:r>
              <a:rPr lang="en-US" sz="2000" dirty="0"/>
              <a:t>on a factor, say Bloomberg First Word</a:t>
            </a:r>
          </a:p>
          <a:p>
            <a:pPr marL="0" indent="0">
              <a:buNone/>
            </a:pPr>
            <a:endParaRPr lang="en-US" sz="2000" dirty="0"/>
          </a:p>
          <a:p>
            <a:pPr marL="0" indent="0">
              <a:buNone/>
            </a:pPr>
            <a:r>
              <a:rPr lang="en-US" sz="2000" dirty="0"/>
              <a:t>Use the </a:t>
            </a:r>
            <a:r>
              <a:rPr lang="en-US" sz="2000" dirty="0">
                <a:solidFill>
                  <a:srgbClr val="FF0000"/>
                </a:solidFill>
              </a:rPr>
              <a:t>sentiment scores </a:t>
            </a:r>
            <a:r>
              <a:rPr lang="en-US" sz="2000" dirty="0"/>
              <a:t>to create a factor sentiment </a:t>
            </a:r>
            <a:br>
              <a:rPr lang="en-US" sz="2000" dirty="0"/>
            </a:br>
            <a:r>
              <a:rPr lang="en-US" sz="2000" dirty="0"/>
              <a:t>for each </a:t>
            </a:r>
            <a:r>
              <a:rPr lang="en-US" sz="2000" dirty="0">
                <a:solidFill>
                  <a:srgbClr val="FF0000"/>
                </a:solidFill>
              </a:rPr>
              <a:t>ticker</a:t>
            </a:r>
            <a:r>
              <a:rPr lang="en-US" sz="2000" dirty="0"/>
              <a:t>. Trade the sentiment score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25" y="1113140"/>
            <a:ext cx="8194341" cy="1677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6100342" y="2454442"/>
            <a:ext cx="5633497" cy="33590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1041112" y="1906203"/>
            <a:ext cx="636624" cy="5997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 name="Rectangle 10"/>
              <p:cNvSpPr/>
              <p:nvPr/>
            </p:nvSpPr>
            <p:spPr>
              <a:xfrm>
                <a:off x="8260040" y="2914738"/>
                <a:ext cx="245176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i="1" smtClean="0">
                              <a:solidFill>
                                <a:schemeClr val="bg1"/>
                              </a:solidFill>
                              <a:latin typeface="Cambria Math" panose="02040503050406030204" pitchFamily="18" charset="0"/>
                            </a:rPr>
                          </m:ctrlPr>
                        </m:dPr>
                        <m:e>
                          <m:r>
                            <a:rPr lang="en-US" sz="2400" i="1">
                              <a:solidFill>
                                <a:schemeClr val="bg1"/>
                              </a:solidFill>
                              <a:latin typeface="Cambria Math" panose="02040503050406030204" pitchFamily="18" charset="0"/>
                            </a:rPr>
                            <m:t>𝑋</m:t>
                          </m:r>
                          <m:r>
                            <a:rPr lang="en-US" sz="2400" i="1">
                              <a:solidFill>
                                <a:schemeClr val="bg1"/>
                              </a:solidFill>
                              <a:latin typeface="Cambria Math" panose="02040503050406030204" pitchFamily="18" charset="0"/>
                            </a:rPr>
                            <m:t>−</m:t>
                          </m:r>
                          <m:acc>
                            <m:accPr>
                              <m:chr m:val="̅"/>
                              <m:ctrlPr>
                                <a:rPr lang="en-US" sz="2400" i="1">
                                  <a:solidFill>
                                    <a:schemeClr val="bg1"/>
                                  </a:solidFill>
                                  <a:latin typeface="Cambria Math" panose="02040503050406030204" pitchFamily="18" charset="0"/>
                                </a:rPr>
                              </m:ctrlPr>
                            </m:accPr>
                            <m:e>
                              <m:r>
                                <a:rPr lang="en-US" sz="2400" i="1">
                                  <a:solidFill>
                                    <a:schemeClr val="bg1"/>
                                  </a:solidFill>
                                  <a:latin typeface="Cambria Math" panose="02040503050406030204" pitchFamily="18" charset="0"/>
                                </a:rPr>
                                <m:t>𝑋</m:t>
                              </m:r>
                            </m:e>
                          </m:acc>
                        </m:e>
                      </m:d>
                      <m:r>
                        <a:rPr lang="en-US" sz="2400" i="1">
                          <a:solidFill>
                            <a:schemeClr val="bg1"/>
                          </a:solidFill>
                          <a:latin typeface="Cambria Math" panose="02040503050406030204" pitchFamily="18" charset="0"/>
                        </a:rPr>
                        <m:t>=</m:t>
                      </m:r>
                      <m:r>
                        <a:rPr lang="en-US" sz="2400" i="1" smtClean="0">
                          <a:solidFill>
                            <a:srgbClr val="FFFF00"/>
                          </a:solidFill>
                          <a:latin typeface="Cambria Math" panose="02040503050406030204" pitchFamily="18" charset="0"/>
                        </a:rPr>
                        <m:t>𝑈</m:t>
                      </m:r>
                      <m:r>
                        <a:rPr lang="en-US" sz="2400" i="1">
                          <a:solidFill>
                            <a:schemeClr val="bg1"/>
                          </a:solidFill>
                          <a:latin typeface="Cambria Math" panose="02040503050406030204" pitchFamily="18" charset="0"/>
                        </a:rPr>
                        <m:t>𝑆</m:t>
                      </m:r>
                      <m:sSup>
                        <m:sSupPr>
                          <m:ctrlPr>
                            <a:rPr lang="en-US" sz="2400" i="1">
                              <a:solidFill>
                                <a:schemeClr val="bg1"/>
                              </a:solidFill>
                              <a:latin typeface="Cambria Math" panose="02040503050406030204" pitchFamily="18" charset="0"/>
                            </a:rPr>
                          </m:ctrlPr>
                        </m:sSupPr>
                        <m:e>
                          <m:r>
                            <a:rPr lang="en-US" sz="2400" i="1">
                              <a:solidFill>
                                <a:schemeClr val="bg1"/>
                              </a:solidFill>
                              <a:latin typeface="Cambria Math" panose="02040503050406030204" pitchFamily="18" charset="0"/>
                            </a:rPr>
                            <m:t>𝑉</m:t>
                          </m:r>
                        </m:e>
                        <m:sup>
                          <m:r>
                            <a:rPr lang="en-US" sz="2400" i="1">
                              <a:solidFill>
                                <a:schemeClr val="bg1"/>
                              </a:solidFill>
                              <a:latin typeface="Cambria Math" panose="02040503050406030204" pitchFamily="18" charset="0"/>
                            </a:rPr>
                            <m:t>𝑇</m:t>
                          </m:r>
                        </m:sup>
                      </m:sSup>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8260040" y="2914738"/>
                <a:ext cx="2451760" cy="461665"/>
              </a:xfrm>
              <a:prstGeom prst="rect">
                <a:avLst/>
              </a:prstGeom>
              <a:blipFill>
                <a:blip r:embed="rId3"/>
                <a:stretch>
                  <a:fillRect/>
                </a:stretch>
              </a:blipFill>
            </p:spPr>
            <p:txBody>
              <a:bodyPr/>
              <a:lstStyle/>
              <a:p>
                <a:r>
                  <a:rPr lang="en-US">
                    <a:noFill/>
                  </a:rPr>
                  <a:t> </a:t>
                </a:r>
              </a:p>
            </p:txBody>
          </p:sp>
        </mc:Fallback>
      </mc:AlternateContent>
      <p:sp>
        <p:nvSpPr>
          <p:cNvPr id="12" name="Oval 11"/>
          <p:cNvSpPr/>
          <p:nvPr/>
        </p:nvSpPr>
        <p:spPr>
          <a:xfrm>
            <a:off x="10910106" y="1161138"/>
            <a:ext cx="636624" cy="296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6512" y="3452174"/>
            <a:ext cx="5000211" cy="2837790"/>
          </a:xfrm>
          <a:prstGeom prst="rect">
            <a:avLst/>
          </a:prstGeom>
        </p:spPr>
      </p:pic>
      <p:sp>
        <p:nvSpPr>
          <p:cNvPr id="14" name="Rounded Rectangle 13"/>
          <p:cNvSpPr/>
          <p:nvPr/>
        </p:nvSpPr>
        <p:spPr>
          <a:xfrm>
            <a:off x="6726511" y="5826192"/>
            <a:ext cx="5000211" cy="13645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9736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a Dynamic Model</a:t>
            </a:r>
          </a:p>
        </p:txBody>
      </p:sp>
      <p:sp>
        <p:nvSpPr>
          <p:cNvPr id="3" name="Text Placeholder 2"/>
          <p:cNvSpPr>
            <a:spLocks noGrp="1"/>
          </p:cNvSpPr>
          <p:nvPr>
            <p:ph type="body" sz="quarter" idx="13"/>
          </p:nvPr>
        </p:nvSpPr>
        <p:spPr>
          <a:xfrm>
            <a:off x="548618" y="1174292"/>
            <a:ext cx="11384764" cy="4459889"/>
          </a:xfrm>
        </p:spPr>
        <p:txBody>
          <a:bodyPr/>
          <a:lstStyle/>
          <a:p>
            <a:pPr marL="0" indent="0">
              <a:buNone/>
            </a:pPr>
            <a:r>
              <a:rPr lang="en-US" sz="2000" b="1" dirty="0"/>
              <a:t>Goal: </a:t>
            </a:r>
            <a:r>
              <a:rPr lang="en-US" sz="2000" dirty="0"/>
              <a:t>Identify profitable factors</a:t>
            </a:r>
          </a:p>
          <a:p>
            <a:pPr marL="0" indent="0">
              <a:buNone/>
            </a:pPr>
            <a:r>
              <a:rPr lang="en-US" sz="2000" b="1" dirty="0"/>
              <a:t>Solution: </a:t>
            </a:r>
            <a:r>
              <a:rPr lang="en-US" sz="2000" dirty="0"/>
              <a:t>Build a model starting from 2017 and track each factor’s performance</a:t>
            </a:r>
          </a:p>
          <a:p>
            <a:pPr marL="0" indent="0">
              <a:buNone/>
            </a:pPr>
            <a:endParaRPr lang="en-US" sz="2000" dirty="0">
              <a:solidFill>
                <a:srgbClr val="FFFF00"/>
              </a:solidFill>
            </a:endParaRPr>
          </a:p>
          <a:p>
            <a:pPr marL="0" indent="0">
              <a:buNone/>
            </a:pPr>
            <a:r>
              <a:rPr lang="en-US" sz="2000" b="1" dirty="0">
                <a:solidFill>
                  <a:srgbClr val="FFFF00"/>
                </a:solidFill>
              </a:rPr>
              <a:t>Not so fast! You need to retrain the model every month!</a:t>
            </a:r>
          </a:p>
          <a:p>
            <a:endParaRPr lang="en-US" sz="2000" dirty="0">
              <a:solidFill>
                <a:schemeClr val="accent1"/>
              </a:solidFill>
            </a:endParaRPr>
          </a:p>
          <a:p>
            <a:r>
              <a:rPr lang="en-US" sz="2000" dirty="0"/>
              <a:t>The news cycle is constantly evolving</a:t>
            </a:r>
          </a:p>
          <a:p>
            <a:pPr marL="682625" lvl="1" indent="-341313"/>
            <a:r>
              <a:rPr lang="en-US" sz="1800" dirty="0"/>
              <a:t> For example: from 4,962 topic codes in Jan 2015 → 1,075 of these no longer exist after 4 years </a:t>
            </a:r>
          </a:p>
          <a:p>
            <a:pPr lvl="1"/>
            <a:endParaRPr lang="en-US" sz="2000" dirty="0"/>
          </a:p>
          <a:p>
            <a:r>
              <a:rPr lang="en-US" sz="2000" dirty="0"/>
              <a:t>Factor loadings also evolve over time</a:t>
            </a:r>
          </a:p>
          <a:p>
            <a:pPr algn="r"/>
            <a:endParaRPr lang="en-US" sz="2000" dirty="0"/>
          </a:p>
          <a:p>
            <a:endParaRPr lang="en-US" sz="2000" dirty="0"/>
          </a:p>
        </p:txBody>
      </p:sp>
      <p:pic>
        <p:nvPicPr>
          <p:cNvPr id="4" name="Picture 3"/>
          <p:cNvPicPr>
            <a:picLocks noChangeAspect="1"/>
          </p:cNvPicPr>
          <p:nvPr/>
        </p:nvPicPr>
        <p:blipFill>
          <a:blip r:embed="rId2"/>
          <a:stretch>
            <a:fillRect/>
          </a:stretch>
        </p:blipFill>
        <p:spPr>
          <a:xfrm>
            <a:off x="7912267" y="4041648"/>
            <a:ext cx="4209130" cy="26974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0095" y="4039948"/>
            <a:ext cx="4294962" cy="2701547"/>
          </a:xfrm>
          <a:prstGeom prst="rect">
            <a:avLst/>
          </a:prstGeom>
        </p:spPr>
      </p:pic>
    </p:spTree>
    <p:extLst>
      <p:ext uri="{BB962C8B-B14F-4D97-AF65-F5344CB8AC3E}">
        <p14:creationId xmlns:p14="http://schemas.microsoft.com/office/powerpoint/2010/main" val="1980245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Rolling Model with Tracking</a:t>
            </a:r>
          </a:p>
        </p:txBody>
      </p:sp>
      <p:sp>
        <p:nvSpPr>
          <p:cNvPr id="51" name="Rectangle 50"/>
          <p:cNvSpPr/>
          <p:nvPr/>
        </p:nvSpPr>
        <p:spPr>
          <a:xfrm>
            <a:off x="554187" y="1681108"/>
            <a:ext cx="3408040" cy="3048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52" name="Rectangle 51"/>
          <p:cNvSpPr/>
          <p:nvPr/>
        </p:nvSpPr>
        <p:spPr>
          <a:xfrm>
            <a:off x="3975033" y="1704531"/>
            <a:ext cx="541553" cy="26712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53" name="Rectangle 52"/>
          <p:cNvSpPr/>
          <p:nvPr/>
        </p:nvSpPr>
        <p:spPr>
          <a:xfrm>
            <a:off x="4495625" y="2081192"/>
            <a:ext cx="523625" cy="29999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54" name="Rectangle 53"/>
          <p:cNvSpPr/>
          <p:nvPr/>
        </p:nvSpPr>
        <p:spPr>
          <a:xfrm>
            <a:off x="5019251" y="2493361"/>
            <a:ext cx="513289" cy="304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55" name="Rectangle 54"/>
          <p:cNvSpPr/>
          <p:nvPr/>
        </p:nvSpPr>
        <p:spPr>
          <a:xfrm>
            <a:off x="5538303" y="2865698"/>
            <a:ext cx="457200" cy="304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56" name="Rectangle 55"/>
          <p:cNvSpPr/>
          <p:nvPr/>
        </p:nvSpPr>
        <p:spPr>
          <a:xfrm>
            <a:off x="6269187" y="2798161"/>
            <a:ext cx="877163"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25400" dir="5400000" algn="ctr" rotWithShape="0">
                    <a:srgbClr val="6E747A">
                      <a:alpha val="43000"/>
                    </a:srgbClr>
                  </a:outerShdw>
                </a:effectLst>
              </a:rPr>
              <a:t>…</a:t>
            </a:r>
          </a:p>
        </p:txBody>
      </p:sp>
      <p:sp>
        <p:nvSpPr>
          <p:cNvPr id="57" name="Rectangle 56"/>
          <p:cNvSpPr/>
          <p:nvPr/>
        </p:nvSpPr>
        <p:spPr>
          <a:xfrm>
            <a:off x="1087587" y="2070151"/>
            <a:ext cx="3408040" cy="3048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58" name="Rectangle 57"/>
          <p:cNvSpPr/>
          <p:nvPr/>
        </p:nvSpPr>
        <p:spPr>
          <a:xfrm>
            <a:off x="1544787" y="2473445"/>
            <a:ext cx="3507674" cy="32471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59" name="Rectangle 58"/>
          <p:cNvSpPr/>
          <p:nvPr/>
        </p:nvSpPr>
        <p:spPr>
          <a:xfrm>
            <a:off x="2068411" y="2865698"/>
            <a:ext cx="3464129" cy="2823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60" name="TextBox 59"/>
          <p:cNvSpPr txBox="1"/>
          <p:nvPr/>
        </p:nvSpPr>
        <p:spPr>
          <a:xfrm>
            <a:off x="1079263" y="1049826"/>
            <a:ext cx="2673660" cy="369332"/>
          </a:xfrm>
          <a:prstGeom prst="rect">
            <a:avLst/>
          </a:prstGeom>
          <a:noFill/>
        </p:spPr>
        <p:txBody>
          <a:bodyPr wrap="square" rtlCol="0">
            <a:spAutoFit/>
          </a:bodyPr>
          <a:lstStyle/>
          <a:p>
            <a:r>
              <a:rPr lang="en-US" dirty="0">
                <a:solidFill>
                  <a:srgbClr val="00B0F0"/>
                </a:solidFill>
              </a:rPr>
              <a:t>12 month training data</a:t>
            </a:r>
          </a:p>
        </p:txBody>
      </p:sp>
      <p:sp>
        <p:nvSpPr>
          <p:cNvPr id="61" name="TextBox 60"/>
          <p:cNvSpPr txBox="1"/>
          <p:nvPr/>
        </p:nvSpPr>
        <p:spPr>
          <a:xfrm>
            <a:off x="3869745" y="1049826"/>
            <a:ext cx="3276605" cy="369332"/>
          </a:xfrm>
          <a:prstGeom prst="rect">
            <a:avLst/>
          </a:prstGeom>
          <a:noFill/>
        </p:spPr>
        <p:txBody>
          <a:bodyPr wrap="square" rtlCol="0">
            <a:spAutoFit/>
          </a:bodyPr>
          <a:lstStyle/>
          <a:p>
            <a:r>
              <a:rPr lang="en-US" dirty="0">
                <a:solidFill>
                  <a:srgbClr val="00B0F0"/>
                </a:solidFill>
              </a:rPr>
              <a:t>1 month deployment</a:t>
            </a:r>
          </a:p>
        </p:txBody>
      </p:sp>
      <p:cxnSp>
        <p:nvCxnSpPr>
          <p:cNvPr id="64" name="Straight Connector 63"/>
          <p:cNvCxnSpPr/>
          <p:nvPr/>
        </p:nvCxnSpPr>
        <p:spPr>
          <a:xfrm flipH="1">
            <a:off x="3950531" y="1399715"/>
            <a:ext cx="18100" cy="2567393"/>
          </a:xfrm>
          <a:prstGeom prst="line">
            <a:avLst/>
          </a:prstGeom>
          <a:ln w="28575" cap="flat" cmpd="sng" algn="ctr">
            <a:solidFill>
              <a:srgbClr val="FFFF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5" name="Straight Connector 64"/>
          <p:cNvCxnSpPr/>
          <p:nvPr/>
        </p:nvCxnSpPr>
        <p:spPr>
          <a:xfrm>
            <a:off x="4516587" y="1452508"/>
            <a:ext cx="0" cy="2514600"/>
          </a:xfrm>
          <a:prstGeom prst="line">
            <a:avLst/>
          </a:prstGeom>
          <a:ln w="28575" cap="flat" cmpd="sng" algn="ctr">
            <a:solidFill>
              <a:srgbClr val="FFFF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6" name="Straight Connector 65"/>
          <p:cNvCxnSpPr/>
          <p:nvPr/>
        </p:nvCxnSpPr>
        <p:spPr>
          <a:xfrm>
            <a:off x="5027958" y="1452508"/>
            <a:ext cx="24503" cy="2514600"/>
          </a:xfrm>
          <a:prstGeom prst="line">
            <a:avLst/>
          </a:prstGeom>
          <a:ln w="28575" cap="flat" cmpd="sng" algn="ctr">
            <a:solidFill>
              <a:srgbClr val="FFFF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7" name="Straight Connector 66"/>
          <p:cNvCxnSpPr/>
          <p:nvPr/>
        </p:nvCxnSpPr>
        <p:spPr>
          <a:xfrm>
            <a:off x="5551579" y="1457791"/>
            <a:ext cx="24503" cy="2514600"/>
          </a:xfrm>
          <a:prstGeom prst="line">
            <a:avLst/>
          </a:prstGeom>
          <a:ln w="28575" cap="flat" cmpd="sng" algn="ctr">
            <a:solidFill>
              <a:srgbClr val="FFFF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8" name="TextBox 67"/>
          <p:cNvSpPr txBox="1"/>
          <p:nvPr/>
        </p:nvSpPr>
        <p:spPr>
          <a:xfrm>
            <a:off x="3551745" y="4113809"/>
            <a:ext cx="1231542" cy="276999"/>
          </a:xfrm>
          <a:prstGeom prst="rect">
            <a:avLst/>
          </a:prstGeom>
          <a:noFill/>
        </p:spPr>
        <p:txBody>
          <a:bodyPr wrap="square" rtlCol="0">
            <a:spAutoFit/>
          </a:bodyPr>
          <a:lstStyle/>
          <a:p>
            <a:r>
              <a:rPr lang="en-US" sz="1200" dirty="0">
                <a:solidFill>
                  <a:srgbClr val="00B0F0"/>
                </a:solidFill>
              </a:rPr>
              <a:t>2015_m1</a:t>
            </a:r>
          </a:p>
        </p:txBody>
      </p:sp>
      <p:sp>
        <p:nvSpPr>
          <p:cNvPr id="69" name="TextBox 68"/>
          <p:cNvSpPr txBox="1"/>
          <p:nvPr/>
        </p:nvSpPr>
        <p:spPr>
          <a:xfrm>
            <a:off x="4097252" y="3946071"/>
            <a:ext cx="1231542" cy="276999"/>
          </a:xfrm>
          <a:prstGeom prst="rect">
            <a:avLst/>
          </a:prstGeom>
          <a:noFill/>
        </p:spPr>
        <p:txBody>
          <a:bodyPr wrap="square" rtlCol="0">
            <a:spAutoFit/>
          </a:bodyPr>
          <a:lstStyle/>
          <a:p>
            <a:r>
              <a:rPr lang="en-US" sz="1200" dirty="0">
                <a:solidFill>
                  <a:srgbClr val="00B0F0"/>
                </a:solidFill>
              </a:rPr>
              <a:t>2015_m2</a:t>
            </a:r>
          </a:p>
        </p:txBody>
      </p:sp>
      <p:sp>
        <p:nvSpPr>
          <p:cNvPr id="70" name="TextBox 69"/>
          <p:cNvSpPr txBox="1"/>
          <p:nvPr/>
        </p:nvSpPr>
        <p:spPr>
          <a:xfrm>
            <a:off x="4644867" y="4135934"/>
            <a:ext cx="1231542" cy="276999"/>
          </a:xfrm>
          <a:prstGeom prst="rect">
            <a:avLst/>
          </a:prstGeom>
          <a:noFill/>
        </p:spPr>
        <p:txBody>
          <a:bodyPr wrap="square" rtlCol="0">
            <a:spAutoFit/>
          </a:bodyPr>
          <a:lstStyle/>
          <a:p>
            <a:r>
              <a:rPr lang="en-US" sz="1200" dirty="0">
                <a:solidFill>
                  <a:srgbClr val="00B0F0"/>
                </a:solidFill>
              </a:rPr>
              <a:t>2015_m3</a:t>
            </a:r>
          </a:p>
        </p:txBody>
      </p:sp>
      <p:sp>
        <p:nvSpPr>
          <p:cNvPr id="71" name="Oval 70"/>
          <p:cNvSpPr/>
          <p:nvPr/>
        </p:nvSpPr>
        <p:spPr>
          <a:xfrm>
            <a:off x="9682144" y="1758768"/>
            <a:ext cx="152400" cy="1524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2" name="Oval 71"/>
          <p:cNvSpPr/>
          <p:nvPr/>
        </p:nvSpPr>
        <p:spPr>
          <a:xfrm>
            <a:off x="9682144" y="1984492"/>
            <a:ext cx="152400" cy="1524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3" name="Oval 72"/>
          <p:cNvSpPr/>
          <p:nvPr/>
        </p:nvSpPr>
        <p:spPr>
          <a:xfrm>
            <a:off x="9682144" y="2208813"/>
            <a:ext cx="152400" cy="1524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4" name="Oval 73"/>
          <p:cNvSpPr/>
          <p:nvPr/>
        </p:nvSpPr>
        <p:spPr>
          <a:xfrm>
            <a:off x="9682144" y="3335590"/>
            <a:ext cx="152400" cy="1524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5" name="Oval 74"/>
          <p:cNvSpPr/>
          <p:nvPr/>
        </p:nvSpPr>
        <p:spPr>
          <a:xfrm>
            <a:off x="9682144" y="3584310"/>
            <a:ext cx="152400" cy="1524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6" name="Oval 75"/>
          <p:cNvSpPr/>
          <p:nvPr/>
        </p:nvSpPr>
        <p:spPr>
          <a:xfrm>
            <a:off x="10527019" y="1758768"/>
            <a:ext cx="152400" cy="1524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7" name="Oval 76"/>
          <p:cNvSpPr/>
          <p:nvPr/>
        </p:nvSpPr>
        <p:spPr>
          <a:xfrm>
            <a:off x="10527019" y="1985941"/>
            <a:ext cx="152400" cy="1524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8" name="Oval 77"/>
          <p:cNvSpPr/>
          <p:nvPr/>
        </p:nvSpPr>
        <p:spPr>
          <a:xfrm>
            <a:off x="10527019" y="2220637"/>
            <a:ext cx="152400" cy="1524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9" name="Oval 78"/>
          <p:cNvSpPr/>
          <p:nvPr/>
        </p:nvSpPr>
        <p:spPr>
          <a:xfrm>
            <a:off x="10591837" y="3312982"/>
            <a:ext cx="152400" cy="1524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80" name="Oval 79"/>
          <p:cNvSpPr/>
          <p:nvPr/>
        </p:nvSpPr>
        <p:spPr>
          <a:xfrm>
            <a:off x="10591837" y="3613307"/>
            <a:ext cx="152400" cy="1524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81" name="Rectangle 80"/>
          <p:cNvSpPr/>
          <p:nvPr/>
        </p:nvSpPr>
        <p:spPr>
          <a:xfrm rot="5400000">
            <a:off x="9588841" y="2430546"/>
            <a:ext cx="748923" cy="769441"/>
          </a:xfrm>
          <a:prstGeom prst="rect">
            <a:avLst/>
          </a:prstGeom>
          <a:noFill/>
        </p:spPr>
        <p:txBody>
          <a:bodyPr wrap="none" lIns="91440" tIns="45720" rIns="91440" bIns="45720">
            <a:spAutoFit/>
          </a:bodyPr>
          <a:lstStyle/>
          <a:p>
            <a:pPr algn="ctr"/>
            <a:r>
              <a:rPr lang="en-US" sz="4400" b="0" cap="none" spc="0" dirty="0">
                <a:ln w="0"/>
                <a:solidFill>
                  <a:schemeClr val="bg1"/>
                </a:solidFill>
                <a:effectLst>
                  <a:outerShdw blurRad="38100" dist="25400" dir="5400000" algn="ctr" rotWithShape="0">
                    <a:srgbClr val="6E747A">
                      <a:alpha val="43000"/>
                    </a:srgbClr>
                  </a:outerShdw>
                </a:effectLst>
              </a:rPr>
              <a:t>…</a:t>
            </a:r>
          </a:p>
        </p:txBody>
      </p:sp>
      <p:cxnSp>
        <p:nvCxnSpPr>
          <p:cNvPr id="82" name="Straight Arrow Connector 81"/>
          <p:cNvCxnSpPr>
            <a:stCxn id="71" idx="6"/>
            <a:endCxn id="78" idx="2"/>
          </p:cNvCxnSpPr>
          <p:nvPr/>
        </p:nvCxnSpPr>
        <p:spPr>
          <a:xfrm>
            <a:off x="9834544" y="1834968"/>
            <a:ext cx="692475" cy="46186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endCxn id="80" idx="2"/>
          </p:cNvCxnSpPr>
          <p:nvPr/>
        </p:nvCxnSpPr>
        <p:spPr>
          <a:xfrm>
            <a:off x="9837712" y="2119262"/>
            <a:ext cx="754125" cy="157024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endCxn id="80" idx="2"/>
          </p:cNvCxnSpPr>
          <p:nvPr/>
        </p:nvCxnSpPr>
        <p:spPr>
          <a:xfrm flipV="1">
            <a:off x="9834543" y="3689507"/>
            <a:ext cx="757294" cy="1930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4" idx="6"/>
            <a:endCxn id="76" idx="2"/>
          </p:cNvCxnSpPr>
          <p:nvPr/>
        </p:nvCxnSpPr>
        <p:spPr>
          <a:xfrm flipV="1">
            <a:off x="9834544" y="1834968"/>
            <a:ext cx="692475" cy="157682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9834543" y="2099955"/>
            <a:ext cx="714794" cy="21514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9311152" y="1463506"/>
            <a:ext cx="1231542" cy="276999"/>
          </a:xfrm>
          <a:prstGeom prst="rect">
            <a:avLst/>
          </a:prstGeom>
          <a:noFill/>
        </p:spPr>
        <p:txBody>
          <a:bodyPr wrap="square" rtlCol="0">
            <a:spAutoFit/>
          </a:bodyPr>
          <a:lstStyle/>
          <a:p>
            <a:r>
              <a:rPr lang="en-US" sz="1200" dirty="0">
                <a:solidFill>
                  <a:srgbClr val="00B0F0"/>
                </a:solidFill>
              </a:rPr>
              <a:t>2015_m1</a:t>
            </a:r>
          </a:p>
        </p:txBody>
      </p:sp>
      <p:sp>
        <p:nvSpPr>
          <p:cNvPr id="88" name="TextBox 87"/>
          <p:cNvSpPr txBox="1"/>
          <p:nvPr/>
        </p:nvSpPr>
        <p:spPr>
          <a:xfrm>
            <a:off x="5160888" y="3960919"/>
            <a:ext cx="1231542" cy="276999"/>
          </a:xfrm>
          <a:prstGeom prst="rect">
            <a:avLst/>
          </a:prstGeom>
          <a:noFill/>
        </p:spPr>
        <p:txBody>
          <a:bodyPr wrap="square" rtlCol="0">
            <a:spAutoFit/>
          </a:bodyPr>
          <a:lstStyle/>
          <a:p>
            <a:r>
              <a:rPr lang="en-US" sz="1200" dirty="0">
                <a:solidFill>
                  <a:srgbClr val="00B0F0"/>
                </a:solidFill>
              </a:rPr>
              <a:t>2015_m4</a:t>
            </a:r>
          </a:p>
        </p:txBody>
      </p:sp>
      <p:sp>
        <p:nvSpPr>
          <p:cNvPr id="89" name="Left Brace 88"/>
          <p:cNvSpPr/>
          <p:nvPr/>
        </p:nvSpPr>
        <p:spPr>
          <a:xfrm rot="5400000">
            <a:off x="2130880" y="-172287"/>
            <a:ext cx="242958" cy="3368980"/>
          </a:xfrm>
          <a:prstGeom prst="leftBrace">
            <a:avLst>
              <a:gd name="adj1" fmla="val 0"/>
              <a:gd name="adj2" fmla="val 50000"/>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0" name="Left Brace 89"/>
          <p:cNvSpPr/>
          <p:nvPr/>
        </p:nvSpPr>
        <p:spPr>
          <a:xfrm rot="5400000">
            <a:off x="4137818" y="1266814"/>
            <a:ext cx="221081" cy="523757"/>
          </a:xfrm>
          <a:prstGeom prst="leftBrace">
            <a:avLst>
              <a:gd name="adj1" fmla="val 0"/>
              <a:gd name="adj2" fmla="val 50000"/>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91" name="Straight Connector 90"/>
          <p:cNvCxnSpPr/>
          <p:nvPr/>
        </p:nvCxnSpPr>
        <p:spPr>
          <a:xfrm>
            <a:off x="554178" y="3805470"/>
            <a:ext cx="8458200" cy="0"/>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sp>
        <p:nvSpPr>
          <p:cNvPr id="92" name="TextBox 91"/>
          <p:cNvSpPr txBox="1"/>
          <p:nvPr/>
        </p:nvSpPr>
        <p:spPr>
          <a:xfrm>
            <a:off x="10160675" y="1457780"/>
            <a:ext cx="1231542" cy="276999"/>
          </a:xfrm>
          <a:prstGeom prst="rect">
            <a:avLst/>
          </a:prstGeom>
          <a:noFill/>
        </p:spPr>
        <p:txBody>
          <a:bodyPr wrap="square" rtlCol="0">
            <a:spAutoFit/>
          </a:bodyPr>
          <a:lstStyle/>
          <a:p>
            <a:r>
              <a:rPr lang="en-US" sz="1200" dirty="0">
                <a:solidFill>
                  <a:srgbClr val="00B0F0"/>
                </a:solidFill>
              </a:rPr>
              <a:t>2015_m2</a:t>
            </a:r>
          </a:p>
        </p:txBody>
      </p:sp>
      <p:sp>
        <p:nvSpPr>
          <p:cNvPr id="93" name="TextBox 92"/>
          <p:cNvSpPr txBox="1"/>
          <p:nvPr/>
        </p:nvSpPr>
        <p:spPr>
          <a:xfrm>
            <a:off x="8979176" y="1009732"/>
            <a:ext cx="2368973" cy="307777"/>
          </a:xfrm>
          <a:prstGeom prst="rect">
            <a:avLst/>
          </a:prstGeom>
          <a:noFill/>
        </p:spPr>
        <p:txBody>
          <a:bodyPr wrap="square" rtlCol="0">
            <a:spAutoFit/>
          </a:bodyPr>
          <a:lstStyle/>
          <a:p>
            <a:r>
              <a:rPr lang="en-US" sz="1400" b="1" dirty="0">
                <a:solidFill>
                  <a:srgbClr val="00B0F0"/>
                </a:solidFill>
              </a:rPr>
              <a:t>Max Correlation Matching</a:t>
            </a:r>
          </a:p>
        </p:txBody>
      </p:sp>
      <p:sp>
        <p:nvSpPr>
          <p:cNvPr id="95" name="Rectangle 94"/>
          <p:cNvSpPr/>
          <p:nvPr/>
        </p:nvSpPr>
        <p:spPr>
          <a:xfrm rot="5400000">
            <a:off x="10408519" y="2427065"/>
            <a:ext cx="748923" cy="769441"/>
          </a:xfrm>
          <a:prstGeom prst="rect">
            <a:avLst/>
          </a:prstGeom>
          <a:noFill/>
        </p:spPr>
        <p:txBody>
          <a:bodyPr wrap="none" lIns="91440" tIns="45720" rIns="91440" bIns="45720">
            <a:spAutoFit/>
          </a:bodyPr>
          <a:lstStyle/>
          <a:p>
            <a:pPr algn="ctr"/>
            <a:r>
              <a:rPr lang="en-US" sz="4400" b="0" cap="none" spc="0" dirty="0">
                <a:ln w="0"/>
                <a:solidFill>
                  <a:schemeClr val="bg1"/>
                </a:solidFill>
                <a:effectLst>
                  <a:outerShdw blurRad="38100" dist="25400" dir="5400000" algn="ctr" rotWithShape="0">
                    <a:srgbClr val="6E747A">
                      <a:alpha val="43000"/>
                    </a:srgbClr>
                  </a:outerShdw>
                </a:effectLst>
              </a:rPr>
              <a:t>…</a:t>
            </a:r>
          </a:p>
        </p:txBody>
      </p:sp>
      <p:sp>
        <p:nvSpPr>
          <p:cNvPr id="97" name="TextBox 96"/>
          <p:cNvSpPr txBox="1"/>
          <p:nvPr/>
        </p:nvSpPr>
        <p:spPr>
          <a:xfrm>
            <a:off x="548639" y="4476687"/>
            <a:ext cx="11052122" cy="1231106"/>
          </a:xfrm>
          <a:prstGeom prst="rect">
            <a:avLst/>
          </a:prstGeom>
          <a:noFill/>
        </p:spPr>
        <p:txBody>
          <a:bodyPr wrap="square" lIns="0" tIns="0" rIns="0" bIns="0" rtlCol="0">
            <a:spAutoFit/>
          </a:bodyPr>
          <a:lstStyle/>
          <a:p>
            <a:r>
              <a:rPr lang="en-US" sz="2000" dirty="0">
                <a:solidFill>
                  <a:schemeClr val="bg1"/>
                </a:solidFill>
              </a:rPr>
              <a:t>Each month’s p-ICA factors are different (with a large overlap) to the following month’s. So, how do we track the ‘BFW’ factor across time?</a:t>
            </a:r>
          </a:p>
          <a:p>
            <a:endParaRPr lang="en-US" sz="2000" dirty="0">
              <a:solidFill>
                <a:schemeClr val="bg1"/>
              </a:solidFill>
            </a:endParaRPr>
          </a:p>
          <a:p>
            <a:r>
              <a:rPr lang="en-US" sz="2000" dirty="0">
                <a:solidFill>
                  <a:schemeClr val="bg1"/>
                </a:solidFill>
              </a:rPr>
              <a:t>Match it to the factor with the highest </a:t>
            </a:r>
            <a:r>
              <a:rPr lang="en-US" sz="2000" b="1" dirty="0">
                <a:solidFill>
                  <a:srgbClr val="FFFF00"/>
                </a:solidFill>
              </a:rPr>
              <a:t>correlation</a:t>
            </a:r>
            <a:endParaRPr lang="en-US" sz="2000" b="1" dirty="0">
              <a:solidFill>
                <a:schemeClr val="bg1"/>
              </a:solidFill>
            </a:endParaRPr>
          </a:p>
        </p:txBody>
      </p:sp>
    </p:spTree>
    <p:extLst>
      <p:ext uri="{BB962C8B-B14F-4D97-AF65-F5344CB8AC3E}">
        <p14:creationId xmlns:p14="http://schemas.microsoft.com/office/powerpoint/2010/main" val="3839801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p-ICA Factors Are Extremely Stable</a:t>
            </a:r>
          </a:p>
        </p:txBody>
      </p:sp>
      <p:sp>
        <p:nvSpPr>
          <p:cNvPr id="3" name="Text Placeholder 2"/>
          <p:cNvSpPr>
            <a:spLocks noGrp="1"/>
          </p:cNvSpPr>
          <p:nvPr>
            <p:ph type="body" sz="quarter" idx="13"/>
          </p:nvPr>
        </p:nvSpPr>
        <p:spPr>
          <a:xfrm>
            <a:off x="548618" y="1174293"/>
            <a:ext cx="10393217" cy="4251722"/>
          </a:xfrm>
        </p:spPr>
        <p:txBody>
          <a:bodyPr/>
          <a:lstStyle/>
          <a:p>
            <a:pPr marL="0" indent="0">
              <a:buNone/>
            </a:pPr>
            <a:r>
              <a:rPr lang="en-US" sz="2000" dirty="0"/>
              <a:t>For a randomly chosen factor, how strong is the correlation to next month’s tracked factor?</a:t>
            </a:r>
          </a:p>
          <a:p>
            <a:pPr marL="0" indent="0">
              <a:buNone/>
            </a:pPr>
            <a:endParaRPr lang="en-US" dirty="0"/>
          </a:p>
        </p:txBody>
      </p:sp>
      <p:sp>
        <p:nvSpPr>
          <p:cNvPr id="9" name="Rectangle 8"/>
          <p:cNvSpPr/>
          <p:nvPr/>
        </p:nvSpPr>
        <p:spPr>
          <a:xfrm>
            <a:off x="1889595" y="4499950"/>
            <a:ext cx="4518084" cy="246221"/>
          </a:xfrm>
          <a:prstGeom prst="rect">
            <a:avLst/>
          </a:prstGeom>
        </p:spPr>
        <p:txBody>
          <a:bodyPr wrap="square" lIns="0" tIns="0" rIns="0" bIns="0">
            <a:spAutoFit/>
          </a:bodyPr>
          <a:lstStyle/>
          <a:p>
            <a:pPr algn="ctr"/>
            <a:r>
              <a:rPr lang="en-US" sz="1600" dirty="0">
                <a:solidFill>
                  <a:schemeClr val="bg1"/>
                </a:solidFill>
              </a:rPr>
              <a:t>Regular LSA PCA factors have poor matching</a:t>
            </a:r>
          </a:p>
        </p:txBody>
      </p:sp>
      <p:sp>
        <p:nvSpPr>
          <p:cNvPr id="10" name="Rectangle 9"/>
          <p:cNvSpPr/>
          <p:nvPr/>
        </p:nvSpPr>
        <p:spPr>
          <a:xfrm>
            <a:off x="6407680" y="4499950"/>
            <a:ext cx="4653860" cy="246221"/>
          </a:xfrm>
          <a:prstGeom prst="rect">
            <a:avLst/>
          </a:prstGeom>
        </p:spPr>
        <p:txBody>
          <a:bodyPr wrap="square" lIns="0" tIns="0" rIns="0" bIns="0">
            <a:spAutoFit/>
          </a:bodyPr>
          <a:lstStyle/>
          <a:p>
            <a:pPr algn="ctr"/>
            <a:r>
              <a:rPr lang="en-US" sz="1600" dirty="0">
                <a:solidFill>
                  <a:schemeClr val="bg1"/>
                </a:solidFill>
              </a:rPr>
              <a:t>p-ICA factors have strong matching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7679" y="1805484"/>
            <a:ext cx="4653861" cy="261518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912" y="1805485"/>
            <a:ext cx="4692767" cy="2613769"/>
          </a:xfrm>
          <a:prstGeom prst="rect">
            <a:avLst/>
          </a:prstGeom>
        </p:spPr>
      </p:pic>
      <p:sp>
        <p:nvSpPr>
          <p:cNvPr id="13" name="Rectangle 12"/>
          <p:cNvSpPr/>
          <p:nvPr/>
        </p:nvSpPr>
        <p:spPr>
          <a:xfrm>
            <a:off x="1250166" y="4944750"/>
            <a:ext cx="9691669" cy="615553"/>
          </a:xfrm>
          <a:prstGeom prst="rect">
            <a:avLst/>
          </a:prstGeom>
        </p:spPr>
        <p:txBody>
          <a:bodyPr wrap="square" lIns="0" tIns="0" rIns="0" bIns="0">
            <a:spAutoFit/>
          </a:bodyPr>
          <a:lstStyle/>
          <a:p>
            <a:pPr algn="ctr"/>
            <a:r>
              <a:rPr lang="en-US" sz="2000" dirty="0">
                <a:solidFill>
                  <a:srgbClr val="FFFF00"/>
                </a:solidFill>
              </a:rPr>
              <a:t>91.77% of p-ICA matches have a matching correlation of &gt;0.85</a:t>
            </a:r>
          </a:p>
          <a:p>
            <a:pPr algn="ctr"/>
            <a:r>
              <a:rPr lang="en-US" sz="2000" dirty="0">
                <a:solidFill>
                  <a:srgbClr val="FFFF00"/>
                </a:solidFill>
              </a:rPr>
              <a:t>Only a small proportion (0.21%) of factors have multiple strong matches (&gt;0.85)</a:t>
            </a:r>
          </a:p>
        </p:txBody>
      </p:sp>
    </p:spTree>
    <p:extLst>
      <p:ext uri="{BB962C8B-B14F-4D97-AF65-F5344CB8AC3E}">
        <p14:creationId xmlns:p14="http://schemas.microsoft.com/office/powerpoint/2010/main" val="135692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 Factor Loadings and Filter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a:xfrm>
                <a:off x="548619" y="1174293"/>
                <a:ext cx="10821346" cy="4251722"/>
              </a:xfrm>
            </p:spPr>
            <p:txBody>
              <a:bodyPr/>
              <a:lstStyle/>
              <a:p>
                <a:pPr marL="514350" indent="-514350">
                  <a:buFont typeface="+mj-lt"/>
                  <a:buAutoNum type="arabicPeriod"/>
                </a:pPr>
                <a:r>
                  <a:rPr lang="en-US" sz="2000" dirty="0"/>
                  <a:t>Apply trained TF-IDF transformation to today’s stories to get TF-IDF matrix </a:t>
                </a:r>
                <a14:m>
                  <m:oMath xmlns:m="http://schemas.openxmlformats.org/officeDocument/2006/math">
                    <m:r>
                      <a:rPr lang="en-US" sz="2000" i="1">
                        <a:solidFill>
                          <a:srgbClr val="FF0000"/>
                        </a:solidFill>
                        <a:latin typeface="Cambria Math" panose="02040503050406030204" pitchFamily="18" charset="0"/>
                      </a:rPr>
                      <m:t>𝑋</m:t>
                    </m:r>
                  </m:oMath>
                </a14:m>
                <a:br>
                  <a:rPr lang="en-US" sz="2000" dirty="0"/>
                </a:br>
                <a:endParaRPr lang="en-US" sz="2000" dirty="0"/>
              </a:p>
              <a:p>
                <a:pPr marL="514350" indent="-514350">
                  <a:buFont typeface="+mj-lt"/>
                  <a:buAutoNum type="arabicPeriod"/>
                </a:pPr>
                <a:r>
                  <a:rPr lang="en-US" sz="2000" dirty="0"/>
                  <a:t>Compute normalized loadings by projection onto trained factors </a:t>
                </a:r>
                <a14:m>
                  <m:oMath xmlns:m="http://schemas.openxmlformats.org/officeDocument/2006/math">
                    <m:r>
                      <a:rPr lang="en-US" sz="2000" i="1">
                        <a:solidFill>
                          <a:srgbClr val="00B050"/>
                        </a:solidFill>
                        <a:latin typeface="Cambria Math" panose="02040503050406030204" pitchFamily="18" charset="0"/>
                      </a:rPr>
                      <m:t>𝑉</m:t>
                    </m:r>
                  </m:oMath>
                </a14:m>
                <a:r>
                  <a:rPr lang="en-US" sz="2000" dirty="0"/>
                  <a:t>.</a:t>
                </a:r>
                <a:br>
                  <a:rPr lang="en-US" sz="2000" dirty="0"/>
                </a:br>
                <a:r>
                  <a:rPr lang="en-US" sz="2000" dirty="0"/>
                  <a:t>		</a:t>
                </a:r>
                <a:br>
                  <a:rPr lang="en-US" sz="2000" dirty="0"/>
                </a:br>
                <a:r>
                  <a:rPr lang="en-US" sz="2000" dirty="0"/>
                  <a:t>	</a:t>
                </a:r>
                <a14:m>
                  <m:oMath xmlns:m="http://schemas.openxmlformats.org/officeDocument/2006/math">
                    <m:d>
                      <m:dPr>
                        <m:ctrlPr>
                          <a:rPr lang="en-US" sz="2000" i="1" smtClean="0">
                            <a:solidFill>
                              <a:schemeClr val="bg1"/>
                            </a:solidFill>
                            <a:latin typeface="Cambria Math" panose="02040503050406030204" pitchFamily="18" charset="0"/>
                          </a:rPr>
                        </m:ctrlPr>
                      </m:dPr>
                      <m:e>
                        <m:r>
                          <a:rPr lang="en-US" sz="2000" b="0" i="1" smtClean="0">
                            <a:solidFill>
                              <a:srgbClr val="FF0000"/>
                            </a:solidFill>
                            <a:latin typeface="Cambria Math" panose="02040503050406030204" pitchFamily="18" charset="0"/>
                          </a:rPr>
                          <m:t>𝑋</m:t>
                        </m:r>
                        <m:r>
                          <a:rPr lang="en-US" sz="2000" i="1" smtClean="0">
                            <a:solidFill>
                              <a:schemeClr val="bg1"/>
                            </a:solidFill>
                            <a:latin typeface="Cambria Math" panose="02040503050406030204" pitchFamily="18" charset="0"/>
                          </a:rPr>
                          <m:t>−</m:t>
                        </m:r>
                        <m:acc>
                          <m:accPr>
                            <m:chr m:val="̅"/>
                            <m:ctrlPr>
                              <a:rPr lang="en-US" sz="2000" i="1" smtClean="0">
                                <a:solidFill>
                                  <a:srgbClr val="00B050"/>
                                </a:solidFill>
                                <a:latin typeface="Cambria Math" panose="02040503050406030204" pitchFamily="18" charset="0"/>
                              </a:rPr>
                            </m:ctrlPr>
                          </m:accPr>
                          <m:e>
                            <m:r>
                              <a:rPr lang="en-US" sz="2000" b="0" i="1" smtClean="0">
                                <a:solidFill>
                                  <a:srgbClr val="00B050"/>
                                </a:solidFill>
                                <a:latin typeface="Cambria Math" panose="02040503050406030204" pitchFamily="18" charset="0"/>
                              </a:rPr>
                              <m:t>𝑋</m:t>
                            </m:r>
                          </m:e>
                        </m:acc>
                      </m:e>
                    </m:d>
                    <m:r>
                      <a:rPr lang="en-US" sz="2000" b="0" i="1" smtClean="0">
                        <a:solidFill>
                          <a:schemeClr val="bg1"/>
                        </a:solidFill>
                        <a:latin typeface="Cambria Math" panose="02040503050406030204" pitchFamily="18" charset="0"/>
                      </a:rPr>
                      <m:t>=</m:t>
                    </m:r>
                    <m:r>
                      <a:rPr lang="en-US" sz="2000" b="0" i="1" smtClean="0">
                        <a:solidFill>
                          <a:srgbClr val="FF0000"/>
                        </a:solidFill>
                        <a:latin typeface="Cambria Math" panose="02040503050406030204" pitchFamily="18" charset="0"/>
                      </a:rPr>
                      <m:t>𝑈</m:t>
                    </m:r>
                    <m:r>
                      <a:rPr lang="en-US" sz="2000" b="0" i="1" smtClean="0">
                        <a:solidFill>
                          <a:srgbClr val="00B050"/>
                        </a:solidFill>
                        <a:latin typeface="Cambria Math" panose="02040503050406030204" pitchFamily="18" charset="0"/>
                      </a:rPr>
                      <m:t>𝑆</m:t>
                    </m:r>
                    <m:sSup>
                      <m:sSupPr>
                        <m:ctrlPr>
                          <a:rPr lang="en-US" sz="2000" i="1" smtClean="0">
                            <a:solidFill>
                              <a:srgbClr val="00B050"/>
                            </a:solidFill>
                            <a:latin typeface="Cambria Math" panose="02040503050406030204" pitchFamily="18" charset="0"/>
                          </a:rPr>
                        </m:ctrlPr>
                      </m:sSupPr>
                      <m:e>
                        <m:r>
                          <a:rPr lang="en-US" sz="2000" i="1">
                            <a:solidFill>
                              <a:srgbClr val="00B050"/>
                            </a:solidFill>
                            <a:latin typeface="Cambria Math" panose="02040503050406030204" pitchFamily="18" charset="0"/>
                          </a:rPr>
                          <m:t>𝑉</m:t>
                        </m:r>
                      </m:e>
                      <m:sup>
                        <m:r>
                          <a:rPr lang="en-US" sz="2000" i="1">
                            <a:solidFill>
                              <a:srgbClr val="00B050"/>
                            </a:solidFill>
                            <a:latin typeface="Cambria Math" panose="02040503050406030204" pitchFamily="18" charset="0"/>
                          </a:rPr>
                          <m:t>𝑇</m:t>
                        </m:r>
                      </m:sup>
                    </m:sSup>
                  </m:oMath>
                </a14:m>
                <a:r>
                  <a:rPr lang="en-US" sz="2000" dirty="0">
                    <a:solidFill>
                      <a:schemeClr val="bg1"/>
                    </a:solidFill>
                  </a:rPr>
                  <a:t>                                                  </a:t>
                </a:r>
                <a14:m>
                  <m:oMath xmlns:m="http://schemas.openxmlformats.org/officeDocument/2006/math">
                    <m:r>
                      <a:rPr lang="en-US" sz="2000" b="0" i="1" smtClean="0">
                        <a:solidFill>
                          <a:srgbClr val="FF0000"/>
                        </a:solidFill>
                        <a:latin typeface="Cambria Math" panose="02040503050406030204" pitchFamily="18" charset="0"/>
                      </a:rPr>
                      <m:t>𝑈</m:t>
                    </m:r>
                    <m:r>
                      <a:rPr lang="en-US" sz="2000" i="1" smtClean="0">
                        <a:solidFill>
                          <a:schemeClr val="bg1"/>
                        </a:solidFill>
                        <a:latin typeface="Cambria Math"/>
                      </a:rPr>
                      <m:t>=</m:t>
                    </m:r>
                    <m:d>
                      <m:dPr>
                        <m:ctrlPr>
                          <a:rPr lang="en-US" sz="2000" i="1" smtClean="0">
                            <a:solidFill>
                              <a:schemeClr val="bg1"/>
                            </a:solidFill>
                            <a:latin typeface="Cambria Math" panose="02040503050406030204" pitchFamily="18" charset="0"/>
                          </a:rPr>
                        </m:ctrlPr>
                      </m:dPr>
                      <m:e>
                        <m:r>
                          <a:rPr lang="en-US" sz="2000" i="1" smtClean="0">
                            <a:solidFill>
                              <a:srgbClr val="FF0000"/>
                            </a:solidFill>
                            <a:latin typeface="Cambria Math" panose="02040503050406030204" pitchFamily="18" charset="0"/>
                          </a:rPr>
                          <m:t>𝑋</m:t>
                        </m:r>
                        <m:r>
                          <a:rPr lang="en-US" sz="2000" i="1">
                            <a:solidFill>
                              <a:schemeClr val="bg1"/>
                            </a:solidFill>
                            <a:latin typeface="Cambria Math" panose="02040503050406030204" pitchFamily="18" charset="0"/>
                          </a:rPr>
                          <m:t>−</m:t>
                        </m:r>
                        <m:acc>
                          <m:accPr>
                            <m:chr m:val="̅"/>
                            <m:ctrlPr>
                              <a:rPr lang="en-US" sz="2000" i="1" smtClean="0">
                                <a:solidFill>
                                  <a:srgbClr val="00B050"/>
                                </a:solidFill>
                                <a:latin typeface="Cambria Math" panose="02040503050406030204" pitchFamily="18" charset="0"/>
                              </a:rPr>
                            </m:ctrlPr>
                          </m:accPr>
                          <m:e>
                            <m:r>
                              <a:rPr lang="en-US" sz="2000" i="1" smtClean="0">
                                <a:solidFill>
                                  <a:srgbClr val="00B050"/>
                                </a:solidFill>
                                <a:latin typeface="Cambria Math" panose="02040503050406030204" pitchFamily="18" charset="0"/>
                              </a:rPr>
                              <m:t>𝑋</m:t>
                            </m:r>
                          </m:e>
                        </m:acc>
                      </m:e>
                    </m:d>
                    <m:r>
                      <a:rPr lang="en-US" sz="2000" i="1" smtClean="0">
                        <a:solidFill>
                          <a:srgbClr val="00B050"/>
                        </a:solidFill>
                        <a:latin typeface="Cambria Math" panose="02040503050406030204" pitchFamily="18" charset="0"/>
                      </a:rPr>
                      <m:t>𝑉</m:t>
                    </m:r>
                    <m:sSup>
                      <m:sSupPr>
                        <m:ctrlPr>
                          <a:rPr lang="en-US" sz="2000" i="1" smtClean="0">
                            <a:solidFill>
                              <a:schemeClr val="bg1"/>
                            </a:solidFill>
                            <a:latin typeface="Cambria Math" panose="02040503050406030204" pitchFamily="18" charset="0"/>
                          </a:rPr>
                        </m:ctrlPr>
                      </m:sSupPr>
                      <m:e>
                        <m:d>
                          <m:dPr>
                            <m:ctrlPr>
                              <a:rPr lang="en-US" sz="2000" i="1" smtClean="0">
                                <a:solidFill>
                                  <a:schemeClr val="bg1"/>
                                </a:solidFill>
                                <a:latin typeface="Cambria Math" panose="02040503050406030204" pitchFamily="18" charset="0"/>
                              </a:rPr>
                            </m:ctrlPr>
                          </m:dPr>
                          <m:e>
                            <m:sSup>
                              <m:sSupPr>
                                <m:ctrlPr>
                                  <a:rPr lang="en-US" sz="2000" i="1" smtClean="0">
                                    <a:solidFill>
                                      <a:srgbClr val="00B050"/>
                                    </a:solidFill>
                                    <a:latin typeface="Cambria Math" panose="02040503050406030204" pitchFamily="18" charset="0"/>
                                  </a:rPr>
                                </m:ctrlPr>
                              </m:sSupPr>
                              <m:e>
                                <m:r>
                                  <a:rPr lang="en-US" sz="2000" i="1">
                                    <a:solidFill>
                                      <a:srgbClr val="00B050"/>
                                    </a:solidFill>
                                    <a:latin typeface="Cambria Math" panose="02040503050406030204" pitchFamily="18" charset="0"/>
                                  </a:rPr>
                                  <m:t>𝑉</m:t>
                                </m:r>
                              </m:e>
                              <m:sup>
                                <m:r>
                                  <a:rPr lang="en-US" sz="2000" i="1">
                                    <a:solidFill>
                                      <a:srgbClr val="00B050"/>
                                    </a:solidFill>
                                    <a:latin typeface="Cambria Math" panose="02040503050406030204" pitchFamily="18" charset="0"/>
                                  </a:rPr>
                                  <m:t>𝑇</m:t>
                                </m:r>
                              </m:sup>
                            </m:sSup>
                            <m:r>
                              <a:rPr lang="en-US" sz="2000" i="1">
                                <a:solidFill>
                                  <a:srgbClr val="00B050"/>
                                </a:solidFill>
                                <a:latin typeface="Cambria Math" panose="02040503050406030204" pitchFamily="18" charset="0"/>
                              </a:rPr>
                              <m:t>𝑉</m:t>
                            </m:r>
                          </m:e>
                        </m:d>
                      </m:e>
                      <m:sup>
                        <m:r>
                          <a:rPr lang="en-US" sz="2000" b="0" i="1" smtClean="0">
                            <a:solidFill>
                              <a:schemeClr val="bg1"/>
                            </a:solidFill>
                            <a:latin typeface="Cambria Math" panose="02040503050406030204" pitchFamily="18" charset="0"/>
                          </a:rPr>
                          <m:t>−1</m:t>
                        </m:r>
                      </m:sup>
                    </m:sSup>
                    <m:sSup>
                      <m:sSupPr>
                        <m:ctrlPr>
                          <a:rPr lang="en-US" sz="2000" i="1">
                            <a:solidFill>
                              <a:schemeClr val="bg1"/>
                            </a:solidFill>
                            <a:latin typeface="Cambria Math" panose="02040503050406030204" pitchFamily="18" charset="0"/>
                          </a:rPr>
                        </m:ctrlPr>
                      </m:sSupPr>
                      <m:e>
                        <m:r>
                          <a:rPr lang="en-US" sz="2000" b="0" i="1" smtClean="0">
                            <a:solidFill>
                              <a:srgbClr val="00B050"/>
                            </a:solidFill>
                            <a:latin typeface="Cambria Math" panose="02040503050406030204" pitchFamily="18" charset="0"/>
                          </a:rPr>
                          <m:t>𝑆</m:t>
                        </m:r>
                      </m:e>
                      <m:sup>
                        <m:r>
                          <a:rPr lang="en-US" sz="2000" i="1">
                            <a:solidFill>
                              <a:schemeClr val="bg1"/>
                            </a:solidFill>
                            <a:latin typeface="Cambria Math" panose="02040503050406030204" pitchFamily="18" charset="0"/>
                          </a:rPr>
                          <m:t>−1</m:t>
                        </m:r>
                      </m:sup>
                    </m:sSup>
                  </m:oMath>
                </a14:m>
                <a:br>
                  <a:rPr lang="en-US" sz="2000" dirty="0">
                    <a:solidFill>
                      <a:schemeClr val="bg1"/>
                    </a:solidFill>
                  </a:rPr>
                </a:br>
                <a:r>
                  <a:rPr lang="en-US" sz="2000" dirty="0"/>
                  <a:t> </a:t>
                </a:r>
              </a:p>
              <a:p>
                <a:pPr marL="514350" indent="-514350">
                  <a:buFont typeface="+mj-lt"/>
                  <a:buAutoNum type="arabicPeriod"/>
                </a:pPr>
                <a:r>
                  <a:rPr lang="en-US" sz="2000" dirty="0"/>
                  <a:t>Identify significant factor loadings by looking at outliers in the factor loading distribution. We find that a kurtosis / ICA-based significance measure works well and produces consistent results:</a:t>
                </a:r>
              </a:p>
              <a:p>
                <a:pPr marL="514350" indent="-514350">
                  <a:buFont typeface="+mj-lt"/>
                  <a:buAutoNum type="arabicPeriod"/>
                </a:pPr>
                <a:endParaRPr lang="en-US" sz="2000" dirty="0"/>
              </a:p>
              <a:p>
                <a:pPr marL="0" indent="0">
                  <a:buNone/>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xfrm>
                <a:off x="548619" y="1174293"/>
                <a:ext cx="10821346" cy="4251722"/>
              </a:xfrm>
              <a:blipFill>
                <a:blip r:embed="rId2"/>
                <a:stretch>
                  <a:fillRect l="-1352" t="-1722" r="-1296"/>
                </a:stretch>
              </a:blipFill>
            </p:spPr>
            <p:txBody>
              <a:bodyPr/>
              <a:lstStyle/>
              <a:p>
                <a:r>
                  <a:rPr lang="en-US">
                    <a:noFill/>
                  </a:rPr>
                  <a:t> </a:t>
                </a:r>
              </a:p>
            </p:txBody>
          </p:sp>
        </mc:Fallback>
      </mc:AlternateContent>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3700135" y="3739896"/>
            <a:ext cx="4172818" cy="2294453"/>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7872953" y="3742028"/>
            <a:ext cx="4172818" cy="2294453"/>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928502" y="4052188"/>
                <a:ext cx="2895600" cy="1451744"/>
              </a:xfrm>
              <a:prstGeom prst="rect">
                <a:avLst/>
              </a:prstGeom>
              <a:noFill/>
            </p:spPr>
            <p:txBody>
              <a:bodyPr wrap="square" lIns="0" tIns="0" rIns="0" bIns="0" rtlCol="0">
                <a:spAutoFit/>
              </a:bodyPr>
              <a:lstStyle/>
              <a:p>
                <a:r>
                  <a:rPr lang="en-US" sz="2000" dirty="0">
                    <a:solidFill>
                      <a:schemeClr val="bg1"/>
                    </a:solidFill>
                  </a:rPr>
                  <a:t> </a:t>
                </a:r>
                <a14:m>
                  <m:oMath xmlns:m="http://schemas.openxmlformats.org/officeDocument/2006/math">
                    <m:sSup>
                      <m:sSupPr>
                        <m:ctrlPr>
                          <a:rPr lang="en-US" sz="2000" i="1" smtClean="0">
                            <a:solidFill>
                              <a:schemeClr val="bg1"/>
                            </a:solidFill>
                            <a:latin typeface="Cambria Math" panose="02040503050406030204" pitchFamily="18" charset="0"/>
                          </a:rPr>
                        </m:ctrlPr>
                      </m:sSupPr>
                      <m:e>
                        <m:sSub>
                          <m:sSubPr>
                            <m:ctrlPr>
                              <a:rPr lang="en-US" sz="200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𝑛</m:t>
                            </m:r>
                          </m:e>
                          <m:sub>
                            <m:r>
                              <a:rPr lang="en-US" sz="2000" b="0" i="1" smtClean="0">
                                <a:solidFill>
                                  <a:schemeClr val="bg1"/>
                                </a:solidFill>
                                <a:latin typeface="Cambria Math" panose="02040503050406030204" pitchFamily="18" charset="0"/>
                              </a:rPr>
                              <m:t>𝑠𝑖𝑔𝑛𝑖𝑓</m:t>
                            </m:r>
                            <m:r>
                              <a:rPr lang="en-US" sz="2000" b="0" i="1" smtClean="0">
                                <a:solidFill>
                                  <a:schemeClr val="bg1"/>
                                </a:solidFill>
                                <a:latin typeface="Cambria Math" panose="02040503050406030204" pitchFamily="18" charset="0"/>
                              </a:rPr>
                              <m:t>. = </m:t>
                            </m:r>
                          </m:sub>
                        </m:sSub>
                        <m:d>
                          <m:dPr>
                            <m:ctrlPr>
                              <a:rPr lang="en-US" sz="2000" i="1">
                                <a:solidFill>
                                  <a:schemeClr val="bg1"/>
                                </a:solidFill>
                                <a:latin typeface="Cambria Math" panose="02040503050406030204" pitchFamily="18" charset="0"/>
                              </a:rPr>
                            </m:ctrlPr>
                          </m:dPr>
                          <m:e>
                            <m:nary>
                              <m:naryPr>
                                <m:chr m:val="∑"/>
                                <m:limLoc m:val="subSup"/>
                                <m:ctrlPr>
                                  <a:rPr lang="en-US" sz="2000" i="1">
                                    <a:solidFill>
                                      <a:schemeClr val="bg1"/>
                                    </a:solidFill>
                                    <a:latin typeface="Cambria Math" panose="02040503050406030204" pitchFamily="18" charset="0"/>
                                  </a:rPr>
                                </m:ctrlPr>
                              </m:naryPr>
                              <m:sub>
                                <m:r>
                                  <m:rPr>
                                    <m:brk m:alnAt="1"/>
                                  </m:rPr>
                                  <a:rPr lang="en-US" sz="2000" b="0" i="1" smtClean="0">
                                    <a:solidFill>
                                      <a:schemeClr val="bg1"/>
                                    </a:solidFill>
                                    <a:latin typeface="Cambria Math" panose="02040503050406030204" pitchFamily="18" charset="0"/>
                                  </a:rPr>
                                  <m:t>𝑗</m:t>
                                </m:r>
                                <m:r>
                                  <a:rPr lang="en-US" sz="2000" i="1">
                                    <a:solidFill>
                                      <a:schemeClr val="bg1"/>
                                    </a:solidFill>
                                    <a:latin typeface="Cambria Math" panose="02040503050406030204" pitchFamily="18" charset="0"/>
                                  </a:rPr>
                                  <m:t>=1</m:t>
                                </m:r>
                              </m:sub>
                              <m:sup>
                                <m:r>
                                  <a:rPr lang="en-US" sz="2000" i="1">
                                    <a:solidFill>
                                      <a:schemeClr val="bg1"/>
                                    </a:solidFill>
                                    <a:latin typeface="Cambria Math" panose="02040503050406030204" pitchFamily="18" charset="0"/>
                                  </a:rPr>
                                  <m:t>𝑁</m:t>
                                </m:r>
                              </m:sup>
                              <m:e>
                                <m:sSup>
                                  <m:sSupPr>
                                    <m:ctrlPr>
                                      <a:rPr lang="en-US" sz="2000" i="1">
                                        <a:solidFill>
                                          <a:schemeClr val="bg1"/>
                                        </a:solidFill>
                                        <a:latin typeface="Cambria Math" panose="02040503050406030204" pitchFamily="18" charset="0"/>
                                      </a:rPr>
                                    </m:ctrlPr>
                                  </m:sSupPr>
                                  <m:e>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𝑒</m:t>
                                        </m:r>
                                      </m:e>
                                      <m:sub>
                                        <m:r>
                                          <a:rPr lang="en-US" sz="2000" i="1">
                                            <a:solidFill>
                                              <a:schemeClr val="bg1"/>
                                            </a:solidFill>
                                            <a:latin typeface="Cambria Math" panose="02040503050406030204" pitchFamily="18" charset="0"/>
                                          </a:rPr>
                                          <m:t>𝑘</m:t>
                                        </m:r>
                                        <m:r>
                                          <a:rPr lang="en-US" sz="2000" b="0" i="1" smtClean="0">
                                            <a:solidFill>
                                              <a:schemeClr val="bg1"/>
                                            </a:solidFill>
                                            <a:latin typeface="Cambria Math" panose="02040503050406030204" pitchFamily="18" charset="0"/>
                                          </a:rPr>
                                          <m:t>𝑗</m:t>
                                        </m:r>
                                      </m:sub>
                                    </m:sSub>
                                  </m:e>
                                  <m:sup>
                                    <m:r>
                                      <a:rPr lang="en-US" sz="2000" i="1">
                                        <a:solidFill>
                                          <a:schemeClr val="bg1"/>
                                        </a:solidFill>
                                        <a:latin typeface="Cambria Math" panose="02040503050406030204" pitchFamily="18" charset="0"/>
                                      </a:rPr>
                                      <m:t>4</m:t>
                                    </m:r>
                                  </m:sup>
                                </m:sSup>
                              </m:e>
                            </m:nary>
                          </m:e>
                        </m:d>
                      </m:e>
                      <m:sup>
                        <m:r>
                          <a:rPr lang="en-US" sz="2000" i="1">
                            <a:solidFill>
                              <a:schemeClr val="bg1"/>
                            </a:solidFill>
                            <a:latin typeface="Cambria Math" panose="02040503050406030204" pitchFamily="18" charset="0"/>
                          </a:rPr>
                          <m:t>−1</m:t>
                        </m:r>
                      </m:sup>
                    </m:sSup>
                  </m:oMath>
                </a14:m>
                <a:endParaRPr lang="en-US" sz="2000" i="1" dirty="0">
                  <a:solidFill>
                    <a:schemeClr val="bg1"/>
                  </a:solidFill>
                </a:endParaRPr>
              </a:p>
              <a:p>
                <a:endParaRPr lang="en-US" sz="2000" i="1" dirty="0">
                  <a:solidFill>
                    <a:schemeClr val="bg1"/>
                  </a:solidFill>
                </a:endParaRPr>
              </a:p>
              <a:p>
                <a:r>
                  <a:rPr lang="en-US" sz="2000" dirty="0">
                    <a:solidFill>
                      <a:schemeClr val="bg1"/>
                    </a:solidFill>
                  </a:rPr>
                  <a:t>         </a:t>
                </a:r>
                <a14:m>
                  <m:oMath xmlns:m="http://schemas.openxmlformats.org/officeDocument/2006/math">
                    <m:nary>
                      <m:naryPr>
                        <m:chr m:val="∑"/>
                        <m:limLoc m:val="subSup"/>
                        <m:ctrlPr>
                          <a:rPr lang="en-US" sz="2000" i="1">
                            <a:solidFill>
                              <a:schemeClr val="bg1"/>
                            </a:solidFill>
                            <a:latin typeface="Cambria Math" panose="02040503050406030204" pitchFamily="18" charset="0"/>
                          </a:rPr>
                        </m:ctrlPr>
                      </m:naryPr>
                      <m:sub>
                        <m:r>
                          <m:rPr>
                            <m:brk m:alnAt="1"/>
                          </m:rPr>
                          <a:rPr lang="en-US" sz="2000" i="1">
                            <a:solidFill>
                              <a:schemeClr val="bg1"/>
                            </a:solidFill>
                            <a:latin typeface="Cambria Math" panose="02040503050406030204" pitchFamily="18" charset="0"/>
                          </a:rPr>
                          <m:t>𝑗</m:t>
                        </m:r>
                        <m:r>
                          <a:rPr lang="en-US" sz="2000" i="1">
                            <a:solidFill>
                              <a:schemeClr val="bg1"/>
                            </a:solidFill>
                            <a:latin typeface="Cambria Math" panose="02040503050406030204" pitchFamily="18" charset="0"/>
                          </a:rPr>
                          <m:t>=1</m:t>
                        </m:r>
                      </m:sub>
                      <m:sup>
                        <m:r>
                          <a:rPr lang="en-US" sz="2000" i="1">
                            <a:solidFill>
                              <a:schemeClr val="bg1"/>
                            </a:solidFill>
                            <a:latin typeface="Cambria Math" panose="02040503050406030204" pitchFamily="18" charset="0"/>
                          </a:rPr>
                          <m:t>𝑁</m:t>
                        </m:r>
                      </m:sup>
                      <m:e>
                        <m:sSub>
                          <m:sSubPr>
                            <m:ctrlPr>
                              <a:rPr lang="en-US" sz="200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𝑒</m:t>
                            </m:r>
                          </m:e>
                          <m:sub>
                            <m:r>
                              <a:rPr lang="en-US" sz="2000" b="0" i="1" smtClean="0">
                                <a:solidFill>
                                  <a:schemeClr val="bg1"/>
                                </a:solidFill>
                                <a:latin typeface="Cambria Math" panose="02040503050406030204" pitchFamily="18" charset="0"/>
                              </a:rPr>
                              <m:t>𝑘𝑗</m:t>
                            </m:r>
                          </m:sub>
                        </m:sSub>
                        <m:r>
                          <a:rPr lang="en-US" sz="2000" i="1">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0</m:t>
                        </m:r>
                      </m:e>
                    </m:nary>
                  </m:oMath>
                </a14:m>
                <a:endParaRPr lang="en-US" sz="2000" dirty="0">
                  <a:solidFill>
                    <a:schemeClr val="bg1"/>
                  </a:solidFill>
                </a:endParaRPr>
              </a:p>
              <a:p>
                <a:r>
                  <a:rPr lang="en-US" sz="2000" dirty="0">
                    <a:solidFill>
                      <a:schemeClr val="bg1"/>
                    </a:solidFill>
                  </a:rPr>
                  <a:t>        </a:t>
                </a:r>
                <a14:m>
                  <m:oMath xmlns:m="http://schemas.openxmlformats.org/officeDocument/2006/math">
                    <m:nary>
                      <m:naryPr>
                        <m:chr m:val="∑"/>
                        <m:limLoc m:val="subSup"/>
                        <m:ctrlPr>
                          <a:rPr lang="en-US" sz="2000" i="1">
                            <a:solidFill>
                              <a:schemeClr val="bg1"/>
                            </a:solidFill>
                            <a:latin typeface="Cambria Math" panose="02040503050406030204" pitchFamily="18" charset="0"/>
                          </a:rPr>
                        </m:ctrlPr>
                      </m:naryPr>
                      <m:sub>
                        <m:r>
                          <m:rPr>
                            <m:brk m:alnAt="1"/>
                          </m:rPr>
                          <a:rPr lang="en-US" sz="2000" i="1">
                            <a:solidFill>
                              <a:schemeClr val="bg1"/>
                            </a:solidFill>
                            <a:latin typeface="Cambria Math" panose="02040503050406030204" pitchFamily="18" charset="0"/>
                          </a:rPr>
                          <m:t>𝑗</m:t>
                        </m:r>
                        <m:r>
                          <a:rPr lang="en-US" sz="2000" i="1">
                            <a:solidFill>
                              <a:schemeClr val="bg1"/>
                            </a:solidFill>
                            <a:latin typeface="Cambria Math" panose="02040503050406030204" pitchFamily="18" charset="0"/>
                          </a:rPr>
                          <m:t>=1</m:t>
                        </m:r>
                      </m:sub>
                      <m:sup>
                        <m:r>
                          <a:rPr lang="en-US" sz="2000" i="1">
                            <a:solidFill>
                              <a:schemeClr val="bg1"/>
                            </a:solidFill>
                            <a:latin typeface="Cambria Math" panose="02040503050406030204" pitchFamily="18" charset="0"/>
                          </a:rPr>
                          <m:t>𝑁</m:t>
                        </m:r>
                      </m:sup>
                      <m:e>
                        <m:sSup>
                          <m:sSupPr>
                            <m:ctrlPr>
                              <a:rPr lang="en-US" sz="2000" i="1">
                                <a:solidFill>
                                  <a:schemeClr val="bg1"/>
                                </a:solidFill>
                                <a:latin typeface="Cambria Math" panose="02040503050406030204" pitchFamily="18" charset="0"/>
                              </a:rPr>
                            </m:ctrlPr>
                          </m:sSupPr>
                          <m:e>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𝑒</m:t>
                                </m:r>
                              </m:e>
                              <m:sub>
                                <m:r>
                                  <a:rPr lang="en-US" sz="2000" i="1">
                                    <a:solidFill>
                                      <a:schemeClr val="bg1"/>
                                    </a:solidFill>
                                    <a:latin typeface="Cambria Math" panose="02040503050406030204" pitchFamily="18" charset="0"/>
                                  </a:rPr>
                                  <m:t>𝑘𝑗</m:t>
                                </m:r>
                              </m:sub>
                            </m:sSub>
                          </m:e>
                          <m:sup>
                            <m:r>
                              <a:rPr lang="en-US" sz="2000" i="1">
                                <a:solidFill>
                                  <a:schemeClr val="bg1"/>
                                </a:solidFill>
                                <a:latin typeface="Cambria Math" panose="02040503050406030204" pitchFamily="18" charset="0"/>
                              </a:rPr>
                              <m:t>2</m:t>
                            </m:r>
                          </m:sup>
                        </m:sSup>
                        <m:r>
                          <a:rPr lang="en-US" sz="2000" i="1">
                            <a:solidFill>
                              <a:schemeClr val="bg1"/>
                            </a:solidFill>
                            <a:latin typeface="Cambria Math" panose="02040503050406030204" pitchFamily="18" charset="0"/>
                          </a:rPr>
                          <m:t>=1</m:t>
                        </m:r>
                      </m:e>
                    </m:nary>
                  </m:oMath>
                </a14:m>
                <a:endParaRPr lang="en-US" sz="2000" dirty="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28502" y="4052188"/>
                <a:ext cx="2895600" cy="1451744"/>
              </a:xfrm>
              <a:prstGeom prst="rect">
                <a:avLst/>
              </a:prstGeom>
              <a:blipFill>
                <a:blip r:embed="rId5"/>
                <a:stretch>
                  <a:fillRect b="-50840"/>
                </a:stretch>
              </a:blipFill>
            </p:spPr>
            <p:txBody>
              <a:bodyPr/>
              <a:lstStyle/>
              <a:p>
                <a:r>
                  <a:rPr lang="en-US">
                    <a:noFill/>
                  </a:rPr>
                  <a:t> </a:t>
                </a:r>
              </a:p>
            </p:txBody>
          </p:sp>
        </mc:Fallback>
      </mc:AlternateContent>
      <p:cxnSp>
        <p:nvCxnSpPr>
          <p:cNvPr id="8" name="Straight Arrow Connector 7"/>
          <p:cNvCxnSpPr/>
          <p:nvPr/>
        </p:nvCxnSpPr>
        <p:spPr>
          <a:xfrm>
            <a:off x="3578948" y="2567709"/>
            <a:ext cx="2997343"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506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 Factor Sentiment and Trade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p:txBody>
              <a:bodyPr/>
              <a:lstStyle/>
              <a:p>
                <a:pPr marL="0" indent="0">
                  <a:buNone/>
                </a:pPr>
                <a:r>
                  <a:rPr lang="en-US" sz="2000" dirty="0"/>
                  <a:t>4. Compute each stock’s sentiment score using </a:t>
                </a:r>
                <a:r>
                  <a:rPr lang="en-US" sz="2000" i="1" dirty="0"/>
                  <a:t>only</a:t>
                </a:r>
                <a:r>
                  <a:rPr lang="en-US" sz="2000" dirty="0"/>
                  <a:t> </a:t>
                </a:r>
                <a:r>
                  <a:rPr lang="en-US" sz="2000" dirty="0">
                    <a:solidFill>
                      <a:srgbClr val="FFFF00"/>
                    </a:solidFill>
                  </a:rPr>
                  <a:t>factor-relevant news</a:t>
                </a:r>
              </a:p>
              <a:p>
                <a:pPr marL="0" indent="0">
                  <a:buNone/>
                </a:pPr>
                <a:endParaRPr lang="en-US" sz="2400" dirty="0"/>
              </a:p>
              <a:p>
                <a:pPr marL="0" indent="0" algn="ctr">
                  <a:buNone/>
                </a:pPr>
                <a:r>
                  <a:rPr lang="en-US" sz="2400" dirty="0"/>
                  <a:t> </a:t>
                </a:r>
                <a:endParaRPr lang="en-US" sz="28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5. Construct portfolio using BFW sentiment</a:t>
                </a:r>
              </a:p>
              <a:p>
                <a:pPr marL="742950" lvl="1" indent="-285750">
                  <a:buFont typeface="Arial" panose="020B0604020202020204" pitchFamily="34" charset="0"/>
                  <a:buChar char="•"/>
                </a:pPr>
                <a:r>
                  <a:rPr lang="en-US" sz="2000" dirty="0"/>
                  <a:t>Long top </a:t>
                </a:r>
                <a14:m>
                  <m:oMath xmlns:m="http://schemas.openxmlformats.org/officeDocument/2006/math">
                    <m:f>
                      <m:fPr>
                        <m:type m:val="skw"/>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3</m:t>
                        </m:r>
                      </m:den>
                    </m:f>
                  </m:oMath>
                </a14:m>
                <a:r>
                  <a:rPr lang="en-US" sz="2000" dirty="0"/>
                  <a:t> and short bottom </a:t>
                </a:r>
                <a14:m>
                  <m:oMath xmlns:m="http://schemas.openxmlformats.org/officeDocument/2006/math">
                    <m:f>
                      <m:fPr>
                        <m:type m:val="skw"/>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3</m:t>
                        </m:r>
                      </m:den>
                    </m:f>
                  </m:oMath>
                </a14:m>
                <a:r>
                  <a:rPr lang="en-US" sz="2000" dirty="0"/>
                  <a:t> equal weighted</a:t>
                </a:r>
              </a:p>
              <a:p>
                <a:pPr marL="742950" lvl="1" indent="-285750">
                  <a:buFont typeface="Arial" panose="020B0604020202020204" pitchFamily="34" charset="0"/>
                  <a:buChar char="•"/>
                </a:pPr>
                <a:r>
                  <a:rPr lang="en-US" sz="2000" dirty="0"/>
                  <a:t>Use demeaned and rescaled scores directly</a:t>
                </a:r>
              </a:p>
              <a:p>
                <a:pPr marL="288925" lvl="1" indent="0">
                  <a:buNone/>
                </a:pPr>
                <a:r>
                  <a:rPr lang="en-US" sz="20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blipFill>
                <a:blip r:embed="rId2"/>
                <a:stretch>
                  <a:fillRect l="-1683" t="-1722" b="-7174"/>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 y="1577328"/>
            <a:ext cx="6505163" cy="244631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237616" y="1708947"/>
                <a:ext cx="4745594" cy="1324722"/>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bg1"/>
                          </a:solidFill>
                          <a:latin typeface="Cambria Math" panose="02040503050406030204" pitchFamily="18" charset="0"/>
                        </a:rPr>
                        <m:t>𝑆𝑒𝑛𝑡𝑖𝑚𝑒𝑛𝑡</m:t>
                      </m:r>
                      <m:r>
                        <a:rPr lang="en-US" sz="2000" i="1" smtClean="0">
                          <a:solidFill>
                            <a:schemeClr val="bg1"/>
                          </a:solidFill>
                          <a:latin typeface="Cambria Math" panose="02040503050406030204" pitchFamily="18" charset="0"/>
                        </a:rPr>
                        <m:t>=</m:t>
                      </m:r>
                      <m:f>
                        <m:fPr>
                          <m:ctrlPr>
                            <a:rPr lang="en-US" sz="2000" i="1">
                              <a:solidFill>
                                <a:schemeClr val="bg1"/>
                              </a:solidFill>
                              <a:latin typeface="Cambria Math" panose="02040503050406030204" pitchFamily="18" charset="0"/>
                            </a:rPr>
                          </m:ctrlPr>
                        </m:fPr>
                        <m:num>
                          <m:nary>
                            <m:naryPr>
                              <m:chr m:val="∑"/>
                              <m:limLoc m:val="undOvr"/>
                              <m:ctrlPr>
                                <a:rPr lang="en-US" sz="2000" i="1">
                                  <a:solidFill>
                                    <a:schemeClr val="bg1"/>
                                  </a:solidFill>
                                  <a:latin typeface="Cambria Math" panose="02040503050406030204" pitchFamily="18" charset="0"/>
                                </a:rPr>
                              </m:ctrlPr>
                            </m:naryPr>
                            <m:sub>
                              <m:r>
                                <a:rPr lang="en-US" sz="2000" i="1">
                                  <a:solidFill>
                                    <a:schemeClr val="bg1"/>
                                  </a:solidFill>
                                  <a:latin typeface="Cambria Math" panose="02040503050406030204" pitchFamily="18" charset="0"/>
                                </a:rPr>
                                <m:t>𝑖</m:t>
                              </m:r>
                              <m:r>
                                <a:rPr lang="en-US" sz="2000" i="1">
                                  <a:solidFill>
                                    <a:schemeClr val="bg1"/>
                                  </a:solidFill>
                                  <a:latin typeface="Cambria Math" panose="02040503050406030204" pitchFamily="18" charset="0"/>
                                </a:rPr>
                                <m:t>=1</m:t>
                              </m:r>
                            </m:sub>
                            <m:sup>
                              <m:r>
                                <a:rPr lang="en-US" sz="2000" i="1">
                                  <a:solidFill>
                                    <a:schemeClr val="bg1"/>
                                  </a:solidFill>
                                  <a:latin typeface="Cambria Math" panose="02040503050406030204" pitchFamily="18" charset="0"/>
                                </a:rPr>
                                <m:t>𝑁</m:t>
                              </m:r>
                            </m:sup>
                            <m:e>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𝑆𝑐𝑜𝑟𝑒</m:t>
                                  </m:r>
                                </m:e>
                                <m:sub>
                                  <m:r>
                                    <a:rPr lang="en-US" sz="2000" i="1">
                                      <a:solidFill>
                                        <a:schemeClr val="bg1"/>
                                      </a:solidFill>
                                      <a:latin typeface="Cambria Math" panose="02040503050406030204" pitchFamily="18" charset="0"/>
                                    </a:rPr>
                                    <m:t>𝑖</m:t>
                                  </m:r>
                                </m:sub>
                              </m:sSub>
                              <m:r>
                                <a:rPr lang="en-US" sz="2000" i="1">
                                  <a:solidFill>
                                    <a:schemeClr val="bg1"/>
                                  </a:solidFill>
                                  <a:latin typeface="Cambria Math" panose="02040503050406030204" pitchFamily="18" charset="0"/>
                                </a:rPr>
                                <m:t>×</m:t>
                              </m:r>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𝐶𝑜𝑛𝑓𝑖𝑑𝑒𝑛𝑐𝑒</m:t>
                                  </m:r>
                                </m:e>
                                <m:sub>
                                  <m:r>
                                    <a:rPr lang="en-US" sz="2000" i="1">
                                      <a:solidFill>
                                        <a:schemeClr val="bg1"/>
                                      </a:solidFill>
                                      <a:latin typeface="Cambria Math" panose="02040503050406030204" pitchFamily="18" charset="0"/>
                                    </a:rPr>
                                    <m:t>𝑖</m:t>
                                  </m:r>
                                </m:sub>
                              </m:sSub>
                            </m:e>
                          </m:nary>
                        </m:num>
                        <m:den>
                          <m:nary>
                            <m:naryPr>
                              <m:chr m:val="∑"/>
                              <m:limLoc m:val="undOvr"/>
                              <m:ctrlPr>
                                <a:rPr lang="en-US" sz="2000" i="1">
                                  <a:solidFill>
                                    <a:schemeClr val="bg1"/>
                                  </a:solidFill>
                                  <a:latin typeface="Cambria Math" panose="02040503050406030204" pitchFamily="18" charset="0"/>
                                </a:rPr>
                              </m:ctrlPr>
                            </m:naryPr>
                            <m:sub>
                              <m:r>
                                <a:rPr lang="en-US" sz="2000" i="1">
                                  <a:solidFill>
                                    <a:schemeClr val="bg1"/>
                                  </a:solidFill>
                                  <a:latin typeface="Cambria Math" panose="02040503050406030204" pitchFamily="18" charset="0"/>
                                </a:rPr>
                                <m:t>𝑖</m:t>
                              </m:r>
                              <m:r>
                                <a:rPr lang="en-US" sz="2000" i="1">
                                  <a:solidFill>
                                    <a:schemeClr val="bg1"/>
                                  </a:solidFill>
                                  <a:latin typeface="Cambria Math" panose="02040503050406030204" pitchFamily="18" charset="0"/>
                                </a:rPr>
                                <m:t>=1</m:t>
                              </m:r>
                            </m:sub>
                            <m:sup>
                              <m:r>
                                <a:rPr lang="en-US" sz="2000" i="1">
                                  <a:solidFill>
                                    <a:schemeClr val="bg1"/>
                                  </a:solidFill>
                                  <a:latin typeface="Cambria Math" panose="02040503050406030204" pitchFamily="18" charset="0"/>
                                </a:rPr>
                                <m:t>𝑁</m:t>
                              </m:r>
                            </m:sup>
                            <m:e>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𝐶𝑜𝑛𝑓𝑖𝑑𝑒𝑛𝑐𝑒</m:t>
                                  </m:r>
                                </m:e>
                                <m:sub>
                                  <m:r>
                                    <a:rPr lang="en-US" sz="2000" i="1">
                                      <a:solidFill>
                                        <a:schemeClr val="bg1"/>
                                      </a:solidFill>
                                      <a:latin typeface="Cambria Math" panose="02040503050406030204" pitchFamily="18" charset="0"/>
                                    </a:rPr>
                                    <m:t>𝑖</m:t>
                                  </m:r>
                                </m:sub>
                              </m:sSub>
                            </m:e>
                          </m:nary>
                        </m:den>
                      </m:f>
                    </m:oMath>
                  </m:oMathPara>
                </a14:m>
                <a:endParaRPr lang="en-US" sz="2000" dirty="0">
                  <a:solidFill>
                    <a:schemeClr val="bg1"/>
                  </a:solidFill>
                </a:endParaRPr>
              </a:p>
              <a:p>
                <a:endParaRPr lang="en-US" sz="2000" dirty="0">
                  <a:solidFill>
                    <a:schemeClr val="bg1"/>
                  </a:solidFill>
                </a:endParaRPr>
              </a:p>
              <a:p>
                <a:r>
                  <a:rPr lang="en-US" sz="2000" dirty="0">
                    <a:solidFill>
                      <a:schemeClr val="bg1"/>
                    </a:solidFill>
                  </a:rPr>
                  <a:t>	     </a:t>
                </a:r>
                <a14:m>
                  <m:oMath xmlns:m="http://schemas.openxmlformats.org/officeDocument/2006/math">
                    <m:r>
                      <a:rPr lang="en-US" sz="2000" i="1" dirty="0" smtClean="0">
                        <a:solidFill>
                          <a:schemeClr val="bg1"/>
                        </a:solidFill>
                        <a:latin typeface="Cambria Math" panose="02040503050406030204" pitchFamily="18" charset="0"/>
                      </a:rPr>
                      <m:t>= </m:t>
                    </m:r>
                    <m:r>
                      <a:rPr lang="en-US" sz="2000" i="1" dirty="0" smtClean="0">
                        <a:solidFill>
                          <a:srgbClr val="00B0F0"/>
                        </a:solidFill>
                        <a:latin typeface="Cambria Math" panose="02040503050406030204" pitchFamily="18" charset="0"/>
                      </a:rPr>
                      <m:t>0.2037</m:t>
                    </m:r>
                  </m:oMath>
                </a14:m>
                <a:endParaRPr lang="en-US" sz="2000" dirty="0">
                  <a:solidFill>
                    <a:srgbClr val="00B0F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7237616" y="1708947"/>
                <a:ext cx="4745594" cy="1324722"/>
              </a:xfrm>
              <a:prstGeom prst="rect">
                <a:avLst/>
              </a:prstGeom>
              <a:blipFill>
                <a:blip r:embed="rId4"/>
                <a:stretch>
                  <a:fillRect b="-1376"/>
                </a:stretch>
              </a:blipFill>
            </p:spPr>
            <p:txBody>
              <a:bodyPr/>
              <a:lstStyle/>
              <a:p>
                <a:r>
                  <a:rPr lang="en-US">
                    <a:noFill/>
                  </a:rPr>
                  <a:t> </a:t>
                </a:r>
              </a:p>
            </p:txBody>
          </p:sp>
        </mc:Fallback>
      </mc:AlternateContent>
      <p:sp>
        <p:nvSpPr>
          <p:cNvPr id="6" name="Rectangle 5"/>
          <p:cNvSpPr/>
          <p:nvPr/>
        </p:nvSpPr>
        <p:spPr>
          <a:xfrm>
            <a:off x="6382325" y="2115126"/>
            <a:ext cx="489528" cy="1838037"/>
          </a:xfrm>
          <a:prstGeom prst="rect">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613561" y="2115127"/>
            <a:ext cx="1112984" cy="1838038"/>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5117" y="3324993"/>
            <a:ext cx="2902099" cy="2984653"/>
          </a:xfrm>
          <a:prstGeom prst="rect">
            <a:avLst/>
          </a:prstGeom>
        </p:spPr>
      </p:pic>
      <p:sp>
        <p:nvSpPr>
          <p:cNvPr id="9" name="Rectangle 8"/>
          <p:cNvSpPr/>
          <p:nvPr/>
        </p:nvSpPr>
        <p:spPr>
          <a:xfrm>
            <a:off x="8898009" y="3825980"/>
            <a:ext cx="1576697" cy="855628"/>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895284" y="5454018"/>
            <a:ext cx="1576697" cy="85562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5390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255" y="477708"/>
            <a:ext cx="10585464" cy="492211"/>
          </a:xfrm>
        </p:spPr>
        <p:txBody>
          <a:bodyPr/>
          <a:lstStyle/>
          <a:p>
            <a:r>
              <a:rPr lang="en-US" dirty="0"/>
              <a:t>Different Market Reaction to Depending on Sentiment Theme</a:t>
            </a:r>
          </a:p>
        </p:txBody>
      </p:sp>
      <p:sp>
        <p:nvSpPr>
          <p:cNvPr id="15" name="TextBox 14">
            <a:extLst>
              <a:ext uri="{FF2B5EF4-FFF2-40B4-BE49-F238E27FC236}">
                <a16:creationId xmlns:a16="http://schemas.microsoft.com/office/drawing/2014/main" id="{415940BF-C67B-4B45-AD45-1CD91FA2CD11}"/>
              </a:ext>
            </a:extLst>
          </p:cNvPr>
          <p:cNvSpPr txBox="1"/>
          <p:nvPr/>
        </p:nvSpPr>
        <p:spPr>
          <a:xfrm>
            <a:off x="1061281" y="5142597"/>
            <a:ext cx="10069438" cy="307777"/>
          </a:xfrm>
          <a:prstGeom prst="rect">
            <a:avLst/>
          </a:prstGeom>
          <a:noFill/>
        </p:spPr>
        <p:txBody>
          <a:bodyPr wrap="square" lIns="0" tIns="0" rIns="0" bIns="0" rtlCol="0">
            <a:spAutoFit/>
          </a:bodyPr>
          <a:lstStyle/>
          <a:p>
            <a:pPr algn="ctr"/>
            <a:r>
              <a:rPr lang="en-US" sz="2000" dirty="0">
                <a:solidFill>
                  <a:schemeClr val="bg1"/>
                </a:solidFill>
              </a:rPr>
              <a:t>Example: Bloomberg First Word news theme HML 1/3 strategy  [Ang &amp; Dimov, 2022]</a:t>
            </a:r>
          </a:p>
        </p:txBody>
      </p:sp>
      <p:pic>
        <p:nvPicPr>
          <p:cNvPr id="6" name="Picture 5">
            <a:extLst>
              <a:ext uri="{FF2B5EF4-FFF2-40B4-BE49-F238E27FC236}">
                <a16:creationId xmlns:a16="http://schemas.microsoft.com/office/drawing/2014/main" id="{18E39D5E-FFD0-472F-A35A-38E72CF02765}"/>
              </a:ext>
            </a:extLst>
          </p:cNvPr>
          <p:cNvPicPr>
            <a:picLocks noChangeAspect="1"/>
          </p:cNvPicPr>
          <p:nvPr/>
        </p:nvPicPr>
        <p:blipFill>
          <a:blip r:embed="rId2"/>
          <a:stretch>
            <a:fillRect/>
          </a:stretch>
        </p:blipFill>
        <p:spPr>
          <a:xfrm>
            <a:off x="5885791" y="1479846"/>
            <a:ext cx="6321151" cy="3570896"/>
          </a:xfrm>
          <a:prstGeom prst="rect">
            <a:avLst/>
          </a:prstGeom>
        </p:spPr>
      </p:pic>
      <p:sp>
        <p:nvSpPr>
          <p:cNvPr id="7" name="Rectangle 6">
            <a:extLst>
              <a:ext uri="{FF2B5EF4-FFF2-40B4-BE49-F238E27FC236}">
                <a16:creationId xmlns:a16="http://schemas.microsoft.com/office/drawing/2014/main" id="{14BB2217-8972-4CF2-ADD0-CC5378D2829B}"/>
              </a:ext>
            </a:extLst>
          </p:cNvPr>
          <p:cNvSpPr/>
          <p:nvPr/>
        </p:nvSpPr>
        <p:spPr>
          <a:xfrm>
            <a:off x="548640" y="1170432"/>
            <a:ext cx="5695662" cy="307777"/>
          </a:xfrm>
          <a:prstGeom prst="rect">
            <a:avLst/>
          </a:prstGeom>
        </p:spPr>
        <p:txBody>
          <a:bodyPr wrap="none" lIns="0" tIns="0" rIns="0" bIns="0">
            <a:spAutoFit/>
          </a:bodyPr>
          <a:lstStyle/>
          <a:p>
            <a:r>
              <a:rPr lang="en-US" sz="2000" dirty="0">
                <a:solidFill>
                  <a:srgbClr val="FFFF00"/>
                </a:solidFill>
              </a:rPr>
              <a:t>Some Sentiment Themes Exhibited </a:t>
            </a:r>
            <a:r>
              <a:rPr lang="en-US" sz="2000" i="1" dirty="0">
                <a:solidFill>
                  <a:srgbClr val="FFFF00"/>
                </a:solidFill>
              </a:rPr>
              <a:t>Underreaction</a:t>
            </a:r>
            <a:endParaRPr lang="en-US" sz="2000" dirty="0">
              <a:solidFill>
                <a:srgbClr val="FFFF00"/>
              </a:solidFill>
            </a:endParaRPr>
          </a:p>
        </p:txBody>
      </p:sp>
      <p:pic>
        <p:nvPicPr>
          <p:cNvPr id="8" name="Picture 7">
            <a:extLst>
              <a:ext uri="{FF2B5EF4-FFF2-40B4-BE49-F238E27FC236}">
                <a16:creationId xmlns:a16="http://schemas.microsoft.com/office/drawing/2014/main" id="{71B222CC-AB51-40FB-A532-7F741E302168}"/>
              </a:ext>
            </a:extLst>
          </p:cNvPr>
          <p:cNvPicPr>
            <a:picLocks noChangeAspect="1"/>
          </p:cNvPicPr>
          <p:nvPr/>
        </p:nvPicPr>
        <p:blipFill>
          <a:blip r:embed="rId3"/>
          <a:stretch>
            <a:fillRect/>
          </a:stretch>
        </p:blipFill>
        <p:spPr>
          <a:xfrm>
            <a:off x="88287" y="2214260"/>
            <a:ext cx="5885791" cy="2102068"/>
          </a:xfrm>
          <a:prstGeom prst="rect">
            <a:avLst/>
          </a:prstGeom>
        </p:spPr>
      </p:pic>
    </p:spTree>
    <p:extLst>
      <p:ext uri="{BB962C8B-B14F-4D97-AF65-F5344CB8AC3E}">
        <p14:creationId xmlns:p14="http://schemas.microsoft.com/office/powerpoint/2010/main" val="2129753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254" y="477708"/>
            <a:ext cx="10320865" cy="492211"/>
          </a:xfrm>
        </p:spPr>
        <p:txBody>
          <a:bodyPr/>
          <a:lstStyle/>
          <a:p>
            <a:r>
              <a:rPr lang="en-US" dirty="0"/>
              <a:t>Different Market Reaction to Depending on Sentiment Theme</a:t>
            </a:r>
          </a:p>
        </p:txBody>
      </p:sp>
      <p:pic>
        <p:nvPicPr>
          <p:cNvPr id="5" name="Picture 4">
            <a:extLst>
              <a:ext uri="{FF2B5EF4-FFF2-40B4-BE49-F238E27FC236}">
                <a16:creationId xmlns:a16="http://schemas.microsoft.com/office/drawing/2014/main" id="{FE32AB02-79BA-4934-8DE6-D6DCA4D79E77}"/>
              </a:ext>
            </a:extLst>
          </p:cNvPr>
          <p:cNvPicPr>
            <a:picLocks noChangeAspect="1"/>
          </p:cNvPicPr>
          <p:nvPr/>
        </p:nvPicPr>
        <p:blipFill>
          <a:blip r:embed="rId2"/>
          <a:stretch>
            <a:fillRect/>
          </a:stretch>
        </p:blipFill>
        <p:spPr>
          <a:xfrm>
            <a:off x="5953134" y="1643484"/>
            <a:ext cx="5978708" cy="3407788"/>
          </a:xfrm>
          <a:prstGeom prst="rect">
            <a:avLst/>
          </a:prstGeom>
        </p:spPr>
      </p:pic>
      <p:pic>
        <p:nvPicPr>
          <p:cNvPr id="7" name="Picture 6">
            <a:extLst>
              <a:ext uri="{FF2B5EF4-FFF2-40B4-BE49-F238E27FC236}">
                <a16:creationId xmlns:a16="http://schemas.microsoft.com/office/drawing/2014/main" id="{D3CB9D6D-8F67-4832-8E92-3E39760D1B7C}"/>
              </a:ext>
            </a:extLst>
          </p:cNvPr>
          <p:cNvPicPr>
            <a:picLocks noChangeAspect="1"/>
          </p:cNvPicPr>
          <p:nvPr/>
        </p:nvPicPr>
        <p:blipFill>
          <a:blip r:embed="rId3"/>
          <a:stretch>
            <a:fillRect/>
          </a:stretch>
        </p:blipFill>
        <p:spPr>
          <a:xfrm>
            <a:off x="88286" y="1990423"/>
            <a:ext cx="4728533" cy="2656815"/>
          </a:xfrm>
          <a:prstGeom prst="rect">
            <a:avLst/>
          </a:prstGeom>
        </p:spPr>
      </p:pic>
      <p:sp>
        <p:nvSpPr>
          <p:cNvPr id="10" name="Rectangle 9">
            <a:extLst>
              <a:ext uri="{FF2B5EF4-FFF2-40B4-BE49-F238E27FC236}">
                <a16:creationId xmlns:a16="http://schemas.microsoft.com/office/drawing/2014/main" id="{47C02C15-C9CA-4360-A828-0FA468FB22F0}"/>
              </a:ext>
            </a:extLst>
          </p:cNvPr>
          <p:cNvSpPr/>
          <p:nvPr/>
        </p:nvSpPr>
        <p:spPr>
          <a:xfrm>
            <a:off x="545255" y="1170432"/>
            <a:ext cx="5520935" cy="307777"/>
          </a:xfrm>
          <a:prstGeom prst="rect">
            <a:avLst/>
          </a:prstGeom>
        </p:spPr>
        <p:txBody>
          <a:bodyPr wrap="none" lIns="0" tIns="0" rIns="0" bIns="0">
            <a:spAutoFit/>
          </a:bodyPr>
          <a:lstStyle/>
          <a:p>
            <a:r>
              <a:rPr lang="en-US" sz="2000" dirty="0">
                <a:solidFill>
                  <a:srgbClr val="FFFF00"/>
                </a:solidFill>
              </a:rPr>
              <a:t>Other Sentiment Themes Exhibited </a:t>
            </a:r>
            <a:r>
              <a:rPr lang="en-US" sz="2000" i="1" dirty="0">
                <a:solidFill>
                  <a:srgbClr val="FFFF00"/>
                </a:solidFill>
              </a:rPr>
              <a:t>Overreaction</a:t>
            </a:r>
            <a:endParaRPr lang="en-US" sz="2000" dirty="0">
              <a:solidFill>
                <a:srgbClr val="FFFF00"/>
              </a:solidFill>
            </a:endParaRPr>
          </a:p>
        </p:txBody>
      </p:sp>
      <p:sp>
        <p:nvSpPr>
          <p:cNvPr id="12" name="TextBox 11">
            <a:extLst>
              <a:ext uri="{FF2B5EF4-FFF2-40B4-BE49-F238E27FC236}">
                <a16:creationId xmlns:a16="http://schemas.microsoft.com/office/drawing/2014/main" id="{AE13CEE8-E7B0-47E8-A574-95AC35BF3277}"/>
              </a:ext>
            </a:extLst>
          </p:cNvPr>
          <p:cNvSpPr txBox="1"/>
          <p:nvPr/>
        </p:nvSpPr>
        <p:spPr>
          <a:xfrm>
            <a:off x="1061281" y="5142597"/>
            <a:ext cx="10069438" cy="307777"/>
          </a:xfrm>
          <a:prstGeom prst="rect">
            <a:avLst/>
          </a:prstGeom>
          <a:noFill/>
        </p:spPr>
        <p:txBody>
          <a:bodyPr wrap="square" lIns="0" tIns="0" rIns="0" bIns="0" rtlCol="0">
            <a:spAutoFit/>
          </a:bodyPr>
          <a:lstStyle/>
          <a:p>
            <a:pPr algn="ctr"/>
            <a:r>
              <a:rPr lang="en-US" sz="2000" dirty="0">
                <a:solidFill>
                  <a:schemeClr val="bg1"/>
                </a:solidFill>
              </a:rPr>
              <a:t>Example: ESG Vice / Tobacco news theme HML 1/3 strategy  [Dimov &amp; Soni, 2022]</a:t>
            </a:r>
          </a:p>
        </p:txBody>
      </p:sp>
    </p:spTree>
    <p:extLst>
      <p:ext uri="{BB962C8B-B14F-4D97-AF65-F5344CB8AC3E}">
        <p14:creationId xmlns:p14="http://schemas.microsoft.com/office/powerpoint/2010/main" val="2789894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254" y="477708"/>
            <a:ext cx="10648525" cy="492211"/>
          </a:xfrm>
        </p:spPr>
        <p:txBody>
          <a:bodyPr anchor="t"/>
          <a:lstStyle/>
          <a:p>
            <a:r>
              <a:rPr lang="en-US" dirty="0"/>
              <a:t>Different Market Reaction to Depending on Sentiment Theme</a:t>
            </a:r>
          </a:p>
        </p:txBody>
      </p:sp>
      <p:pic>
        <p:nvPicPr>
          <p:cNvPr id="6" name="Picture 5">
            <a:extLst>
              <a:ext uri="{FF2B5EF4-FFF2-40B4-BE49-F238E27FC236}">
                <a16:creationId xmlns:a16="http://schemas.microsoft.com/office/drawing/2014/main" id="{8C1787E5-69BA-47DC-92BB-C30700330914}"/>
              </a:ext>
            </a:extLst>
          </p:cNvPr>
          <p:cNvPicPr>
            <a:picLocks noChangeAspect="1"/>
          </p:cNvPicPr>
          <p:nvPr/>
        </p:nvPicPr>
        <p:blipFill>
          <a:blip r:embed="rId2"/>
          <a:stretch>
            <a:fillRect/>
          </a:stretch>
        </p:blipFill>
        <p:spPr>
          <a:xfrm>
            <a:off x="5952744" y="1645920"/>
            <a:ext cx="5980176" cy="3361272"/>
          </a:xfrm>
          <a:prstGeom prst="rect">
            <a:avLst/>
          </a:prstGeom>
        </p:spPr>
      </p:pic>
      <p:pic>
        <p:nvPicPr>
          <p:cNvPr id="8" name="Picture 7">
            <a:extLst>
              <a:ext uri="{FF2B5EF4-FFF2-40B4-BE49-F238E27FC236}">
                <a16:creationId xmlns:a16="http://schemas.microsoft.com/office/drawing/2014/main" id="{A6B7940E-24E7-4BFF-A64A-96AB8A40DF38}"/>
              </a:ext>
            </a:extLst>
          </p:cNvPr>
          <p:cNvPicPr>
            <a:picLocks noChangeAspect="1"/>
          </p:cNvPicPr>
          <p:nvPr/>
        </p:nvPicPr>
        <p:blipFill>
          <a:blip r:embed="rId3"/>
          <a:stretch>
            <a:fillRect/>
          </a:stretch>
        </p:blipFill>
        <p:spPr>
          <a:xfrm>
            <a:off x="0" y="2430936"/>
            <a:ext cx="5597116" cy="1996128"/>
          </a:xfrm>
          <a:prstGeom prst="rect">
            <a:avLst/>
          </a:prstGeom>
        </p:spPr>
      </p:pic>
      <p:sp>
        <p:nvSpPr>
          <p:cNvPr id="9" name="Rectangle 8">
            <a:extLst>
              <a:ext uri="{FF2B5EF4-FFF2-40B4-BE49-F238E27FC236}">
                <a16:creationId xmlns:a16="http://schemas.microsoft.com/office/drawing/2014/main" id="{B8ED5AAA-A2E2-45C6-A413-B6026F4F530A}"/>
              </a:ext>
            </a:extLst>
          </p:cNvPr>
          <p:cNvSpPr/>
          <p:nvPr/>
        </p:nvSpPr>
        <p:spPr>
          <a:xfrm>
            <a:off x="548640" y="1170432"/>
            <a:ext cx="5681235" cy="307777"/>
          </a:xfrm>
          <a:prstGeom prst="rect">
            <a:avLst/>
          </a:prstGeom>
        </p:spPr>
        <p:txBody>
          <a:bodyPr wrap="none" lIns="0" tIns="0" rIns="0" bIns="0">
            <a:spAutoFit/>
          </a:bodyPr>
          <a:lstStyle/>
          <a:p>
            <a:r>
              <a:rPr lang="en-US" sz="2000" dirty="0">
                <a:solidFill>
                  <a:srgbClr val="FFFF00"/>
                </a:solidFill>
              </a:rPr>
              <a:t>Some Sentiment Themes Exhibited Regime Shifts</a:t>
            </a:r>
          </a:p>
        </p:txBody>
      </p:sp>
      <p:sp>
        <p:nvSpPr>
          <p:cNvPr id="7" name="TextBox 6">
            <a:extLst>
              <a:ext uri="{FF2B5EF4-FFF2-40B4-BE49-F238E27FC236}">
                <a16:creationId xmlns:a16="http://schemas.microsoft.com/office/drawing/2014/main" id="{8D6D6954-2DD3-4CB6-9903-18730E6EE659}"/>
              </a:ext>
            </a:extLst>
          </p:cNvPr>
          <p:cNvSpPr txBox="1"/>
          <p:nvPr/>
        </p:nvSpPr>
        <p:spPr>
          <a:xfrm>
            <a:off x="1060704" y="5142597"/>
            <a:ext cx="10069438" cy="307777"/>
          </a:xfrm>
          <a:prstGeom prst="rect">
            <a:avLst/>
          </a:prstGeom>
          <a:noFill/>
        </p:spPr>
        <p:txBody>
          <a:bodyPr wrap="square" lIns="0" tIns="0" rIns="0" bIns="0" rtlCol="0">
            <a:spAutoFit/>
          </a:bodyPr>
          <a:lstStyle/>
          <a:p>
            <a:pPr algn="ctr"/>
            <a:r>
              <a:rPr lang="en-US" sz="2000" dirty="0">
                <a:solidFill>
                  <a:schemeClr val="bg1"/>
                </a:solidFill>
              </a:rPr>
              <a:t>Example: Retail / Discretionary HML 1/3 strategy  [Dimov &amp; Soni, 2022]</a:t>
            </a:r>
          </a:p>
        </p:txBody>
      </p:sp>
    </p:spTree>
    <p:extLst>
      <p:ext uri="{BB962C8B-B14F-4D97-AF65-F5344CB8AC3E}">
        <p14:creationId xmlns:p14="http://schemas.microsoft.com/office/powerpoint/2010/main" val="577053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p:txBody>
          <a:bodyPr/>
          <a:lstStyle/>
          <a:p>
            <a:r>
              <a:rPr lang="en-US" dirty="0"/>
              <a:t>What is Bloomberg’s Story-level News Sentiment?</a:t>
            </a:r>
          </a:p>
        </p:txBody>
      </p:sp>
      <p:sp>
        <p:nvSpPr>
          <p:cNvPr id="6" name="Text Placeholder 23">
            <a:extLst>
              <a:ext uri="{FF2B5EF4-FFF2-40B4-BE49-F238E27FC236}">
                <a16:creationId xmlns:a16="http://schemas.microsoft.com/office/drawing/2014/main" id="{156BCB59-DC13-8940-8AD2-E6653F9AD276}"/>
              </a:ext>
            </a:extLst>
          </p:cNvPr>
          <p:cNvSpPr>
            <a:spLocks noGrp="1"/>
          </p:cNvSpPr>
          <p:nvPr>
            <p:ph type="body" sz="quarter" idx="13"/>
          </p:nvPr>
        </p:nvSpPr>
        <p:spPr>
          <a:xfrm>
            <a:off x="548618" y="1174293"/>
            <a:ext cx="11146481" cy="4251722"/>
          </a:xfrm>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r>
              <a:rPr lang="en-US" sz="2000" dirty="0"/>
              <a:t>Supervised machine learning engine trained to “reliably reproduce a human’s emotional reaction to textual information” that is used to generate sentiment scores</a:t>
            </a:r>
          </a:p>
          <a:p>
            <a:endParaRPr lang="en-US" sz="2000" dirty="0"/>
          </a:p>
          <a:p>
            <a:r>
              <a:rPr lang="en-US" sz="2000" dirty="0"/>
              <a:t>Human annotators have classified stories in the training set as having </a:t>
            </a:r>
            <a:r>
              <a:rPr lang="en-US" sz="2000" dirty="0">
                <a:solidFill>
                  <a:srgbClr val="00B050"/>
                </a:solidFill>
              </a:rPr>
              <a:t>positive</a:t>
            </a:r>
            <a:r>
              <a:rPr lang="en-US" sz="2000" dirty="0"/>
              <a:t>, </a:t>
            </a:r>
            <a:r>
              <a:rPr lang="en-US" sz="2000" dirty="0">
                <a:solidFill>
                  <a:srgbClr val="FF0000"/>
                </a:solidFill>
              </a:rPr>
              <a:t>negative</a:t>
            </a:r>
            <a:r>
              <a:rPr lang="en-US" sz="2000" dirty="0"/>
              <a:t>, or </a:t>
            </a:r>
            <a:r>
              <a:rPr lang="en-US" sz="2000" dirty="0">
                <a:solidFill>
                  <a:srgbClr val="FFFF00"/>
                </a:solidFill>
              </a:rPr>
              <a:t>neutral</a:t>
            </a:r>
            <a:r>
              <a:rPr lang="en-US" sz="2000" dirty="0"/>
              <a:t> sentiment with regards to a given security, if a long-only trader would </a:t>
            </a:r>
            <a:r>
              <a:rPr lang="en-US" sz="2000" dirty="0">
                <a:solidFill>
                  <a:srgbClr val="00B050"/>
                </a:solidFill>
              </a:rPr>
              <a:t>buy</a:t>
            </a:r>
            <a:r>
              <a:rPr lang="en-US" sz="2000" dirty="0"/>
              <a:t>, </a:t>
            </a:r>
            <a:r>
              <a:rPr lang="en-US" sz="2000" dirty="0">
                <a:solidFill>
                  <a:srgbClr val="FF0000"/>
                </a:solidFill>
              </a:rPr>
              <a:t>sell</a:t>
            </a:r>
            <a:r>
              <a:rPr lang="en-US" sz="2000" dirty="0"/>
              <a:t>, or </a:t>
            </a:r>
            <a:r>
              <a:rPr lang="en-US" sz="2000" dirty="0">
                <a:solidFill>
                  <a:srgbClr val="FFFF00"/>
                </a:solidFill>
              </a:rPr>
              <a:t>hold</a:t>
            </a:r>
            <a:r>
              <a:rPr lang="en-US" sz="2000" dirty="0"/>
              <a:t> the security after reading it</a:t>
            </a:r>
          </a:p>
          <a:p>
            <a:pPr marL="0" indent="0">
              <a:buNone/>
            </a:pPr>
            <a:br>
              <a:rPr lang="en-US" sz="1800" dirty="0"/>
            </a:br>
            <a:r>
              <a:rPr lang="en-US" sz="1800" dirty="0">
                <a:solidFill>
                  <a:srgbClr val="FFC000"/>
                </a:solidFill>
              </a:rPr>
              <a:t>Bloomberg Daily Aggregate (DAGG) Sentiment</a:t>
            </a:r>
          </a:p>
          <a:p>
            <a:r>
              <a:rPr lang="en-US" sz="1800" dirty="0"/>
              <a:t>A 24-hour confidence-weighted average of story-level sentiment of all stories associated with a given ticker</a:t>
            </a:r>
          </a:p>
          <a:p>
            <a:r>
              <a:rPr lang="en-US" sz="1800" dirty="0"/>
              <a:t>Published 10 minutes before the market opens</a:t>
            </a:r>
          </a:p>
          <a:p>
            <a:r>
              <a:rPr lang="en-US" sz="1800" dirty="0"/>
              <a:t>Available to Bloomberg clients for both News and Twitter</a:t>
            </a:r>
            <a:br>
              <a:rPr lang="en-US" sz="1800" dirty="0"/>
            </a:br>
            <a:endParaRPr lang="en-US" sz="1800" dirty="0"/>
          </a:p>
          <a:p>
            <a:pPr marL="0" indent="0">
              <a:buNone/>
            </a:pPr>
            <a:endParaRPr lang="en-US" sz="1800" dirty="0"/>
          </a:p>
          <a:p>
            <a:pPr marL="0" indent="0">
              <a:buNone/>
            </a:pPr>
            <a:endParaRPr lang="en-US" sz="1800" dirty="0"/>
          </a:p>
          <a:p>
            <a:pPr marL="0" indent="0">
              <a:buNone/>
            </a:pPr>
            <a:r>
              <a:rPr lang="en-US" sz="1800" dirty="0"/>
              <a:t>See </a:t>
            </a:r>
            <a:r>
              <a:rPr lang="en-US" sz="1800" dirty="0">
                <a:solidFill>
                  <a:schemeClr val="bg1"/>
                </a:solidFill>
              </a:rPr>
              <a:t>[Cui &amp; Etal 2016] </a:t>
            </a:r>
            <a:r>
              <a:rPr lang="en-US" sz="1800" dirty="0"/>
              <a:t>for more details</a:t>
            </a:r>
          </a:p>
          <a:p>
            <a:endParaRPr lang="en-US" sz="1800" dirty="0"/>
          </a:p>
          <a:p>
            <a:endParaRPr lang="en-US" sz="1800" dirty="0"/>
          </a:p>
        </p:txBody>
      </p:sp>
    </p:spTree>
    <p:extLst>
      <p:ext uri="{BB962C8B-B14F-4D97-AF65-F5344CB8AC3E}">
        <p14:creationId xmlns:p14="http://schemas.microsoft.com/office/powerpoint/2010/main" val="1712429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p-ICA Inspired Factors</a:t>
            </a:r>
          </a:p>
        </p:txBody>
      </p:sp>
      <p:sp>
        <p:nvSpPr>
          <p:cNvPr id="9" name="Rectangle 8">
            <a:extLst>
              <a:ext uri="{FF2B5EF4-FFF2-40B4-BE49-F238E27FC236}">
                <a16:creationId xmlns:a16="http://schemas.microsoft.com/office/drawing/2014/main" id="{B8ED5AAA-A2E2-45C6-A413-B6026F4F530A}"/>
              </a:ext>
            </a:extLst>
          </p:cNvPr>
          <p:cNvSpPr/>
          <p:nvPr/>
        </p:nvSpPr>
        <p:spPr>
          <a:xfrm>
            <a:off x="548640" y="1170432"/>
            <a:ext cx="5855770" cy="307777"/>
          </a:xfrm>
          <a:prstGeom prst="rect">
            <a:avLst/>
          </a:prstGeom>
        </p:spPr>
        <p:txBody>
          <a:bodyPr wrap="none" lIns="0" tIns="0" rIns="0" bIns="0">
            <a:spAutoFit/>
          </a:bodyPr>
          <a:lstStyle/>
          <a:p>
            <a:r>
              <a:rPr lang="en-US" sz="2000" dirty="0">
                <a:solidFill>
                  <a:srgbClr val="FFFF00"/>
                </a:solidFill>
              </a:rPr>
              <a:t>Conditioning on Factor Loadings is Not as Intuitive</a:t>
            </a:r>
          </a:p>
        </p:txBody>
      </p:sp>
      <p:sp>
        <p:nvSpPr>
          <p:cNvPr id="7" name="TextBox 6">
            <a:extLst>
              <a:ext uri="{FF2B5EF4-FFF2-40B4-BE49-F238E27FC236}">
                <a16:creationId xmlns:a16="http://schemas.microsoft.com/office/drawing/2014/main" id="{8D6D6954-2DD3-4CB6-9903-18730E6EE659}"/>
              </a:ext>
            </a:extLst>
          </p:cNvPr>
          <p:cNvSpPr txBox="1"/>
          <p:nvPr/>
        </p:nvSpPr>
        <p:spPr>
          <a:xfrm>
            <a:off x="548640" y="1716429"/>
            <a:ext cx="10069438" cy="2462213"/>
          </a:xfrm>
          <a:prstGeom prst="rect">
            <a:avLst/>
          </a:prstGeom>
          <a:noFill/>
        </p:spPr>
        <p:txBody>
          <a:bodyPr wrap="square" lIns="0" tIns="0" rIns="0" bIns="0" rtlCol="0">
            <a:spAutoFit/>
          </a:bodyPr>
          <a:lstStyle/>
          <a:p>
            <a:r>
              <a:rPr lang="en-US" sz="2000" dirty="0">
                <a:solidFill>
                  <a:schemeClr val="bg1"/>
                </a:solidFill>
              </a:rPr>
              <a:t>What about conditioning on stories which contain any of a given set of topic codes obtained from the model trained on 2017 data?</a:t>
            </a:r>
            <a:br>
              <a:rPr lang="en-US" sz="2000" dirty="0">
                <a:solidFill>
                  <a:schemeClr val="bg1"/>
                </a:solidFill>
              </a:rPr>
            </a:br>
            <a:br>
              <a:rPr lang="en-US" sz="2000" dirty="0">
                <a:solidFill>
                  <a:schemeClr val="bg1"/>
                </a:solidFill>
              </a:rPr>
            </a:br>
            <a:r>
              <a:rPr lang="en-US" sz="2000" dirty="0">
                <a:solidFill>
                  <a:schemeClr val="bg1"/>
                </a:solidFill>
              </a:rPr>
              <a:t>For example, a Bloomberg First Word theme would consist of stories containing any of the topic codes: BFW, FIRSTWORD, MAJOR, ORIGINAL, BFWEQ, or BFWFOCUS</a:t>
            </a:r>
            <a:br>
              <a:rPr lang="en-US" sz="2000" dirty="0">
                <a:solidFill>
                  <a:schemeClr val="bg1"/>
                </a:solidFill>
              </a:rPr>
            </a:br>
            <a:br>
              <a:rPr lang="en-US" sz="2000" dirty="0">
                <a:solidFill>
                  <a:schemeClr val="bg1"/>
                </a:solidFill>
              </a:rPr>
            </a:br>
            <a:r>
              <a:rPr lang="en-US" sz="2000" dirty="0">
                <a:solidFill>
                  <a:schemeClr val="bg1"/>
                </a:solidFill>
              </a:rPr>
              <a:t>Similarly, one could extract Credit, Loans, Analyst Ratings, Analyst Target Change, Headlines, etc., themes</a:t>
            </a:r>
          </a:p>
        </p:txBody>
      </p:sp>
    </p:spTree>
    <p:extLst>
      <p:ext uri="{BB962C8B-B14F-4D97-AF65-F5344CB8AC3E}">
        <p14:creationId xmlns:p14="http://schemas.microsoft.com/office/powerpoint/2010/main" val="3966054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p-ICA Inspired Factors Also Found to Exhibit Over/Underreaction and Regime Shifts</a:t>
            </a:r>
          </a:p>
        </p:txBody>
      </p:sp>
      <p:pic>
        <p:nvPicPr>
          <p:cNvPr id="4" name="Picture 3">
            <a:extLst>
              <a:ext uri="{FF2B5EF4-FFF2-40B4-BE49-F238E27FC236}">
                <a16:creationId xmlns:a16="http://schemas.microsoft.com/office/drawing/2014/main" id="{A65B4846-2088-4533-92A8-EB7B9A75FA6C}"/>
              </a:ext>
            </a:extLst>
          </p:cNvPr>
          <p:cNvPicPr>
            <a:picLocks noChangeAspect="1"/>
          </p:cNvPicPr>
          <p:nvPr/>
        </p:nvPicPr>
        <p:blipFill>
          <a:blip r:embed="rId2"/>
          <a:stretch>
            <a:fillRect/>
          </a:stretch>
        </p:blipFill>
        <p:spPr>
          <a:xfrm>
            <a:off x="2331277" y="1525597"/>
            <a:ext cx="7529447" cy="3806806"/>
          </a:xfrm>
          <a:prstGeom prst="rect">
            <a:avLst/>
          </a:prstGeom>
        </p:spPr>
      </p:pic>
    </p:spTree>
    <p:extLst>
      <p:ext uri="{BB962C8B-B14F-4D97-AF65-F5344CB8AC3E}">
        <p14:creationId xmlns:p14="http://schemas.microsoft.com/office/powerpoint/2010/main" val="3782808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Factor P&amp;Ls are Diversified</a:t>
            </a:r>
          </a:p>
        </p:txBody>
      </p:sp>
      <p:sp>
        <p:nvSpPr>
          <p:cNvPr id="9" name="Rectangle 8">
            <a:extLst>
              <a:ext uri="{FF2B5EF4-FFF2-40B4-BE49-F238E27FC236}">
                <a16:creationId xmlns:a16="http://schemas.microsoft.com/office/drawing/2014/main" id="{B8ED5AAA-A2E2-45C6-A413-B6026F4F530A}"/>
              </a:ext>
            </a:extLst>
          </p:cNvPr>
          <p:cNvSpPr/>
          <p:nvPr/>
        </p:nvSpPr>
        <p:spPr>
          <a:xfrm>
            <a:off x="548640" y="1170432"/>
            <a:ext cx="6426439" cy="307777"/>
          </a:xfrm>
          <a:prstGeom prst="rect">
            <a:avLst/>
          </a:prstGeom>
        </p:spPr>
        <p:txBody>
          <a:bodyPr wrap="none" lIns="0" tIns="0" rIns="0" bIns="0">
            <a:spAutoFit/>
          </a:bodyPr>
          <a:lstStyle/>
          <a:p>
            <a:r>
              <a:rPr lang="en-US" sz="2000" dirty="0">
                <a:solidFill>
                  <a:srgbClr val="FFFF00"/>
                </a:solidFill>
              </a:rPr>
              <a:t>Likely Due to Factor Co-occurrence Minimization via ICA</a:t>
            </a:r>
          </a:p>
        </p:txBody>
      </p:sp>
      <p:pic>
        <p:nvPicPr>
          <p:cNvPr id="4" name="Picture 3">
            <a:extLst>
              <a:ext uri="{FF2B5EF4-FFF2-40B4-BE49-F238E27FC236}">
                <a16:creationId xmlns:a16="http://schemas.microsoft.com/office/drawing/2014/main" id="{1E7343B2-0BAF-49DA-8897-85EC43595A63}"/>
              </a:ext>
            </a:extLst>
          </p:cNvPr>
          <p:cNvPicPr>
            <a:picLocks noChangeAspect="1"/>
          </p:cNvPicPr>
          <p:nvPr/>
        </p:nvPicPr>
        <p:blipFill>
          <a:blip r:embed="rId2"/>
          <a:stretch>
            <a:fillRect/>
          </a:stretch>
        </p:blipFill>
        <p:spPr>
          <a:xfrm>
            <a:off x="3252788" y="1876425"/>
            <a:ext cx="5686425" cy="3105150"/>
          </a:xfrm>
          <a:prstGeom prst="rect">
            <a:avLst/>
          </a:prstGeom>
        </p:spPr>
      </p:pic>
    </p:spTree>
    <p:extLst>
      <p:ext uri="{BB962C8B-B14F-4D97-AF65-F5344CB8AC3E}">
        <p14:creationId xmlns:p14="http://schemas.microsoft.com/office/powerpoint/2010/main" val="51355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a Result, Meta Factor Strategies Can Be Even Better</a:t>
            </a:r>
          </a:p>
        </p:txBody>
      </p:sp>
      <p:sp>
        <p:nvSpPr>
          <p:cNvPr id="9" name="Rectangle 8">
            <a:extLst>
              <a:ext uri="{FF2B5EF4-FFF2-40B4-BE49-F238E27FC236}">
                <a16:creationId xmlns:a16="http://schemas.microsoft.com/office/drawing/2014/main" id="{B8ED5AAA-A2E2-45C6-A413-B6026F4F530A}"/>
              </a:ext>
            </a:extLst>
          </p:cNvPr>
          <p:cNvSpPr/>
          <p:nvPr/>
        </p:nvSpPr>
        <p:spPr>
          <a:xfrm>
            <a:off x="548640" y="1170432"/>
            <a:ext cx="3959867" cy="307777"/>
          </a:xfrm>
          <a:prstGeom prst="rect">
            <a:avLst/>
          </a:prstGeom>
        </p:spPr>
        <p:txBody>
          <a:bodyPr wrap="none" lIns="0" tIns="0" rIns="0" bIns="0">
            <a:spAutoFit/>
          </a:bodyPr>
          <a:lstStyle/>
          <a:p>
            <a:r>
              <a:rPr lang="en-US" sz="2000" dirty="0">
                <a:solidFill>
                  <a:srgbClr val="FFFF00"/>
                </a:solidFill>
              </a:rPr>
              <a:t>Top and Second Metafactor P&amp;Ls</a:t>
            </a:r>
          </a:p>
        </p:txBody>
      </p:sp>
      <p:pic>
        <p:nvPicPr>
          <p:cNvPr id="5" name="Picture 4">
            <a:extLst>
              <a:ext uri="{FF2B5EF4-FFF2-40B4-BE49-F238E27FC236}">
                <a16:creationId xmlns:a16="http://schemas.microsoft.com/office/drawing/2014/main" id="{22978C08-D289-4778-ABDE-691808BCCFD6}"/>
              </a:ext>
            </a:extLst>
          </p:cNvPr>
          <p:cNvPicPr>
            <a:picLocks noChangeAspect="1"/>
          </p:cNvPicPr>
          <p:nvPr/>
        </p:nvPicPr>
        <p:blipFill>
          <a:blip r:embed="rId2"/>
          <a:stretch>
            <a:fillRect/>
          </a:stretch>
        </p:blipFill>
        <p:spPr>
          <a:xfrm>
            <a:off x="2154900" y="1579056"/>
            <a:ext cx="7882200" cy="4074639"/>
          </a:xfrm>
          <a:prstGeom prst="rect">
            <a:avLst/>
          </a:prstGeom>
        </p:spPr>
      </p:pic>
    </p:spTree>
    <p:extLst>
      <p:ext uri="{BB962C8B-B14F-4D97-AF65-F5344CB8AC3E}">
        <p14:creationId xmlns:p14="http://schemas.microsoft.com/office/powerpoint/2010/main" val="2640504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0D8BB-7525-48A3-AA4E-7D3EB39CBD14}"/>
              </a:ext>
            </a:extLst>
          </p:cNvPr>
          <p:cNvSpPr>
            <a:spLocks noGrp="1"/>
          </p:cNvSpPr>
          <p:nvPr>
            <p:ph type="title"/>
          </p:nvPr>
        </p:nvSpPr>
        <p:spPr/>
        <p:txBody>
          <a:bodyPr/>
          <a:lstStyle/>
          <a:p>
            <a:pPr algn="l"/>
            <a:r>
              <a:rPr lang="en-US" dirty="0"/>
              <a:t>Links to Optimization</a:t>
            </a:r>
          </a:p>
        </p:txBody>
      </p:sp>
    </p:spTree>
    <p:extLst>
      <p:ext uri="{BB962C8B-B14F-4D97-AF65-F5344CB8AC3E}">
        <p14:creationId xmlns:p14="http://schemas.microsoft.com/office/powerpoint/2010/main" val="34345488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p:txBody>
          <a:bodyPr/>
          <a:lstStyle/>
          <a:p>
            <a:r>
              <a:rPr lang="en-US" dirty="0"/>
              <a:t>Modelling as a Single Optimization</a:t>
            </a:r>
          </a:p>
        </p:txBody>
      </p:sp>
      <p:sp>
        <p:nvSpPr>
          <p:cNvPr id="25" name="Rectangle 24"/>
          <p:cNvSpPr/>
          <p:nvPr/>
        </p:nvSpPr>
        <p:spPr>
          <a:xfrm>
            <a:off x="545254" y="1170432"/>
            <a:ext cx="3034742" cy="307777"/>
          </a:xfrm>
          <a:prstGeom prst="rect">
            <a:avLst/>
          </a:prstGeom>
        </p:spPr>
        <p:txBody>
          <a:bodyPr wrap="none" lIns="0" tIns="0" rIns="0" bIns="0">
            <a:spAutoFit/>
          </a:bodyPr>
          <a:lstStyle/>
          <a:p>
            <a:r>
              <a:rPr lang="en-US" sz="2000" dirty="0">
                <a:solidFill>
                  <a:srgbClr val="FFFF00"/>
                </a:solidFill>
              </a:rPr>
              <a:t>A loss function perspective</a:t>
            </a:r>
          </a:p>
        </p:txBody>
      </p:sp>
      <mc:AlternateContent xmlns:mc="http://schemas.openxmlformats.org/markup-compatibility/2006" xmlns:a14="http://schemas.microsoft.com/office/drawing/2010/main">
        <mc:Choice Requires="a14">
          <p:sp>
            <p:nvSpPr>
              <p:cNvPr id="6" name="Rectangle 5"/>
              <p:cNvSpPr/>
              <p:nvPr/>
            </p:nvSpPr>
            <p:spPr>
              <a:xfrm>
                <a:off x="1600200" y="1504950"/>
                <a:ext cx="5943599" cy="338554"/>
              </a:xfrm>
              <a:prstGeom prst="rect">
                <a:avLst/>
              </a:prstGeom>
            </p:spPr>
            <p:txBody>
              <a:bodyPr wrap="square">
                <a:spAutoFit/>
              </a:bodyPr>
              <a:lstStyle/>
              <a:p>
                <a:pPr algn="ctr"/>
                <a14:m>
                  <m:oMath xmlns:m="http://schemas.openxmlformats.org/officeDocument/2006/math">
                    <m:r>
                      <a:rPr lang="en-US" sz="1600" i="1" smtClean="0">
                        <a:latin typeface="Cambria Math"/>
                      </a:rPr>
                      <m:t>𝑋</m:t>
                    </m:r>
                    <m:r>
                      <a:rPr lang="en-US" sz="1600" b="0" i="1" smtClean="0">
                        <a:latin typeface="Cambria Math"/>
                      </a:rPr>
                      <m:t>=</m:t>
                    </m:r>
                    <m:r>
                      <a:rPr lang="en-US" sz="1600" i="1" smtClean="0">
                        <a:latin typeface="Cambria Math"/>
                      </a:rPr>
                      <m:t>𝑈𝑆</m:t>
                    </m:r>
                    <m:sSup>
                      <m:sSupPr>
                        <m:ctrlPr>
                          <a:rPr lang="en-US" sz="1600" i="1">
                            <a:latin typeface="Cambria Math" panose="02040503050406030204" pitchFamily="18" charset="0"/>
                          </a:rPr>
                        </m:ctrlPr>
                      </m:sSupPr>
                      <m:e>
                        <m:r>
                          <a:rPr lang="en-US" sz="1600" i="1">
                            <a:latin typeface="Cambria Math"/>
                          </a:rPr>
                          <m:t>𝑉</m:t>
                        </m:r>
                      </m:e>
                      <m:sup>
                        <m:r>
                          <a:rPr lang="en-US" sz="1600" i="1">
                            <a:latin typeface="Cambria Math"/>
                          </a:rPr>
                          <m:t>𝑇</m:t>
                        </m:r>
                      </m:sup>
                    </m:sSup>
                    <m:r>
                      <a:rPr lang="en-US" sz="1600" b="0" i="1" smtClean="0">
                        <a:latin typeface="Cambria Math"/>
                      </a:rPr>
                      <m:t>+</m:t>
                    </m:r>
                    <m:r>
                      <a:rPr lang="en-US" sz="1600" b="0" i="1" smtClean="0">
                        <a:latin typeface="Cambria Math"/>
                      </a:rPr>
                      <m:t>𝐸</m:t>
                    </m:r>
                  </m:oMath>
                </a14:m>
                <a:r>
                  <a:rPr lang="en-US" sz="1600" dirty="0"/>
                  <a:t>,     </a:t>
                </a:r>
                <a14:m>
                  <m:oMath xmlns:m="http://schemas.openxmlformats.org/officeDocument/2006/math">
                    <m:sSup>
                      <m:sSupPr>
                        <m:ctrlPr>
                          <a:rPr lang="en-US" sz="1600" i="1">
                            <a:latin typeface="Cambria Math" panose="02040503050406030204" pitchFamily="18" charset="0"/>
                          </a:rPr>
                        </m:ctrlPr>
                      </m:sSupPr>
                      <m:e>
                        <m:r>
                          <a:rPr lang="en-US" sz="1600" i="1">
                            <a:latin typeface="Cambria Math"/>
                          </a:rPr>
                          <m:t>𝑉</m:t>
                        </m:r>
                      </m:e>
                      <m:sup>
                        <m:r>
                          <a:rPr lang="en-US" sz="1600" i="1">
                            <a:latin typeface="Cambria Math"/>
                          </a:rPr>
                          <m:t>𝑇</m:t>
                        </m:r>
                      </m:sup>
                    </m:sSup>
                    <m:r>
                      <a:rPr lang="en-US" sz="1600" b="0" i="1" smtClean="0">
                        <a:latin typeface="Cambria Math"/>
                      </a:rPr>
                      <m:t>𝑉</m:t>
                    </m:r>
                    <m:r>
                      <a:rPr lang="en-US" sz="1600" b="0" i="1" smtClean="0">
                        <a:latin typeface="Cambria Math"/>
                      </a:rPr>
                      <m:t>=</m:t>
                    </m:r>
                    <m:sSup>
                      <m:sSupPr>
                        <m:ctrlPr>
                          <a:rPr lang="en-US" sz="1600" i="1">
                            <a:latin typeface="Cambria Math" panose="02040503050406030204" pitchFamily="18" charset="0"/>
                          </a:rPr>
                        </m:ctrlPr>
                      </m:sSupPr>
                      <m:e>
                        <m:r>
                          <a:rPr lang="en-US" sz="1600" b="0" i="1" smtClean="0">
                            <a:latin typeface="Cambria Math"/>
                          </a:rPr>
                          <m:t>𝑈</m:t>
                        </m:r>
                      </m:e>
                      <m:sup>
                        <m:r>
                          <a:rPr lang="en-US" sz="1600" i="1">
                            <a:latin typeface="Cambria Math"/>
                          </a:rPr>
                          <m:t>𝑇</m:t>
                        </m:r>
                      </m:sup>
                    </m:sSup>
                    <m:r>
                      <a:rPr lang="en-US" sz="1600" b="0" i="1" smtClean="0">
                        <a:latin typeface="Cambria Math"/>
                      </a:rPr>
                      <m:t>𝑈</m:t>
                    </m:r>
                  </m:oMath>
                </a14:m>
                <a:r>
                  <a:rPr lang="en-US" sz="16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a:rPr>
                          <m:t>𝐼</m:t>
                        </m:r>
                      </m:e>
                      <m:sub>
                        <m:r>
                          <a:rPr lang="en-US" sz="1600" i="1">
                            <a:latin typeface="Cambria Math"/>
                          </a:rPr>
                          <m:t>𝐾</m:t>
                        </m:r>
                      </m:sub>
                    </m:sSub>
                    <m:r>
                      <a:rPr lang="en-US" sz="1600" b="0" i="0" smtClean="0">
                        <a:latin typeface="Cambria Math"/>
                      </a:rPr>
                      <m:t>,    </m:t>
                    </m:r>
                    <m:r>
                      <m:rPr>
                        <m:sty m:val="p"/>
                      </m:rPr>
                      <a:rPr lang="en-US" sz="1600" b="0" i="0" smtClean="0">
                        <a:latin typeface="Cambria Math"/>
                      </a:rPr>
                      <m:t>tr</m:t>
                    </m:r>
                    <m:d>
                      <m:dPr>
                        <m:ctrlPr>
                          <a:rPr lang="en-US" sz="1600" b="0" i="1" smtClean="0">
                            <a:latin typeface="Cambria Math" panose="02040503050406030204" pitchFamily="18" charset="0"/>
                          </a:rPr>
                        </m:ctrlPr>
                      </m:dPr>
                      <m:e>
                        <m:sSup>
                          <m:sSupPr>
                            <m:ctrlPr>
                              <a:rPr lang="en-US" sz="1600" i="1">
                                <a:latin typeface="Cambria Math" panose="02040503050406030204" pitchFamily="18" charset="0"/>
                              </a:rPr>
                            </m:ctrlPr>
                          </m:sSupPr>
                          <m:e>
                            <m:r>
                              <a:rPr lang="en-US" sz="1600" b="0" i="1" smtClean="0">
                                <a:latin typeface="Cambria Math"/>
                              </a:rPr>
                              <m:t>𝑈</m:t>
                            </m:r>
                          </m:e>
                          <m:sup>
                            <m:r>
                              <a:rPr lang="en-US" sz="1600" i="1">
                                <a:latin typeface="Cambria Math"/>
                              </a:rPr>
                              <m:t>𝑇</m:t>
                            </m:r>
                          </m:sup>
                        </m:sSup>
                        <m:r>
                          <a:rPr lang="en-US" sz="1600" b="0" i="1" smtClean="0">
                            <a:latin typeface="Cambria Math"/>
                          </a:rPr>
                          <m:t>𝐸</m:t>
                        </m:r>
                      </m:e>
                    </m:d>
                    <m:r>
                      <a:rPr lang="en-US" sz="1600" b="0" i="1" smtClean="0">
                        <a:latin typeface="Cambria Math"/>
                      </a:rPr>
                      <m:t>=</m:t>
                    </m:r>
                    <m:r>
                      <m:rPr>
                        <m:sty m:val="p"/>
                      </m:rPr>
                      <a:rPr lang="en-US" sz="1600">
                        <a:latin typeface="Cambria Math"/>
                      </a:rPr>
                      <m:t>tr</m:t>
                    </m:r>
                    <m:d>
                      <m:dPr>
                        <m:ctrlPr>
                          <a:rPr lang="en-US" sz="1600" i="1">
                            <a:latin typeface="Cambria Math" panose="02040503050406030204" pitchFamily="18" charset="0"/>
                          </a:rPr>
                        </m:ctrlPr>
                      </m:dPr>
                      <m:e>
                        <m:r>
                          <a:rPr lang="en-US" sz="1600" b="0" i="1" smtClean="0">
                            <a:latin typeface="Cambria Math"/>
                          </a:rPr>
                          <m:t>𝐸</m:t>
                        </m:r>
                        <m:sSup>
                          <m:sSupPr>
                            <m:ctrlPr>
                              <a:rPr lang="en-US" sz="1600" i="1">
                                <a:latin typeface="Cambria Math" panose="02040503050406030204" pitchFamily="18" charset="0"/>
                              </a:rPr>
                            </m:ctrlPr>
                          </m:sSupPr>
                          <m:e>
                            <m:r>
                              <a:rPr lang="en-US" sz="1600" b="0" i="1" smtClean="0">
                                <a:latin typeface="Cambria Math"/>
                              </a:rPr>
                              <m:t>𝑉</m:t>
                            </m:r>
                          </m:e>
                          <m:sup>
                            <m:r>
                              <a:rPr lang="en-US" sz="1600" i="1">
                                <a:latin typeface="Cambria Math"/>
                              </a:rPr>
                              <m:t>𝑇</m:t>
                            </m:r>
                          </m:sup>
                        </m:sSup>
                      </m:e>
                    </m:d>
                    <m:r>
                      <a:rPr lang="en-US" sz="1600" b="0" i="1" smtClean="0">
                        <a:latin typeface="Cambria Math"/>
                      </a:rPr>
                      <m:t>=0</m:t>
                    </m:r>
                  </m:oMath>
                </a14:m>
                <a:endParaRPr lang="en-US" sz="1600" dirty="0"/>
              </a:p>
            </p:txBody>
          </p:sp>
        </mc:Choice>
        <mc:Fallback xmlns="">
          <p:sp>
            <p:nvSpPr>
              <p:cNvPr id="6" name="Rectangle 5"/>
              <p:cNvSpPr>
                <a:spLocks noRot="1" noChangeAspect="1" noMove="1" noResize="1" noEditPoints="1" noAdjustHandles="1" noChangeArrowheads="1" noChangeShapeType="1" noTextEdit="1"/>
              </p:cNvSpPr>
              <p:nvPr/>
            </p:nvSpPr>
            <p:spPr>
              <a:xfrm>
                <a:off x="1600200" y="1504950"/>
                <a:ext cx="5943599" cy="338554"/>
              </a:xfrm>
              <a:prstGeom prst="rect">
                <a:avLst/>
              </a:prstGeom>
              <a:blipFill>
                <a:blip r:embed="rId2"/>
                <a:stretch>
                  <a:fillRect t="-5455" b="-23636"/>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C060BAE7-8B4D-42B2-BA99-2897608A48A2}"/>
              </a:ext>
            </a:extLst>
          </p:cNvPr>
          <p:cNvSpPr txBox="1"/>
          <p:nvPr/>
        </p:nvSpPr>
        <p:spPr>
          <a:xfrm>
            <a:off x="545254" y="1632765"/>
            <a:ext cx="7874000" cy="27699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solidFill>
                  <a:schemeClr val="bg1"/>
                </a:solidFill>
              </a:rPr>
              <a:t>p-ICA algorithm [Dimov 2018]:</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E5B1D95-8C64-46D5-BF76-6E5976ACB67C}"/>
                  </a:ext>
                </a:extLst>
              </p:cNvPr>
              <p:cNvSpPr txBox="1"/>
              <p:nvPr/>
            </p:nvSpPr>
            <p:spPr>
              <a:xfrm>
                <a:off x="545254" y="2129912"/>
                <a:ext cx="11390584" cy="1135504"/>
              </a:xfrm>
              <a:prstGeom prst="rect">
                <a:avLst/>
              </a:prstGeom>
              <a:noFill/>
            </p:spPr>
            <p:txBody>
              <a:bodyPr wrap="square" lIns="0" tIns="0" rIns="0" bIns="0" rtlCol="0">
                <a:spAutoFit/>
              </a:bodyPr>
              <a:lstStyle/>
              <a:p>
                <a:r>
                  <a:rPr lang="en-US" dirty="0">
                    <a:solidFill>
                      <a:schemeClr val="bg1"/>
                    </a:solidFill>
                  </a:rPr>
                  <a:t>1. Truncated SVD: 	            2. Followed by an ICA step:</a:t>
                </a:r>
                <a14:m>
                  <m:oMath xmlns:m="http://schemas.openxmlformats.org/officeDocument/2006/math">
                    <m:r>
                      <a:rPr lang="en-US">
                        <a:solidFill>
                          <a:schemeClr val="bg1"/>
                        </a:solidFill>
                        <a:latin typeface="Cambria Math"/>
                      </a:rPr>
                      <m:t> </m:t>
                    </m:r>
                  </m:oMath>
                </a14:m>
                <a:r>
                  <a:rPr lang="en-US" dirty="0">
                    <a:solidFill>
                      <a:schemeClr val="bg1"/>
                    </a:solidFill>
                  </a:rPr>
                  <a:t>                         3. And an exact step</a:t>
                </a:r>
                <a14:m>
                  <m:oMath xmlns:m="http://schemas.openxmlformats.org/officeDocument/2006/math">
                    <m:r>
                      <a:rPr lang="en-US">
                        <a:solidFill>
                          <a:schemeClr val="bg1"/>
                        </a:solidFill>
                        <a:latin typeface="Cambria Math"/>
                      </a:rPr>
                      <m:t> </m:t>
                    </m:r>
                  </m:oMath>
                </a14:m>
                <a:r>
                  <a:rPr lang="en-US" dirty="0">
                    <a:solidFill>
                      <a:schemeClr val="bg1"/>
                    </a:solidFill>
                  </a:rPr>
                  <a:t>to find </a:t>
                </a:r>
                <a14:m>
                  <m:oMath xmlns:m="http://schemas.openxmlformats.org/officeDocument/2006/math">
                    <m:sSub>
                      <m:sSubPr>
                        <m:ctrlPr>
                          <a:rPr lang="en-US" i="1">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𝑆</m:t>
                        </m:r>
                      </m:e>
                      <m:sub>
                        <m:r>
                          <a:rPr lang="en-US" i="1">
                            <a:solidFill>
                              <a:schemeClr val="bg1"/>
                            </a:solidFill>
                            <a:latin typeface="Cambria Math"/>
                          </a:rPr>
                          <m:t>𝐼</m:t>
                        </m:r>
                      </m:sub>
                    </m:sSub>
                    <m:r>
                      <a:rPr lang="en-US" b="0" i="1" smtClean="0">
                        <a:solidFill>
                          <a:schemeClr val="bg1"/>
                        </a:solidFill>
                        <a:latin typeface="Cambria Math" panose="02040503050406030204" pitchFamily="18" charset="0"/>
                      </a:rPr>
                      <m:t>,</m:t>
                    </m:r>
                    <m:r>
                      <a:rPr lang="en-US" i="1">
                        <a:solidFill>
                          <a:schemeClr val="bg1"/>
                        </a:solidFill>
                        <a:latin typeface="Cambria Math" panose="02040503050406030204" pitchFamily="18" charset="0"/>
                      </a:rPr>
                      <m:t> </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𝑉</m:t>
                        </m:r>
                      </m:e>
                      <m:sub>
                        <m:r>
                          <a:rPr lang="en-US" i="1">
                            <a:solidFill>
                              <a:schemeClr val="bg1"/>
                            </a:solidFill>
                            <a:latin typeface="Cambria Math"/>
                          </a:rPr>
                          <m:t>𝐼</m:t>
                        </m:r>
                      </m:sub>
                    </m:sSub>
                  </m:oMath>
                </a14:m>
                <a:br>
                  <a:rPr lang="en-US" dirty="0">
                    <a:solidFill>
                      <a:schemeClr val="bg1"/>
                    </a:solidFill>
                  </a:rPr>
                </a:br>
                <a14:m>
                  <m:oMath xmlns:m="http://schemas.openxmlformats.org/officeDocument/2006/math">
                    <m:r>
                      <m:rPr>
                        <m:sty m:val="p"/>
                      </m:rPr>
                      <a:rPr lang="en-US" smtClean="0">
                        <a:solidFill>
                          <a:schemeClr val="bg1"/>
                        </a:solidFill>
                        <a:latin typeface="Cambria Math"/>
                      </a:rPr>
                      <m:t>U</m:t>
                    </m:r>
                    <m:r>
                      <a:rPr lang="en-US" smtClean="0">
                        <a:solidFill>
                          <a:schemeClr val="bg1"/>
                        </a:solidFill>
                        <a:latin typeface="Cambria Math"/>
                      </a:rPr>
                      <m:t>,</m:t>
                    </m:r>
                    <m:r>
                      <m:rPr>
                        <m:sty m:val="p"/>
                      </m:rPr>
                      <a:rPr lang="en-US" smtClean="0">
                        <a:solidFill>
                          <a:schemeClr val="bg1"/>
                        </a:solidFill>
                        <a:latin typeface="Cambria Math"/>
                      </a:rPr>
                      <m:t>S</m:t>
                    </m:r>
                    <m:r>
                      <a:rPr lang="en-US" smtClean="0">
                        <a:solidFill>
                          <a:schemeClr val="bg1"/>
                        </a:solidFill>
                        <a:latin typeface="Cambria Math"/>
                      </a:rPr>
                      <m:t>,</m:t>
                    </m:r>
                    <m:r>
                      <a:rPr lang="en-US" i="1">
                        <a:solidFill>
                          <a:schemeClr val="bg1"/>
                        </a:solidFill>
                        <a:latin typeface="Cambria Math"/>
                      </a:rPr>
                      <m:t>𝑉</m:t>
                    </m:r>
                    <m:r>
                      <a:rPr lang="en-US" i="1">
                        <a:solidFill>
                          <a:schemeClr val="bg1"/>
                        </a:solidFill>
                        <a:latin typeface="Cambria Math"/>
                      </a:rPr>
                      <m:t>=</m:t>
                    </m:r>
                    <m:func>
                      <m:funcPr>
                        <m:ctrlPr>
                          <a:rPr lang="en-US" i="1">
                            <a:solidFill>
                              <a:schemeClr val="bg1"/>
                            </a:solidFill>
                            <a:latin typeface="Cambria Math" panose="02040503050406030204" pitchFamily="18" charset="0"/>
                          </a:rPr>
                        </m:ctrlPr>
                      </m:funcPr>
                      <m:fName>
                        <m:limLow>
                          <m:limLowPr>
                            <m:ctrlPr>
                              <a:rPr lang="en-US" i="1">
                                <a:solidFill>
                                  <a:schemeClr val="bg1"/>
                                </a:solidFill>
                                <a:latin typeface="Cambria Math" panose="02040503050406030204" pitchFamily="18" charset="0"/>
                              </a:rPr>
                            </m:ctrlPr>
                          </m:limLowPr>
                          <m:e>
                            <m:r>
                              <m:rPr>
                                <m:sty m:val="p"/>
                              </m:rPr>
                              <a:rPr lang="en-US">
                                <a:solidFill>
                                  <a:schemeClr val="bg1"/>
                                </a:solidFill>
                                <a:latin typeface="Cambria Math"/>
                              </a:rPr>
                              <m:t>argmin</m:t>
                            </m:r>
                          </m:e>
                          <m:lim>
                            <m:eqArr>
                              <m:eqArrPr>
                                <m:ctrlPr>
                                  <a:rPr lang="en-US" i="1">
                                    <a:solidFill>
                                      <a:schemeClr val="bg1"/>
                                    </a:solidFill>
                                    <a:latin typeface="Cambria Math" panose="02040503050406030204" pitchFamily="18" charset="0"/>
                                  </a:rPr>
                                </m:ctrlPr>
                              </m:eqArrPr>
                              <m:e>
                                <m:r>
                                  <a:rPr lang="en-US" i="1">
                                    <a:solidFill>
                                      <a:schemeClr val="bg1"/>
                                    </a:solidFill>
                                    <a:latin typeface="Cambria Math"/>
                                  </a:rPr>
                                  <m:t>𝑃</m:t>
                                </m:r>
                                <m:r>
                                  <a:rPr lang="en-US" i="1">
                                    <a:solidFill>
                                      <a:schemeClr val="bg1"/>
                                    </a:solidFill>
                                    <a:latin typeface="Cambria Math"/>
                                  </a:rPr>
                                  <m:t>, </m:t>
                                </m:r>
                                <m:sSup>
                                  <m:sSupPr>
                                    <m:ctrlPr>
                                      <a:rPr lang="en-US" i="1">
                                        <a:solidFill>
                                          <a:schemeClr val="bg1"/>
                                        </a:solidFill>
                                        <a:latin typeface="Cambria Math" panose="02040503050406030204" pitchFamily="18" charset="0"/>
                                      </a:rPr>
                                    </m:ctrlPr>
                                  </m:sSupPr>
                                  <m:e>
                                    <m:r>
                                      <a:rPr lang="en-US" i="1">
                                        <a:solidFill>
                                          <a:schemeClr val="bg1"/>
                                        </a:solidFill>
                                        <a:latin typeface="Cambria Math"/>
                                      </a:rPr>
                                      <m:t>𝑃</m:t>
                                    </m:r>
                                  </m:e>
                                  <m:sup>
                                    <m:r>
                                      <a:rPr lang="en-US" i="1">
                                        <a:solidFill>
                                          <a:schemeClr val="bg1"/>
                                        </a:solidFill>
                                        <a:latin typeface="Cambria Math"/>
                                      </a:rPr>
                                      <m:t>𝑇</m:t>
                                    </m:r>
                                  </m:sup>
                                </m:sSup>
                                <m:r>
                                  <a:rPr lang="en-US" i="1">
                                    <a:solidFill>
                                      <a:schemeClr val="bg1"/>
                                    </a:solidFill>
                                    <a:latin typeface="Cambria Math"/>
                                  </a:rPr>
                                  <m:t>𝑃</m:t>
                                </m:r>
                                <m:r>
                                  <a:rPr lang="en-US" i="1">
                                    <a:solidFill>
                                      <a:schemeClr val="bg1"/>
                                    </a:solidFill>
                                    <a:latin typeface="Cambria Math"/>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a:rPr>
                                      <m:t>𝐼</m:t>
                                    </m:r>
                                  </m:e>
                                  <m:sub>
                                    <m:r>
                                      <a:rPr lang="en-US" i="1">
                                        <a:solidFill>
                                          <a:schemeClr val="bg1"/>
                                        </a:solidFill>
                                        <a:latin typeface="Cambria Math"/>
                                      </a:rPr>
                                      <m:t>𝐾</m:t>
                                    </m:r>
                                  </m:sub>
                                </m:sSub>
                              </m:e>
                              <m:e>
                                <m:r>
                                  <a:rPr lang="en-US" i="1">
                                    <a:solidFill>
                                      <a:schemeClr val="bg1"/>
                                    </a:solidFill>
                                    <a:latin typeface="Cambria Math"/>
                                  </a:rPr>
                                  <m:t>𝑄</m:t>
                                </m:r>
                                <m:r>
                                  <a:rPr lang="en-US" i="1">
                                    <a:solidFill>
                                      <a:schemeClr val="bg1"/>
                                    </a:solidFill>
                                    <a:latin typeface="Cambria Math"/>
                                  </a:rPr>
                                  <m:t>, </m:t>
                                </m:r>
                                <m:sSup>
                                  <m:sSupPr>
                                    <m:ctrlPr>
                                      <a:rPr lang="en-US" i="1">
                                        <a:solidFill>
                                          <a:schemeClr val="bg1"/>
                                        </a:solidFill>
                                        <a:latin typeface="Cambria Math" panose="02040503050406030204" pitchFamily="18" charset="0"/>
                                      </a:rPr>
                                    </m:ctrlPr>
                                  </m:sSupPr>
                                  <m:e>
                                    <m:r>
                                      <a:rPr lang="en-US" i="1">
                                        <a:solidFill>
                                          <a:schemeClr val="bg1"/>
                                        </a:solidFill>
                                        <a:latin typeface="Cambria Math"/>
                                      </a:rPr>
                                      <m:t>𝑄</m:t>
                                    </m:r>
                                  </m:e>
                                  <m:sup>
                                    <m:r>
                                      <a:rPr lang="en-US" i="1">
                                        <a:solidFill>
                                          <a:schemeClr val="bg1"/>
                                        </a:solidFill>
                                        <a:latin typeface="Cambria Math"/>
                                      </a:rPr>
                                      <m:t>𝑇</m:t>
                                    </m:r>
                                  </m:sup>
                                </m:sSup>
                                <m:r>
                                  <a:rPr lang="en-US" i="1">
                                    <a:solidFill>
                                      <a:schemeClr val="bg1"/>
                                    </a:solidFill>
                                    <a:latin typeface="Cambria Math"/>
                                  </a:rPr>
                                  <m:t>𝑄</m:t>
                                </m:r>
                                <m:r>
                                  <a:rPr lang="en-US" i="1">
                                    <a:solidFill>
                                      <a:schemeClr val="bg1"/>
                                    </a:solidFill>
                                    <a:latin typeface="Cambria Math"/>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a:rPr>
                                      <m:t>𝐼</m:t>
                                    </m:r>
                                  </m:e>
                                  <m:sub>
                                    <m:r>
                                      <a:rPr lang="en-US" i="1">
                                        <a:solidFill>
                                          <a:schemeClr val="bg1"/>
                                        </a:solidFill>
                                        <a:latin typeface="Cambria Math"/>
                                      </a:rPr>
                                      <m:t>𝐾</m:t>
                                    </m:r>
                                  </m:sub>
                                </m:sSub>
                              </m:e>
                              <m:e>
                                <m:r>
                                  <a:rPr lang="en-US" i="1">
                                    <a:solidFill>
                                      <a:schemeClr val="bg1"/>
                                    </a:solidFill>
                                    <a:latin typeface="Cambria Math"/>
                                  </a:rPr>
                                  <m:t>𝑅</m:t>
                                </m:r>
                              </m:e>
                            </m:eqArr>
                          </m:lim>
                        </m:limLow>
                      </m:fName>
                      <m:e>
                        <m:sSub>
                          <m:sSubPr>
                            <m:ctrlPr>
                              <a:rPr lang="en-US" i="1">
                                <a:solidFill>
                                  <a:schemeClr val="bg1"/>
                                </a:solidFill>
                                <a:latin typeface="Cambria Math" panose="02040503050406030204" pitchFamily="18" charset="0"/>
                              </a:rPr>
                            </m:ctrlPr>
                          </m:sSubPr>
                          <m:e>
                            <m:r>
                              <a:rPr lang="en-US" i="1">
                                <a:solidFill>
                                  <a:schemeClr val="bg1"/>
                                </a:solidFill>
                                <a:latin typeface="Cambria Math"/>
                              </a:rPr>
                              <m:t>|</m:t>
                            </m:r>
                            <m:r>
                              <a:rPr lang="en-US" i="1">
                                <a:solidFill>
                                  <a:schemeClr val="bg1"/>
                                </a:solidFill>
                                <a:latin typeface="Cambria Math"/>
                              </a:rPr>
                              <m:t>𝑋</m:t>
                            </m:r>
                            <m:r>
                              <a:rPr lang="en-US" i="1">
                                <a:solidFill>
                                  <a:schemeClr val="bg1"/>
                                </a:solidFill>
                                <a:latin typeface="Cambria Math"/>
                              </a:rPr>
                              <m:t>−</m:t>
                            </m:r>
                            <m:r>
                              <a:rPr lang="en-US" i="1">
                                <a:solidFill>
                                  <a:schemeClr val="bg1"/>
                                </a:solidFill>
                                <a:latin typeface="Cambria Math"/>
                              </a:rPr>
                              <m:t>𝑃𝑅</m:t>
                            </m:r>
                            <m:sSup>
                              <m:sSupPr>
                                <m:ctrlPr>
                                  <a:rPr lang="en-US" i="1">
                                    <a:solidFill>
                                      <a:schemeClr val="bg1"/>
                                    </a:solidFill>
                                    <a:latin typeface="Cambria Math" panose="02040503050406030204" pitchFamily="18" charset="0"/>
                                  </a:rPr>
                                </m:ctrlPr>
                              </m:sSupPr>
                              <m:e>
                                <m:r>
                                  <a:rPr lang="en-US" i="1">
                                    <a:solidFill>
                                      <a:schemeClr val="bg1"/>
                                    </a:solidFill>
                                    <a:latin typeface="Cambria Math"/>
                                  </a:rPr>
                                  <m:t>𝑄</m:t>
                                </m:r>
                              </m:e>
                              <m:sup>
                                <m:r>
                                  <a:rPr lang="en-US" i="1">
                                    <a:solidFill>
                                      <a:schemeClr val="bg1"/>
                                    </a:solidFill>
                                    <a:latin typeface="Cambria Math"/>
                                  </a:rPr>
                                  <m:t>𝑇</m:t>
                                </m:r>
                              </m:sup>
                            </m:sSup>
                            <m:r>
                              <a:rPr lang="en-US" i="1">
                                <a:solidFill>
                                  <a:schemeClr val="bg1"/>
                                </a:solidFill>
                                <a:latin typeface="Cambria Math"/>
                              </a:rPr>
                              <m:t>|</m:t>
                            </m:r>
                          </m:e>
                          <m:sub>
                            <m:r>
                              <a:rPr lang="en-US" i="1">
                                <a:solidFill>
                                  <a:schemeClr val="bg1"/>
                                </a:solidFill>
                                <a:latin typeface="Cambria Math"/>
                              </a:rPr>
                              <m:t>𝐹</m:t>
                            </m:r>
                          </m:sub>
                        </m:sSub>
                      </m:e>
                    </m:func>
                  </m:oMath>
                </a14:m>
                <a:r>
                  <a:rPr lang="en-US" dirty="0">
                    <a:solidFill>
                      <a:schemeClr val="bg1"/>
                    </a:solidFill>
                  </a:rPr>
                  <a:t>        </a:t>
                </a:r>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a:rPr>
                          <m:t>𝑈</m:t>
                        </m:r>
                      </m:e>
                      <m:sub>
                        <m:r>
                          <a:rPr lang="en-US" i="1">
                            <a:solidFill>
                              <a:schemeClr val="bg1"/>
                            </a:solidFill>
                            <a:latin typeface="Cambria Math"/>
                          </a:rPr>
                          <m:t>𝐼</m:t>
                        </m:r>
                      </m:sub>
                    </m:sSub>
                    <m:r>
                      <a:rPr lang="en-US" i="1">
                        <a:solidFill>
                          <a:schemeClr val="bg1"/>
                        </a:solidFill>
                        <a:latin typeface="Cambria Math"/>
                      </a:rPr>
                      <m:t>  =</m:t>
                    </m:r>
                    <m:r>
                      <a:rPr lang="en-US" i="1">
                        <a:solidFill>
                          <a:schemeClr val="bg1"/>
                        </a:solidFill>
                        <a:latin typeface="Cambria Math"/>
                      </a:rPr>
                      <m:t>𝑈</m:t>
                    </m:r>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a:rPr lang="en-US" i="1">
                                <a:solidFill>
                                  <a:schemeClr val="bg1"/>
                                </a:solidFill>
                                <a:latin typeface="Cambria Math"/>
                              </a:rPr>
                              <m:t>𝐴</m:t>
                            </m:r>
                          </m:e>
                          <m:sub>
                            <m:r>
                              <a:rPr lang="en-US" i="1">
                                <a:solidFill>
                                  <a:schemeClr val="bg1"/>
                                </a:solidFill>
                                <a:latin typeface="Cambria Math"/>
                              </a:rPr>
                              <m:t>𝐼</m:t>
                            </m:r>
                          </m:sub>
                        </m:sSub>
                      </m:e>
                      <m:sup>
                        <m:r>
                          <a:rPr lang="en-US" i="1">
                            <a:solidFill>
                              <a:schemeClr val="bg1"/>
                            </a:solidFill>
                            <a:latin typeface="Cambria Math"/>
                          </a:rPr>
                          <m:t>𝑇</m:t>
                        </m:r>
                      </m:sup>
                    </m:sSup>
                  </m:oMath>
                </a14:m>
                <a:r>
                  <a:rPr lang="en-US" dirty="0">
                    <a:solidFill>
                      <a:schemeClr val="bg1"/>
                    </a:solidFill>
                  </a:rPr>
                  <a:t>,       </a:t>
                </a:r>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a:rPr>
                          <m:t>𝐴</m:t>
                        </m:r>
                      </m:e>
                      <m:sub>
                        <m:r>
                          <a:rPr lang="en-US" i="1">
                            <a:solidFill>
                              <a:schemeClr val="bg1"/>
                            </a:solidFill>
                            <a:latin typeface="Cambria Math"/>
                          </a:rPr>
                          <m:t>𝐼</m:t>
                        </m:r>
                      </m:sub>
                    </m:sSub>
                    <m:r>
                      <a:rPr lang="en-US" i="1">
                        <a:solidFill>
                          <a:schemeClr val="bg1"/>
                        </a:solidFill>
                        <a:latin typeface="Cambria Math"/>
                      </a:rPr>
                      <m:t>=</m:t>
                    </m:r>
                    <m:func>
                      <m:funcPr>
                        <m:ctrlPr>
                          <a:rPr lang="en-US" i="1">
                            <a:solidFill>
                              <a:schemeClr val="bg1"/>
                            </a:solidFill>
                            <a:latin typeface="Cambria Math" panose="02040503050406030204" pitchFamily="18" charset="0"/>
                          </a:rPr>
                        </m:ctrlPr>
                      </m:funcPr>
                      <m:fName>
                        <m:limLow>
                          <m:limLowPr>
                            <m:ctrlPr>
                              <a:rPr lang="en-US" i="1">
                                <a:solidFill>
                                  <a:schemeClr val="bg1"/>
                                </a:solidFill>
                                <a:latin typeface="Cambria Math" panose="02040503050406030204" pitchFamily="18" charset="0"/>
                              </a:rPr>
                            </m:ctrlPr>
                          </m:limLowPr>
                          <m:e>
                            <m:r>
                              <m:rPr>
                                <m:sty m:val="p"/>
                              </m:rPr>
                              <a:rPr lang="en-US">
                                <a:solidFill>
                                  <a:schemeClr val="bg1"/>
                                </a:solidFill>
                                <a:latin typeface="Cambria Math"/>
                              </a:rPr>
                              <m:t>argm</m:t>
                            </m:r>
                            <m:r>
                              <m:rPr>
                                <m:sty m:val="p"/>
                              </m:rPr>
                              <a:rPr lang="en-US" b="0" i="0" smtClean="0">
                                <a:solidFill>
                                  <a:schemeClr val="bg1"/>
                                </a:solidFill>
                                <a:latin typeface="Cambria Math"/>
                              </a:rPr>
                              <m:t>ax</m:t>
                            </m:r>
                          </m:e>
                          <m:lim>
                            <m:r>
                              <a:rPr lang="en-US" i="1">
                                <a:solidFill>
                                  <a:schemeClr val="bg1"/>
                                </a:solidFill>
                                <a:latin typeface="Cambria Math"/>
                              </a:rPr>
                              <m:t>𝐴</m:t>
                            </m:r>
                            <m:r>
                              <a:rPr lang="en-US" i="1">
                                <a:solidFill>
                                  <a:schemeClr val="bg1"/>
                                </a:solidFill>
                                <a:latin typeface="Cambria Math"/>
                              </a:rPr>
                              <m:t>,  </m:t>
                            </m:r>
                            <m:sSup>
                              <m:sSupPr>
                                <m:ctrlPr>
                                  <a:rPr lang="en-US" i="1">
                                    <a:solidFill>
                                      <a:schemeClr val="bg1"/>
                                    </a:solidFill>
                                    <a:latin typeface="Cambria Math" panose="02040503050406030204" pitchFamily="18" charset="0"/>
                                  </a:rPr>
                                </m:ctrlPr>
                              </m:sSupPr>
                              <m:e>
                                <m:r>
                                  <a:rPr lang="en-US" i="1">
                                    <a:solidFill>
                                      <a:schemeClr val="bg1"/>
                                    </a:solidFill>
                                    <a:latin typeface="Cambria Math"/>
                                  </a:rPr>
                                  <m:t>𝐴</m:t>
                                </m:r>
                              </m:e>
                              <m:sup>
                                <m:r>
                                  <a:rPr lang="en-US" i="1">
                                    <a:solidFill>
                                      <a:schemeClr val="bg1"/>
                                    </a:solidFill>
                                    <a:latin typeface="Cambria Math"/>
                                  </a:rPr>
                                  <m:t>𝑇</m:t>
                                </m:r>
                              </m:sup>
                            </m:sSup>
                            <m:r>
                              <a:rPr lang="en-US" i="1">
                                <a:solidFill>
                                  <a:schemeClr val="bg1"/>
                                </a:solidFill>
                                <a:latin typeface="Cambria Math"/>
                              </a:rPr>
                              <m:t>𝐴</m:t>
                            </m:r>
                            <m:r>
                              <a:rPr lang="en-US" i="1">
                                <a:solidFill>
                                  <a:schemeClr val="bg1"/>
                                </a:solidFill>
                                <a:latin typeface="Cambria Math"/>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a:rPr>
                                  <m:t>𝐼</m:t>
                                </m:r>
                              </m:e>
                              <m:sub>
                                <m:r>
                                  <a:rPr lang="en-US" i="1">
                                    <a:solidFill>
                                      <a:schemeClr val="bg1"/>
                                    </a:solidFill>
                                    <a:latin typeface="Cambria Math"/>
                                  </a:rPr>
                                  <m:t>𝐾</m:t>
                                </m:r>
                              </m:sub>
                            </m:sSub>
                          </m:lim>
                        </m:limLow>
                      </m:fName>
                      <m:e>
                        <m:r>
                          <a:rPr lang="en-US" i="1">
                            <a:solidFill>
                              <a:schemeClr val="bg1"/>
                            </a:solidFill>
                            <a:latin typeface="Cambria Math"/>
                          </a:rPr>
                          <m:t>|</m:t>
                        </m:r>
                        <m:r>
                          <a:rPr lang="en-US" i="1">
                            <a:solidFill>
                              <a:schemeClr val="bg1"/>
                            </a:solidFill>
                            <a:latin typeface="Cambria Math"/>
                          </a:rPr>
                          <m:t>𝑘𝑢𝑟𝑡</m:t>
                        </m:r>
                        <m:d>
                          <m:dPr>
                            <m:ctrlPr>
                              <a:rPr lang="en-US" i="1">
                                <a:solidFill>
                                  <a:schemeClr val="bg1"/>
                                </a:solidFill>
                                <a:latin typeface="Cambria Math" panose="02040503050406030204" pitchFamily="18" charset="0"/>
                              </a:rPr>
                            </m:ctrlPr>
                          </m:dPr>
                          <m:e>
                            <m:r>
                              <a:rPr lang="en-US" i="1">
                                <a:solidFill>
                                  <a:schemeClr val="bg1"/>
                                </a:solidFill>
                                <a:latin typeface="Cambria Math"/>
                              </a:rPr>
                              <m:t>𝑈</m:t>
                            </m:r>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a:rPr lang="en-US" i="1">
                                        <a:solidFill>
                                          <a:schemeClr val="bg1"/>
                                        </a:solidFill>
                                        <a:latin typeface="Cambria Math"/>
                                      </a:rPr>
                                      <m:t>𝐴</m:t>
                                    </m:r>
                                  </m:e>
                                  <m:sub>
                                    <m:r>
                                      <a:rPr lang="en-US" i="1">
                                        <a:solidFill>
                                          <a:schemeClr val="bg1"/>
                                        </a:solidFill>
                                        <a:latin typeface="Cambria Math"/>
                                      </a:rPr>
                                      <m:t>𝐼</m:t>
                                    </m:r>
                                  </m:sub>
                                </m:sSub>
                              </m:e>
                              <m:sup>
                                <m:r>
                                  <a:rPr lang="en-US" i="1">
                                    <a:solidFill>
                                      <a:schemeClr val="bg1"/>
                                    </a:solidFill>
                                    <a:latin typeface="Cambria Math"/>
                                  </a:rPr>
                                  <m:t>𝑇</m:t>
                                </m:r>
                              </m:sup>
                            </m:sSup>
                          </m:e>
                        </m:d>
                        <m:r>
                          <a:rPr lang="en-US" i="1">
                            <a:solidFill>
                              <a:schemeClr val="bg1"/>
                            </a:solidFill>
                            <a:latin typeface="Cambria Math"/>
                          </a:rPr>
                          <m:t>|</m:t>
                        </m:r>
                      </m:e>
                    </m:func>
                  </m:oMath>
                </a14:m>
                <a:endParaRPr lang="en-US" dirty="0">
                  <a:solidFill>
                    <a:schemeClr val="bg1"/>
                  </a:solidFill>
                </a:endParaRPr>
              </a:p>
            </p:txBody>
          </p:sp>
        </mc:Choice>
        <mc:Fallback xmlns="">
          <p:sp>
            <p:nvSpPr>
              <p:cNvPr id="19" name="TextBox 18">
                <a:extLst>
                  <a:ext uri="{FF2B5EF4-FFF2-40B4-BE49-F238E27FC236}">
                    <a16:creationId xmlns:a16="http://schemas.microsoft.com/office/drawing/2014/main" id="{CE5B1D95-8C64-46D5-BF76-6E5976ACB67C}"/>
                  </a:ext>
                </a:extLst>
              </p:cNvPr>
              <p:cNvSpPr txBox="1">
                <a:spLocks noRot="1" noChangeAspect="1" noMove="1" noResize="1" noEditPoints="1" noAdjustHandles="1" noChangeArrowheads="1" noChangeShapeType="1" noTextEdit="1"/>
              </p:cNvSpPr>
              <p:nvPr/>
            </p:nvSpPr>
            <p:spPr>
              <a:xfrm>
                <a:off x="545254" y="2129912"/>
                <a:ext cx="11390584" cy="1135504"/>
              </a:xfrm>
              <a:prstGeom prst="rect">
                <a:avLst/>
              </a:prstGeom>
              <a:blipFill>
                <a:blip r:embed="rId3"/>
                <a:stretch>
                  <a:fillRect l="-1231" t="-6952" b="-5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A37D5C4-5349-4E09-AE9F-F1ADAB6CAB80}"/>
                  </a:ext>
                </a:extLst>
              </p:cNvPr>
              <p:cNvSpPr txBox="1"/>
              <p:nvPr/>
            </p:nvSpPr>
            <p:spPr>
              <a:xfrm>
                <a:off x="545254" y="3628112"/>
                <a:ext cx="7874000" cy="27699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solidFill>
                      <a:schemeClr val="bg1"/>
                    </a:solidFill>
                  </a:rPr>
                  <a:t>Steps 1-2 can be seen as the </a:t>
                </a:r>
                <a14:m>
                  <m:oMath xmlns:m="http://schemas.openxmlformats.org/officeDocument/2006/math">
                    <m:r>
                      <a:rPr lang="en-US" b="0" i="1" smtClean="0">
                        <a:solidFill>
                          <a:schemeClr val="bg1"/>
                        </a:solidFill>
                        <a:latin typeface="Cambria Math"/>
                        <a:ea typeface="Cambria Math"/>
                      </a:rPr>
                      <m:t>𝞴</m:t>
                    </m:r>
                    <m:r>
                      <a:rPr lang="en-US" b="0" i="1" smtClean="0">
                        <a:solidFill>
                          <a:schemeClr val="bg1"/>
                        </a:solidFill>
                        <a:latin typeface="Cambria Math"/>
                        <a:ea typeface="Cambria Math"/>
                      </a:rPr>
                      <m:t>→0 </m:t>
                    </m:r>
                  </m:oMath>
                </a14:m>
                <a:r>
                  <a:rPr lang="en-US" dirty="0">
                    <a:solidFill>
                      <a:schemeClr val="bg1"/>
                    </a:solidFill>
                  </a:rPr>
                  <a:t>limit of the following optimization:</a:t>
                </a:r>
              </a:p>
            </p:txBody>
          </p:sp>
        </mc:Choice>
        <mc:Fallback xmlns="">
          <p:sp>
            <p:nvSpPr>
              <p:cNvPr id="20" name="TextBox 19">
                <a:extLst>
                  <a:ext uri="{FF2B5EF4-FFF2-40B4-BE49-F238E27FC236}">
                    <a16:creationId xmlns:a16="http://schemas.microsoft.com/office/drawing/2014/main" id="{1A37D5C4-5349-4E09-AE9F-F1ADAB6CAB80}"/>
                  </a:ext>
                </a:extLst>
              </p:cNvPr>
              <p:cNvSpPr txBox="1">
                <a:spLocks noRot="1" noChangeAspect="1" noMove="1" noResize="1" noEditPoints="1" noAdjustHandles="1" noChangeArrowheads="1" noChangeShapeType="1" noTextEdit="1"/>
              </p:cNvSpPr>
              <p:nvPr/>
            </p:nvSpPr>
            <p:spPr>
              <a:xfrm>
                <a:off x="545254" y="3628112"/>
                <a:ext cx="7874000" cy="276999"/>
              </a:xfrm>
              <a:prstGeom prst="rect">
                <a:avLst/>
              </a:prstGeom>
              <a:blipFill>
                <a:blip r:embed="rId4"/>
                <a:stretch>
                  <a:fillRect l="-1625" t="-28261"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0CFCC57-4D6F-4AD6-B26C-1EBE31C444C9}"/>
                  </a:ext>
                </a:extLst>
              </p:cNvPr>
              <p:cNvSpPr txBox="1"/>
              <p:nvPr/>
            </p:nvSpPr>
            <p:spPr>
              <a:xfrm>
                <a:off x="3498713" y="4065970"/>
                <a:ext cx="6481865" cy="955774"/>
              </a:xfrm>
              <a:prstGeom prst="rect">
                <a:avLst/>
              </a:prstGeom>
              <a:noFill/>
            </p:spPr>
            <p:txBody>
              <a:bodyPr wrap="square" lIns="0" tIns="0" rIns="0" bIns="0" rtlCol="0">
                <a:spAutoFit/>
              </a:bodyPr>
              <a:lstStyle/>
              <a:p>
                <a14:m>
                  <m:oMath xmlns:m="http://schemas.openxmlformats.org/officeDocument/2006/math">
                    <m:r>
                      <a:rPr lang="en-US" i="1" smtClean="0">
                        <a:solidFill>
                          <a:schemeClr val="bg1"/>
                        </a:solidFill>
                        <a:latin typeface="Cambria Math"/>
                      </a:rPr>
                      <m:t>𝑈</m:t>
                    </m:r>
                    <m:r>
                      <a:rPr lang="en-US" i="1" smtClean="0">
                        <a:solidFill>
                          <a:schemeClr val="bg1"/>
                        </a:solidFill>
                        <a:latin typeface="Cambria Math"/>
                      </a:rPr>
                      <m:t>,</m:t>
                    </m:r>
                    <m:r>
                      <a:rPr lang="en-US" i="1" smtClean="0">
                        <a:solidFill>
                          <a:schemeClr val="bg1"/>
                        </a:solidFill>
                        <a:latin typeface="Cambria Math"/>
                      </a:rPr>
                      <m:t>𝑆</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𝑉</m:t>
                    </m:r>
                    <m:r>
                      <a:rPr lang="en-US" b="0" i="1" smtClean="0">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a:rPr>
                          <m:t>𝐴</m:t>
                        </m:r>
                      </m:e>
                      <m:sub>
                        <m:r>
                          <a:rPr lang="en-US" i="1">
                            <a:solidFill>
                              <a:schemeClr val="bg1"/>
                            </a:solidFill>
                            <a:latin typeface="Cambria Math"/>
                          </a:rPr>
                          <m:t>𝐼</m:t>
                        </m:r>
                      </m:sub>
                    </m:sSub>
                    <m:r>
                      <a:rPr lang="en-US" i="1">
                        <a:solidFill>
                          <a:schemeClr val="bg1"/>
                        </a:solidFill>
                        <a:latin typeface="Cambria Math"/>
                      </a:rPr>
                      <m:t>=</m:t>
                    </m:r>
                    <m:func>
                      <m:funcPr>
                        <m:ctrlPr>
                          <a:rPr lang="en-US" i="1">
                            <a:solidFill>
                              <a:schemeClr val="bg1"/>
                            </a:solidFill>
                            <a:latin typeface="Cambria Math" panose="02040503050406030204" pitchFamily="18" charset="0"/>
                          </a:rPr>
                        </m:ctrlPr>
                      </m:funcPr>
                      <m:fName>
                        <m:limLow>
                          <m:limLowPr>
                            <m:ctrlPr>
                              <a:rPr lang="en-US" i="1">
                                <a:solidFill>
                                  <a:schemeClr val="bg1"/>
                                </a:solidFill>
                                <a:latin typeface="Cambria Math" panose="02040503050406030204" pitchFamily="18" charset="0"/>
                              </a:rPr>
                            </m:ctrlPr>
                          </m:limLowPr>
                          <m:e>
                            <m:r>
                              <m:rPr>
                                <m:sty m:val="p"/>
                              </m:rPr>
                              <a:rPr lang="en-US">
                                <a:solidFill>
                                  <a:schemeClr val="bg1"/>
                                </a:solidFill>
                                <a:latin typeface="Cambria Math"/>
                              </a:rPr>
                              <m:t>argmin</m:t>
                            </m:r>
                          </m:e>
                          <m:lim>
                            <m:eqArr>
                              <m:eqArrPr>
                                <m:ctrlPr>
                                  <a:rPr lang="en-US" i="1">
                                    <a:solidFill>
                                      <a:schemeClr val="bg1"/>
                                    </a:solidFill>
                                    <a:latin typeface="Cambria Math" panose="02040503050406030204" pitchFamily="18" charset="0"/>
                                  </a:rPr>
                                </m:ctrlPr>
                              </m:eqArrPr>
                              <m:e>
                                <m:r>
                                  <a:rPr lang="en-US" i="1">
                                    <a:solidFill>
                                      <a:schemeClr val="bg1"/>
                                    </a:solidFill>
                                    <a:latin typeface="Cambria Math"/>
                                  </a:rPr>
                                  <m:t>𝑃</m:t>
                                </m:r>
                                <m:r>
                                  <a:rPr lang="en-US" i="1">
                                    <a:solidFill>
                                      <a:schemeClr val="bg1"/>
                                    </a:solidFill>
                                    <a:latin typeface="Cambria Math"/>
                                  </a:rPr>
                                  <m:t>, </m:t>
                                </m:r>
                                <m:r>
                                  <a:rPr lang="en-US" i="1">
                                    <a:solidFill>
                                      <a:schemeClr val="bg1"/>
                                    </a:solidFill>
                                    <a:latin typeface="Cambria Math"/>
                                  </a:rPr>
                                  <m:t>𝑄</m:t>
                                </m:r>
                                <m:r>
                                  <a:rPr lang="en-US" i="1">
                                    <a:solidFill>
                                      <a:schemeClr val="bg1"/>
                                    </a:solidFill>
                                    <a:latin typeface="Cambria Math"/>
                                  </a:rPr>
                                  <m:t>, </m:t>
                                </m:r>
                                <m:r>
                                  <a:rPr lang="en-US" i="1">
                                    <a:solidFill>
                                      <a:schemeClr val="bg1"/>
                                    </a:solidFill>
                                    <a:latin typeface="Cambria Math"/>
                                  </a:rPr>
                                  <m:t>𝑅</m:t>
                                </m:r>
                                <m:r>
                                  <a:rPr lang="en-US" i="1">
                                    <a:solidFill>
                                      <a:schemeClr val="bg1"/>
                                    </a:solidFill>
                                    <a:latin typeface="Cambria Math"/>
                                  </a:rPr>
                                  <m:t>,</m:t>
                                </m:r>
                                <m:r>
                                  <a:rPr lang="en-US" i="1">
                                    <a:solidFill>
                                      <a:schemeClr val="bg1"/>
                                    </a:solidFill>
                                    <a:latin typeface="Cambria Math"/>
                                  </a:rPr>
                                  <m:t>𝐴</m:t>
                                </m:r>
                              </m:e>
                              <m:e>
                                <m:sSup>
                                  <m:sSupPr>
                                    <m:ctrlPr>
                                      <a:rPr lang="en-US" i="1">
                                        <a:solidFill>
                                          <a:schemeClr val="bg1"/>
                                        </a:solidFill>
                                        <a:latin typeface="Cambria Math" panose="02040503050406030204" pitchFamily="18" charset="0"/>
                                      </a:rPr>
                                    </m:ctrlPr>
                                  </m:sSupPr>
                                  <m:e>
                                    <m:r>
                                      <a:rPr lang="en-US" i="1">
                                        <a:solidFill>
                                          <a:schemeClr val="bg1"/>
                                        </a:solidFill>
                                        <a:latin typeface="Cambria Math"/>
                                      </a:rPr>
                                      <m:t>𝑃</m:t>
                                    </m:r>
                                  </m:e>
                                  <m:sup>
                                    <m:r>
                                      <a:rPr lang="en-US" i="1">
                                        <a:solidFill>
                                          <a:schemeClr val="bg1"/>
                                        </a:solidFill>
                                        <a:latin typeface="Cambria Math"/>
                                      </a:rPr>
                                      <m:t>𝑇</m:t>
                                    </m:r>
                                  </m:sup>
                                </m:sSup>
                                <m:r>
                                  <a:rPr lang="en-US" i="1">
                                    <a:solidFill>
                                      <a:schemeClr val="bg1"/>
                                    </a:solidFill>
                                    <a:latin typeface="Cambria Math"/>
                                  </a:rPr>
                                  <m:t>𝑃</m:t>
                                </m:r>
                                <m:r>
                                  <a:rPr lang="en-US" i="1">
                                    <a:solidFill>
                                      <a:schemeClr val="bg1"/>
                                    </a:solidFill>
                                    <a:latin typeface="Cambria Math"/>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a:rPr>
                                      <m:t>𝑄</m:t>
                                    </m:r>
                                  </m:e>
                                  <m:sup>
                                    <m:r>
                                      <a:rPr lang="en-US" i="1">
                                        <a:solidFill>
                                          <a:schemeClr val="bg1"/>
                                        </a:solidFill>
                                        <a:latin typeface="Cambria Math"/>
                                      </a:rPr>
                                      <m:t>𝑇</m:t>
                                    </m:r>
                                  </m:sup>
                                </m:sSup>
                                <m:r>
                                  <a:rPr lang="en-US" i="1">
                                    <a:solidFill>
                                      <a:schemeClr val="bg1"/>
                                    </a:solidFill>
                                    <a:latin typeface="Cambria Math"/>
                                  </a:rPr>
                                  <m:t>𝑄</m:t>
                                </m:r>
                                <m:r>
                                  <a:rPr lang="en-US" i="1">
                                    <a:solidFill>
                                      <a:schemeClr val="bg1"/>
                                    </a:solidFill>
                                    <a:latin typeface="Cambria Math"/>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a:rPr>
                                      <m:t>𝐴</m:t>
                                    </m:r>
                                  </m:e>
                                  <m:sup>
                                    <m:r>
                                      <a:rPr lang="en-US" i="1">
                                        <a:solidFill>
                                          <a:schemeClr val="bg1"/>
                                        </a:solidFill>
                                        <a:latin typeface="Cambria Math"/>
                                      </a:rPr>
                                      <m:t>𝑇</m:t>
                                    </m:r>
                                  </m:sup>
                                </m:sSup>
                                <m:r>
                                  <a:rPr lang="en-US" i="1">
                                    <a:solidFill>
                                      <a:schemeClr val="bg1"/>
                                    </a:solidFill>
                                    <a:latin typeface="Cambria Math"/>
                                  </a:rPr>
                                  <m:t>𝐴</m:t>
                                </m:r>
                                <m:r>
                                  <a:rPr lang="en-US" i="1">
                                    <a:solidFill>
                                      <a:schemeClr val="bg1"/>
                                    </a:solidFill>
                                    <a:latin typeface="Cambria Math"/>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a:rPr>
                                      <m:t>𝐼</m:t>
                                    </m:r>
                                  </m:e>
                                  <m:sub>
                                    <m:r>
                                      <a:rPr lang="en-US" i="1">
                                        <a:solidFill>
                                          <a:schemeClr val="bg1"/>
                                        </a:solidFill>
                                        <a:latin typeface="Cambria Math"/>
                                      </a:rPr>
                                      <m:t>𝐾</m:t>
                                    </m:r>
                                  </m:sub>
                                </m:sSub>
                              </m:e>
                            </m:eqArr>
                          </m:lim>
                        </m:limLow>
                      </m:fName>
                      <m:e>
                        <m:sSub>
                          <m:sSubPr>
                            <m:ctrlPr>
                              <a:rPr lang="en-US" i="1">
                                <a:solidFill>
                                  <a:schemeClr val="bg1"/>
                                </a:solidFill>
                                <a:latin typeface="Cambria Math" panose="02040503050406030204" pitchFamily="18" charset="0"/>
                              </a:rPr>
                            </m:ctrlPr>
                          </m:sSubPr>
                          <m:e>
                            <m:r>
                              <a:rPr lang="en-US" i="1">
                                <a:solidFill>
                                  <a:schemeClr val="bg1"/>
                                </a:solidFill>
                                <a:latin typeface="Cambria Math"/>
                              </a:rPr>
                              <m:t>|</m:t>
                            </m:r>
                            <m:r>
                              <a:rPr lang="en-US" i="1">
                                <a:solidFill>
                                  <a:schemeClr val="bg1"/>
                                </a:solidFill>
                                <a:latin typeface="Cambria Math"/>
                              </a:rPr>
                              <m:t>𝑋</m:t>
                            </m:r>
                            <m:r>
                              <a:rPr lang="en-US" i="1">
                                <a:solidFill>
                                  <a:schemeClr val="bg1"/>
                                </a:solidFill>
                                <a:latin typeface="Cambria Math"/>
                              </a:rPr>
                              <m:t>−</m:t>
                            </m:r>
                            <m:r>
                              <a:rPr lang="en-US" i="1">
                                <a:solidFill>
                                  <a:schemeClr val="bg1"/>
                                </a:solidFill>
                                <a:latin typeface="Cambria Math"/>
                              </a:rPr>
                              <m:t>𝑃𝑅</m:t>
                            </m:r>
                            <m:sSup>
                              <m:sSupPr>
                                <m:ctrlPr>
                                  <a:rPr lang="en-US" i="1">
                                    <a:solidFill>
                                      <a:schemeClr val="bg1"/>
                                    </a:solidFill>
                                    <a:latin typeface="Cambria Math" panose="02040503050406030204" pitchFamily="18" charset="0"/>
                                  </a:rPr>
                                </m:ctrlPr>
                              </m:sSupPr>
                              <m:e>
                                <m:r>
                                  <a:rPr lang="en-US" i="1">
                                    <a:solidFill>
                                      <a:schemeClr val="bg1"/>
                                    </a:solidFill>
                                    <a:latin typeface="Cambria Math"/>
                                  </a:rPr>
                                  <m:t>𝑄</m:t>
                                </m:r>
                              </m:e>
                              <m:sup>
                                <m:r>
                                  <a:rPr lang="en-US" i="1">
                                    <a:solidFill>
                                      <a:schemeClr val="bg1"/>
                                    </a:solidFill>
                                    <a:latin typeface="Cambria Math"/>
                                  </a:rPr>
                                  <m:t>𝑇</m:t>
                                </m:r>
                              </m:sup>
                            </m:sSup>
                            <m:r>
                              <a:rPr lang="en-US" i="1">
                                <a:solidFill>
                                  <a:schemeClr val="bg1"/>
                                </a:solidFill>
                                <a:latin typeface="Cambria Math"/>
                              </a:rPr>
                              <m:t>|</m:t>
                            </m:r>
                          </m:e>
                          <m:sub>
                            <m:r>
                              <a:rPr lang="en-US" i="1">
                                <a:solidFill>
                                  <a:schemeClr val="bg1"/>
                                </a:solidFill>
                                <a:latin typeface="Cambria Math"/>
                              </a:rPr>
                              <m:t>𝐹</m:t>
                            </m:r>
                          </m:sub>
                        </m:sSub>
                      </m:e>
                    </m:func>
                    <m:r>
                      <a:rPr lang="en-US" b="0" i="1" smtClean="0">
                        <a:solidFill>
                          <a:schemeClr val="bg1"/>
                        </a:solidFill>
                        <a:latin typeface="Cambria Math"/>
                      </a:rPr>
                      <m:t>−</m:t>
                    </m:r>
                    <m:r>
                      <a:rPr lang="en-US" b="0" i="1" smtClean="0">
                        <a:solidFill>
                          <a:schemeClr val="bg1"/>
                        </a:solidFill>
                        <a:latin typeface="Cambria Math"/>
                        <a:ea typeface="Cambria Math"/>
                      </a:rPr>
                      <m:t>𝞴</m:t>
                    </m:r>
                    <m:r>
                      <a:rPr lang="en-US" b="0" i="1" smtClean="0">
                        <a:solidFill>
                          <a:schemeClr val="bg1"/>
                        </a:solidFill>
                        <a:latin typeface="Cambria Math"/>
                        <a:ea typeface="Cambria Math"/>
                      </a:rPr>
                      <m:t>|</m:t>
                    </m:r>
                    <m:r>
                      <a:rPr lang="en-US" i="1">
                        <a:solidFill>
                          <a:schemeClr val="bg1"/>
                        </a:solidFill>
                        <a:latin typeface="Cambria Math"/>
                      </a:rPr>
                      <m:t>𝑘𝑢𝑟𝑡</m:t>
                    </m:r>
                    <m:d>
                      <m:dPr>
                        <m:ctrlPr>
                          <a:rPr lang="en-US" i="1">
                            <a:solidFill>
                              <a:schemeClr val="bg1"/>
                            </a:solidFill>
                            <a:latin typeface="Cambria Math" panose="02040503050406030204" pitchFamily="18" charset="0"/>
                          </a:rPr>
                        </m:ctrlPr>
                      </m:dPr>
                      <m:e>
                        <m:r>
                          <a:rPr lang="en-US" b="0" i="1" smtClean="0">
                            <a:solidFill>
                              <a:schemeClr val="bg1"/>
                            </a:solidFill>
                            <a:latin typeface="Cambria Math"/>
                          </a:rPr>
                          <m:t>𝑃</m:t>
                        </m:r>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a:rPr lang="en-US" i="1">
                                    <a:solidFill>
                                      <a:schemeClr val="bg1"/>
                                    </a:solidFill>
                                    <a:latin typeface="Cambria Math"/>
                                  </a:rPr>
                                  <m:t>𝐴</m:t>
                                </m:r>
                              </m:e>
                              <m:sub>
                                <m:r>
                                  <a:rPr lang="en-US" i="1">
                                    <a:solidFill>
                                      <a:schemeClr val="bg1"/>
                                    </a:solidFill>
                                    <a:latin typeface="Cambria Math"/>
                                  </a:rPr>
                                  <m:t>𝐼</m:t>
                                </m:r>
                              </m:sub>
                            </m:sSub>
                          </m:e>
                          <m:sup>
                            <m:r>
                              <a:rPr lang="en-US" i="1">
                                <a:solidFill>
                                  <a:schemeClr val="bg1"/>
                                </a:solidFill>
                                <a:latin typeface="Cambria Math"/>
                              </a:rPr>
                              <m:t>𝑇</m:t>
                            </m:r>
                          </m:sup>
                        </m:sSup>
                      </m:e>
                    </m:d>
                    <m:r>
                      <a:rPr lang="en-US" b="0" i="1" smtClean="0">
                        <a:solidFill>
                          <a:schemeClr val="bg1"/>
                        </a:solidFill>
                        <a:latin typeface="Cambria Math"/>
                      </a:rPr>
                      <m:t>|</m:t>
                    </m:r>
                  </m:oMath>
                </a14:m>
                <a:r>
                  <a:rPr lang="en-US" dirty="0">
                    <a:solidFill>
                      <a:schemeClr val="bg1"/>
                    </a:solidFill>
                  </a:rPr>
                  <a:t>		</a:t>
                </a:r>
              </a:p>
            </p:txBody>
          </p:sp>
        </mc:Choice>
        <mc:Fallback xmlns="">
          <p:sp>
            <p:nvSpPr>
              <p:cNvPr id="21" name="TextBox 20">
                <a:extLst>
                  <a:ext uri="{FF2B5EF4-FFF2-40B4-BE49-F238E27FC236}">
                    <a16:creationId xmlns:a16="http://schemas.microsoft.com/office/drawing/2014/main" id="{A0CFCC57-4D6F-4AD6-B26C-1EBE31C444C9}"/>
                  </a:ext>
                </a:extLst>
              </p:cNvPr>
              <p:cNvSpPr txBox="1">
                <a:spLocks noRot="1" noChangeAspect="1" noMove="1" noResize="1" noEditPoints="1" noAdjustHandles="1" noChangeArrowheads="1" noChangeShapeType="1" noTextEdit="1"/>
              </p:cNvSpPr>
              <p:nvPr/>
            </p:nvSpPr>
            <p:spPr>
              <a:xfrm>
                <a:off x="3498713" y="4065970"/>
                <a:ext cx="6481865" cy="955774"/>
              </a:xfrm>
              <a:prstGeom prst="rect">
                <a:avLst/>
              </a:prstGeom>
              <a:blipFill>
                <a:blip r:embed="rId5"/>
                <a:stretch>
                  <a:fillRect l="-1317"/>
                </a:stretch>
              </a:blipFill>
            </p:spPr>
            <p:txBody>
              <a:bodyPr/>
              <a:lstStyle/>
              <a:p>
                <a:r>
                  <a:rPr lang="en-US">
                    <a:noFill/>
                  </a:rPr>
                  <a:t> </a:t>
                </a:r>
              </a:p>
            </p:txBody>
          </p:sp>
        </mc:Fallback>
      </mc:AlternateContent>
    </p:spTree>
    <p:extLst>
      <p:ext uri="{BB962C8B-B14F-4D97-AF65-F5344CB8AC3E}">
        <p14:creationId xmlns:p14="http://schemas.microsoft.com/office/powerpoint/2010/main" val="294603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p:txBody>
          <a:bodyPr/>
          <a:lstStyle/>
          <a:p>
            <a:r>
              <a:rPr lang="en-US" dirty="0"/>
              <a:t>Comparison to Other Methods</a:t>
            </a:r>
          </a:p>
        </p:txBody>
      </p:sp>
      <mc:AlternateContent xmlns:mc="http://schemas.openxmlformats.org/markup-compatibility/2006" xmlns:a14="http://schemas.microsoft.com/office/drawing/2010/main">
        <mc:Choice Requires="a14">
          <p:sp>
            <p:nvSpPr>
              <p:cNvPr id="6" name="Rectangle 5"/>
              <p:cNvSpPr/>
              <p:nvPr/>
            </p:nvSpPr>
            <p:spPr>
              <a:xfrm>
                <a:off x="1600200" y="1504950"/>
                <a:ext cx="5943599" cy="338554"/>
              </a:xfrm>
              <a:prstGeom prst="rect">
                <a:avLst/>
              </a:prstGeom>
            </p:spPr>
            <p:txBody>
              <a:bodyPr wrap="square">
                <a:spAutoFit/>
              </a:bodyPr>
              <a:lstStyle/>
              <a:p>
                <a:pPr algn="ctr"/>
                <a14:m>
                  <m:oMath xmlns:m="http://schemas.openxmlformats.org/officeDocument/2006/math">
                    <m:r>
                      <a:rPr lang="en-US" sz="1600" i="1" smtClean="0">
                        <a:latin typeface="Cambria Math"/>
                      </a:rPr>
                      <m:t>𝑋</m:t>
                    </m:r>
                    <m:r>
                      <a:rPr lang="en-US" sz="1600" b="0" i="1" smtClean="0">
                        <a:latin typeface="Cambria Math"/>
                      </a:rPr>
                      <m:t>=</m:t>
                    </m:r>
                    <m:r>
                      <a:rPr lang="en-US" sz="1600" i="1" smtClean="0">
                        <a:latin typeface="Cambria Math"/>
                      </a:rPr>
                      <m:t>𝑈𝑆</m:t>
                    </m:r>
                    <m:sSup>
                      <m:sSupPr>
                        <m:ctrlPr>
                          <a:rPr lang="en-US" sz="1600" i="1">
                            <a:latin typeface="Cambria Math" panose="02040503050406030204" pitchFamily="18" charset="0"/>
                          </a:rPr>
                        </m:ctrlPr>
                      </m:sSupPr>
                      <m:e>
                        <m:r>
                          <a:rPr lang="en-US" sz="1600" i="1">
                            <a:latin typeface="Cambria Math"/>
                          </a:rPr>
                          <m:t>𝑉</m:t>
                        </m:r>
                      </m:e>
                      <m:sup>
                        <m:r>
                          <a:rPr lang="en-US" sz="1600" i="1">
                            <a:latin typeface="Cambria Math"/>
                          </a:rPr>
                          <m:t>𝑇</m:t>
                        </m:r>
                      </m:sup>
                    </m:sSup>
                    <m:r>
                      <a:rPr lang="en-US" sz="1600" b="0" i="1" smtClean="0">
                        <a:latin typeface="Cambria Math"/>
                      </a:rPr>
                      <m:t>+</m:t>
                    </m:r>
                    <m:r>
                      <a:rPr lang="en-US" sz="1600" b="0" i="1" smtClean="0">
                        <a:latin typeface="Cambria Math"/>
                      </a:rPr>
                      <m:t>𝐸</m:t>
                    </m:r>
                  </m:oMath>
                </a14:m>
                <a:r>
                  <a:rPr lang="en-US" sz="1600" dirty="0"/>
                  <a:t>,     </a:t>
                </a:r>
                <a14:m>
                  <m:oMath xmlns:m="http://schemas.openxmlformats.org/officeDocument/2006/math">
                    <m:sSup>
                      <m:sSupPr>
                        <m:ctrlPr>
                          <a:rPr lang="en-US" sz="1600" i="1">
                            <a:latin typeface="Cambria Math" panose="02040503050406030204" pitchFamily="18" charset="0"/>
                          </a:rPr>
                        </m:ctrlPr>
                      </m:sSupPr>
                      <m:e>
                        <m:r>
                          <a:rPr lang="en-US" sz="1600" i="1">
                            <a:latin typeface="Cambria Math"/>
                          </a:rPr>
                          <m:t>𝑉</m:t>
                        </m:r>
                      </m:e>
                      <m:sup>
                        <m:r>
                          <a:rPr lang="en-US" sz="1600" i="1">
                            <a:latin typeface="Cambria Math"/>
                          </a:rPr>
                          <m:t>𝑇</m:t>
                        </m:r>
                      </m:sup>
                    </m:sSup>
                    <m:r>
                      <a:rPr lang="en-US" sz="1600" b="0" i="1" smtClean="0">
                        <a:latin typeface="Cambria Math"/>
                      </a:rPr>
                      <m:t>𝑉</m:t>
                    </m:r>
                    <m:r>
                      <a:rPr lang="en-US" sz="1600" b="0" i="1" smtClean="0">
                        <a:latin typeface="Cambria Math"/>
                      </a:rPr>
                      <m:t>=</m:t>
                    </m:r>
                    <m:sSup>
                      <m:sSupPr>
                        <m:ctrlPr>
                          <a:rPr lang="en-US" sz="1600" i="1">
                            <a:latin typeface="Cambria Math" panose="02040503050406030204" pitchFamily="18" charset="0"/>
                          </a:rPr>
                        </m:ctrlPr>
                      </m:sSupPr>
                      <m:e>
                        <m:r>
                          <a:rPr lang="en-US" sz="1600" b="0" i="1" smtClean="0">
                            <a:latin typeface="Cambria Math"/>
                          </a:rPr>
                          <m:t>𝑈</m:t>
                        </m:r>
                      </m:e>
                      <m:sup>
                        <m:r>
                          <a:rPr lang="en-US" sz="1600" i="1">
                            <a:latin typeface="Cambria Math"/>
                          </a:rPr>
                          <m:t>𝑇</m:t>
                        </m:r>
                      </m:sup>
                    </m:sSup>
                    <m:r>
                      <a:rPr lang="en-US" sz="1600" b="0" i="1" smtClean="0">
                        <a:latin typeface="Cambria Math"/>
                      </a:rPr>
                      <m:t>𝑈</m:t>
                    </m:r>
                  </m:oMath>
                </a14:m>
                <a:r>
                  <a:rPr lang="en-US" sz="16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a:rPr>
                          <m:t>𝐼</m:t>
                        </m:r>
                      </m:e>
                      <m:sub>
                        <m:r>
                          <a:rPr lang="en-US" sz="1600" i="1">
                            <a:latin typeface="Cambria Math"/>
                          </a:rPr>
                          <m:t>𝐾</m:t>
                        </m:r>
                      </m:sub>
                    </m:sSub>
                    <m:r>
                      <a:rPr lang="en-US" sz="1600" b="0" i="0" smtClean="0">
                        <a:latin typeface="Cambria Math"/>
                      </a:rPr>
                      <m:t>,    </m:t>
                    </m:r>
                    <m:r>
                      <m:rPr>
                        <m:sty m:val="p"/>
                      </m:rPr>
                      <a:rPr lang="en-US" sz="1600" b="0" i="0" smtClean="0">
                        <a:latin typeface="Cambria Math"/>
                      </a:rPr>
                      <m:t>tr</m:t>
                    </m:r>
                    <m:d>
                      <m:dPr>
                        <m:ctrlPr>
                          <a:rPr lang="en-US" sz="1600" b="0" i="1" smtClean="0">
                            <a:latin typeface="Cambria Math" panose="02040503050406030204" pitchFamily="18" charset="0"/>
                          </a:rPr>
                        </m:ctrlPr>
                      </m:dPr>
                      <m:e>
                        <m:sSup>
                          <m:sSupPr>
                            <m:ctrlPr>
                              <a:rPr lang="en-US" sz="1600" i="1">
                                <a:latin typeface="Cambria Math" panose="02040503050406030204" pitchFamily="18" charset="0"/>
                              </a:rPr>
                            </m:ctrlPr>
                          </m:sSupPr>
                          <m:e>
                            <m:r>
                              <a:rPr lang="en-US" sz="1600" b="0" i="1" smtClean="0">
                                <a:latin typeface="Cambria Math"/>
                              </a:rPr>
                              <m:t>𝑈</m:t>
                            </m:r>
                          </m:e>
                          <m:sup>
                            <m:r>
                              <a:rPr lang="en-US" sz="1600" i="1">
                                <a:latin typeface="Cambria Math"/>
                              </a:rPr>
                              <m:t>𝑇</m:t>
                            </m:r>
                          </m:sup>
                        </m:sSup>
                        <m:r>
                          <a:rPr lang="en-US" sz="1600" b="0" i="1" smtClean="0">
                            <a:latin typeface="Cambria Math"/>
                          </a:rPr>
                          <m:t>𝐸</m:t>
                        </m:r>
                      </m:e>
                    </m:d>
                    <m:r>
                      <a:rPr lang="en-US" sz="1600" b="0" i="1" smtClean="0">
                        <a:latin typeface="Cambria Math"/>
                      </a:rPr>
                      <m:t>=</m:t>
                    </m:r>
                    <m:r>
                      <m:rPr>
                        <m:sty m:val="p"/>
                      </m:rPr>
                      <a:rPr lang="en-US" sz="1600">
                        <a:latin typeface="Cambria Math"/>
                      </a:rPr>
                      <m:t>tr</m:t>
                    </m:r>
                    <m:d>
                      <m:dPr>
                        <m:ctrlPr>
                          <a:rPr lang="en-US" sz="1600" i="1">
                            <a:latin typeface="Cambria Math" panose="02040503050406030204" pitchFamily="18" charset="0"/>
                          </a:rPr>
                        </m:ctrlPr>
                      </m:dPr>
                      <m:e>
                        <m:r>
                          <a:rPr lang="en-US" sz="1600" b="0" i="1" smtClean="0">
                            <a:latin typeface="Cambria Math"/>
                          </a:rPr>
                          <m:t>𝐸</m:t>
                        </m:r>
                        <m:sSup>
                          <m:sSupPr>
                            <m:ctrlPr>
                              <a:rPr lang="en-US" sz="1600" i="1">
                                <a:latin typeface="Cambria Math" panose="02040503050406030204" pitchFamily="18" charset="0"/>
                              </a:rPr>
                            </m:ctrlPr>
                          </m:sSupPr>
                          <m:e>
                            <m:r>
                              <a:rPr lang="en-US" sz="1600" b="0" i="1" smtClean="0">
                                <a:latin typeface="Cambria Math"/>
                              </a:rPr>
                              <m:t>𝑉</m:t>
                            </m:r>
                          </m:e>
                          <m:sup>
                            <m:r>
                              <a:rPr lang="en-US" sz="1600" i="1">
                                <a:latin typeface="Cambria Math"/>
                              </a:rPr>
                              <m:t>𝑇</m:t>
                            </m:r>
                          </m:sup>
                        </m:sSup>
                      </m:e>
                    </m:d>
                    <m:r>
                      <a:rPr lang="en-US" sz="1600" b="0" i="1" smtClean="0">
                        <a:latin typeface="Cambria Math"/>
                      </a:rPr>
                      <m:t>=0</m:t>
                    </m:r>
                  </m:oMath>
                </a14:m>
                <a:endParaRPr lang="en-US" sz="1600" dirty="0"/>
              </a:p>
            </p:txBody>
          </p:sp>
        </mc:Choice>
        <mc:Fallback xmlns="">
          <p:sp>
            <p:nvSpPr>
              <p:cNvPr id="6" name="Rectangle 5"/>
              <p:cNvSpPr>
                <a:spLocks noRot="1" noChangeAspect="1" noMove="1" noResize="1" noEditPoints="1" noAdjustHandles="1" noChangeArrowheads="1" noChangeShapeType="1" noTextEdit="1"/>
              </p:cNvSpPr>
              <p:nvPr/>
            </p:nvSpPr>
            <p:spPr>
              <a:xfrm>
                <a:off x="1600200" y="1504950"/>
                <a:ext cx="5943599" cy="338554"/>
              </a:xfrm>
              <a:prstGeom prst="rect">
                <a:avLst/>
              </a:prstGeom>
              <a:blipFill>
                <a:blip r:embed="rId2"/>
                <a:stretch>
                  <a:fillRect t="-5455" b="-23636"/>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DD8570F8-C60F-44CC-89DE-C5186EC9BAE0}"/>
              </a:ext>
            </a:extLst>
          </p:cNvPr>
          <p:cNvSpPr txBox="1"/>
          <p:nvPr/>
        </p:nvSpPr>
        <p:spPr>
          <a:xfrm>
            <a:off x="548640" y="1170432"/>
            <a:ext cx="7874000" cy="27699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solidFill>
                  <a:schemeClr val="bg1"/>
                </a:solidFill>
              </a:rPr>
              <a:t>Can also be rewritten as: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F154BE1-01B5-45E3-9F97-DD140419BF1F}"/>
                  </a:ext>
                </a:extLst>
              </p:cNvPr>
              <p:cNvSpPr txBox="1"/>
              <p:nvPr/>
            </p:nvSpPr>
            <p:spPr>
              <a:xfrm>
                <a:off x="2735250" y="1552004"/>
                <a:ext cx="6481865" cy="7983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𝑈</m:t>
                          </m:r>
                        </m:e>
                        <m:sub>
                          <m:r>
                            <a:rPr lang="en-US" i="1">
                              <a:solidFill>
                                <a:schemeClr val="bg1"/>
                              </a:solidFill>
                              <a:latin typeface="Cambria Math"/>
                            </a:rPr>
                            <m:t>𝐼</m:t>
                          </m:r>
                        </m:sub>
                      </m:sSub>
                      <m:r>
                        <a:rPr lang="en-US" b="0" i="1" smtClean="0">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𝑆</m:t>
                          </m:r>
                        </m:e>
                        <m:sub>
                          <m:r>
                            <a:rPr lang="en-US" i="1">
                              <a:solidFill>
                                <a:schemeClr val="bg1"/>
                              </a:solidFill>
                              <a:latin typeface="Cambria Math"/>
                            </a:rPr>
                            <m:t>𝐼</m:t>
                          </m:r>
                        </m:sub>
                      </m:sSub>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𝑉</m:t>
                          </m:r>
                        </m:e>
                        <m:sub>
                          <m:r>
                            <a:rPr lang="en-US" i="1">
                              <a:solidFill>
                                <a:schemeClr val="bg1"/>
                              </a:solidFill>
                              <a:latin typeface="Cambria Math"/>
                            </a:rPr>
                            <m:t>𝐼</m:t>
                          </m:r>
                        </m:sub>
                      </m:sSub>
                      <m:r>
                        <a:rPr lang="en-US" i="1">
                          <a:solidFill>
                            <a:schemeClr val="bg1"/>
                          </a:solidFill>
                          <a:latin typeface="Cambria Math"/>
                        </a:rPr>
                        <m:t>=</m:t>
                      </m:r>
                      <m:func>
                        <m:funcPr>
                          <m:ctrlPr>
                            <a:rPr lang="en-US" i="1">
                              <a:solidFill>
                                <a:schemeClr val="bg1"/>
                              </a:solidFill>
                              <a:latin typeface="Cambria Math" panose="02040503050406030204" pitchFamily="18" charset="0"/>
                            </a:rPr>
                          </m:ctrlPr>
                        </m:funcPr>
                        <m:fName>
                          <m:limLow>
                            <m:limLowPr>
                              <m:ctrlPr>
                                <a:rPr lang="en-US" i="1">
                                  <a:solidFill>
                                    <a:schemeClr val="bg1"/>
                                  </a:solidFill>
                                  <a:latin typeface="Cambria Math" panose="02040503050406030204" pitchFamily="18" charset="0"/>
                                </a:rPr>
                              </m:ctrlPr>
                            </m:limLowPr>
                            <m:e>
                              <m:r>
                                <m:rPr>
                                  <m:sty m:val="p"/>
                                </m:rPr>
                                <a:rPr lang="en-US">
                                  <a:solidFill>
                                    <a:schemeClr val="bg1"/>
                                  </a:solidFill>
                                  <a:latin typeface="Cambria Math"/>
                                </a:rPr>
                                <m:t>argmin</m:t>
                              </m:r>
                            </m:e>
                            <m:lim>
                              <m:eqArr>
                                <m:eqArrPr>
                                  <m:ctrlPr>
                                    <a:rPr lang="en-US" i="1">
                                      <a:solidFill>
                                        <a:schemeClr val="bg1"/>
                                      </a:solidFill>
                                      <a:latin typeface="Cambria Math" panose="02040503050406030204" pitchFamily="18" charset="0"/>
                                    </a:rPr>
                                  </m:ctrlPr>
                                </m:eqArrPr>
                                <m:e>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𝑃</m:t>
                                      </m:r>
                                    </m:e>
                                    <m:sub>
                                      <m:r>
                                        <a:rPr lang="en-US" i="1">
                                          <a:solidFill>
                                            <a:schemeClr val="bg1"/>
                                          </a:solidFill>
                                          <a:latin typeface="Cambria Math"/>
                                        </a:rPr>
                                        <m:t>𝐼</m:t>
                                      </m:r>
                                    </m:sub>
                                  </m:sSub>
                                  <m:r>
                                    <a:rPr lang="en-US" i="1">
                                      <a:solidFill>
                                        <a:schemeClr val="bg1"/>
                                      </a:solidFill>
                                      <a:latin typeface="Cambria Math"/>
                                    </a:rPr>
                                    <m:t>,</m:t>
                                  </m:r>
                                  <m:sSub>
                                    <m:sSubPr>
                                      <m:ctrlPr>
                                        <a:rPr lang="en-US" i="1">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𝑅</m:t>
                                      </m:r>
                                    </m:e>
                                    <m:sub>
                                      <m:r>
                                        <a:rPr lang="en-US" i="1">
                                          <a:solidFill>
                                            <a:schemeClr val="bg1"/>
                                          </a:solidFill>
                                          <a:latin typeface="Cambria Math"/>
                                        </a:rPr>
                                        <m:t>𝐼</m:t>
                                      </m:r>
                                    </m:sub>
                                  </m:sSub>
                                  <m:r>
                                    <a:rPr lang="en-US" i="1">
                                      <a:solidFill>
                                        <a:schemeClr val="bg1"/>
                                      </a:solidFill>
                                      <a:latin typeface="Cambria Math"/>
                                    </a:rPr>
                                    <m:t>,</m:t>
                                  </m:r>
                                  <m:sSub>
                                    <m:sSubPr>
                                      <m:ctrlPr>
                                        <a:rPr lang="en-US" i="1">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i="1">
                                          <a:solidFill>
                                            <a:schemeClr val="bg1"/>
                                          </a:solidFill>
                                          <a:latin typeface="Cambria Math"/>
                                        </a:rPr>
                                        <m:t>𝐼</m:t>
                                      </m:r>
                                    </m:sub>
                                  </m:sSub>
                                </m:e>
                                <m:e>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i="1">
                                              <a:solidFill>
                                                <a:schemeClr val="bg1"/>
                                              </a:solidFill>
                                              <a:latin typeface="Cambria Math"/>
                                            </a:rPr>
                                            <m:t>𝐼</m:t>
                                          </m:r>
                                        </m:sub>
                                      </m:sSub>
                                    </m:e>
                                    <m:sup>
                                      <m:r>
                                        <a:rPr lang="en-US" i="1">
                                          <a:solidFill>
                                            <a:schemeClr val="bg1"/>
                                          </a:solidFill>
                                          <a:latin typeface="Cambria Math"/>
                                        </a:rPr>
                                        <m:t>𝑇</m:t>
                                      </m:r>
                                    </m:sup>
                                  </m:sSup>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𝑃</m:t>
                                      </m:r>
                                    </m:e>
                                    <m:sub>
                                      <m:r>
                                        <a:rPr lang="en-US" i="1">
                                          <a:solidFill>
                                            <a:schemeClr val="bg1"/>
                                          </a:solidFill>
                                          <a:latin typeface="Cambria Math"/>
                                        </a:rPr>
                                        <m:t>𝐼</m:t>
                                      </m:r>
                                    </m:sub>
                                  </m:sSub>
                                  <m:r>
                                    <a:rPr lang="en-US" i="1">
                                      <a:solidFill>
                                        <a:schemeClr val="bg1"/>
                                      </a:solidFill>
                                      <a:latin typeface="Cambria Math"/>
                                    </a:rPr>
                                    <m:t>=</m:t>
                                  </m:r>
                                  <m:r>
                                    <a:rPr lang="en-US" b="0" i="1" smtClean="0">
                                      <a:solidFill>
                                        <a:schemeClr val="bg1"/>
                                      </a:solidFill>
                                      <a:latin typeface="Cambria Math" panose="02040503050406030204" pitchFamily="18" charset="0"/>
                                    </a:rPr>
                                    <m:t>𝑑𝑖𝑎𝑔</m:t>
                                  </m:r>
                                  <m:r>
                                    <a:rPr lang="en-US" b="0" i="1" smtClean="0">
                                      <a:solidFill>
                                        <a:schemeClr val="bg1"/>
                                      </a:solidFill>
                                      <a:latin typeface="Cambria Math" panose="02040503050406030204" pitchFamily="18" charset="0"/>
                                    </a:rPr>
                                    <m:t>(</m:t>
                                  </m:r>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i="1">
                                              <a:solidFill>
                                                <a:schemeClr val="bg1"/>
                                              </a:solidFill>
                                              <a:latin typeface="Cambria Math"/>
                                            </a:rPr>
                                            <m:t>𝐼</m:t>
                                          </m:r>
                                        </m:sub>
                                      </m:sSub>
                                    </m:e>
                                    <m:sup>
                                      <m:r>
                                        <a:rPr lang="en-US" i="1">
                                          <a:solidFill>
                                            <a:schemeClr val="bg1"/>
                                          </a:solidFill>
                                          <a:latin typeface="Cambria Math"/>
                                        </a:rPr>
                                        <m:t>𝑇</m:t>
                                      </m:r>
                                    </m:sup>
                                  </m:sSup>
                                  <m:sSub>
                                    <m:sSubPr>
                                      <m:ctrlPr>
                                        <a:rPr lang="en-US" i="1">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i="1">
                                          <a:solidFill>
                                            <a:schemeClr val="bg1"/>
                                          </a:solidFill>
                                          <a:latin typeface="Cambria Math"/>
                                        </a:rPr>
                                        <m:t>𝐼</m:t>
                                      </m:r>
                                    </m:sub>
                                  </m:sSub>
                                  <m:r>
                                    <a:rPr lang="en-US" b="0" i="1" smtClean="0">
                                      <a:solidFill>
                                        <a:schemeClr val="bg1"/>
                                      </a:solidFill>
                                      <a:latin typeface="Cambria Math" panose="02040503050406030204" pitchFamily="18" charset="0"/>
                                    </a:rPr>
                                    <m:t>)</m:t>
                                  </m:r>
                                  <m:r>
                                    <a:rPr lang="en-US" i="1">
                                      <a:solidFill>
                                        <a:schemeClr val="bg1"/>
                                      </a:solidFill>
                                      <a:latin typeface="Cambria Math"/>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a:rPr>
                                        <m:t>𝐼</m:t>
                                      </m:r>
                                    </m:e>
                                    <m:sub>
                                      <m:r>
                                        <a:rPr lang="en-US" i="1">
                                          <a:solidFill>
                                            <a:schemeClr val="bg1"/>
                                          </a:solidFill>
                                          <a:latin typeface="Cambria Math"/>
                                        </a:rPr>
                                        <m:t>𝐾</m:t>
                                      </m:r>
                                    </m:sub>
                                  </m:sSub>
                                </m:e>
                              </m:eqArr>
                            </m:lim>
                          </m:limLow>
                        </m:fName>
                        <m:e>
                          <m:sSub>
                            <m:sSubPr>
                              <m:ctrlPr>
                                <a:rPr lang="en-US" i="1">
                                  <a:solidFill>
                                    <a:schemeClr val="bg1"/>
                                  </a:solidFill>
                                  <a:latin typeface="Cambria Math" panose="02040503050406030204" pitchFamily="18" charset="0"/>
                                </a:rPr>
                              </m:ctrlPr>
                            </m:sSubPr>
                            <m:e>
                              <m:r>
                                <a:rPr lang="en-US" i="1">
                                  <a:solidFill>
                                    <a:schemeClr val="bg1"/>
                                  </a:solidFill>
                                  <a:latin typeface="Cambria Math"/>
                                </a:rPr>
                                <m:t>|</m:t>
                              </m:r>
                              <m:r>
                                <a:rPr lang="en-US" i="1">
                                  <a:solidFill>
                                    <a:schemeClr val="bg1"/>
                                  </a:solidFill>
                                  <a:latin typeface="Cambria Math"/>
                                </a:rPr>
                                <m:t>𝑋</m:t>
                              </m:r>
                              <m:r>
                                <a:rPr lang="en-US" i="1">
                                  <a:solidFill>
                                    <a:schemeClr val="bg1"/>
                                  </a:solidFill>
                                  <a:latin typeface="Cambria Math"/>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𝑃</m:t>
                                  </m:r>
                                </m:e>
                                <m:sub>
                                  <m:r>
                                    <a:rPr lang="en-US" i="1">
                                      <a:solidFill>
                                        <a:schemeClr val="bg1"/>
                                      </a:solidFill>
                                      <a:latin typeface="Cambria Math"/>
                                    </a:rPr>
                                    <m:t>𝐼</m:t>
                                  </m:r>
                                </m:sub>
                              </m:sSub>
                              <m:sSub>
                                <m:sSubPr>
                                  <m:ctrlPr>
                                    <a:rPr lang="en-US" i="1">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𝑅</m:t>
                                  </m:r>
                                </m:e>
                                <m:sub>
                                  <m:r>
                                    <a:rPr lang="en-US" i="1">
                                      <a:solidFill>
                                        <a:schemeClr val="bg1"/>
                                      </a:solidFill>
                                      <a:latin typeface="Cambria Math"/>
                                    </a:rPr>
                                    <m:t>𝐼</m:t>
                                  </m:r>
                                </m:sub>
                              </m:sSub>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i="1">
                                          <a:solidFill>
                                            <a:schemeClr val="bg1"/>
                                          </a:solidFill>
                                          <a:latin typeface="Cambria Math"/>
                                        </a:rPr>
                                        <m:t>𝐼</m:t>
                                      </m:r>
                                    </m:sub>
                                  </m:sSub>
                                </m:e>
                                <m:sup>
                                  <m:r>
                                    <a:rPr lang="en-US" i="1">
                                      <a:solidFill>
                                        <a:schemeClr val="bg1"/>
                                      </a:solidFill>
                                      <a:latin typeface="Cambria Math"/>
                                    </a:rPr>
                                    <m:t>𝑇</m:t>
                                  </m:r>
                                </m:sup>
                              </m:sSup>
                              <m:r>
                                <a:rPr lang="en-US" i="1">
                                  <a:solidFill>
                                    <a:schemeClr val="bg1"/>
                                  </a:solidFill>
                                  <a:latin typeface="Cambria Math"/>
                                </a:rPr>
                                <m:t>|</m:t>
                              </m:r>
                            </m:e>
                            <m:sub>
                              <m:r>
                                <a:rPr lang="en-US" i="1">
                                  <a:solidFill>
                                    <a:schemeClr val="bg1"/>
                                  </a:solidFill>
                                  <a:latin typeface="Cambria Math"/>
                                </a:rPr>
                                <m:t>𝐹</m:t>
                              </m:r>
                            </m:sub>
                          </m:sSub>
                        </m:e>
                      </m:func>
                      <m:r>
                        <a:rPr lang="en-US" b="0" i="1" smtClean="0">
                          <a:solidFill>
                            <a:schemeClr val="bg1"/>
                          </a:solidFill>
                          <a:latin typeface="Cambria Math"/>
                        </a:rPr>
                        <m:t>−</m:t>
                      </m:r>
                      <m:r>
                        <a:rPr lang="en-US" b="0" i="1" smtClean="0">
                          <a:solidFill>
                            <a:schemeClr val="bg1"/>
                          </a:solidFill>
                          <a:latin typeface="Cambria Math"/>
                          <a:ea typeface="Cambria Math"/>
                        </a:rPr>
                        <m:t>𝞴</m:t>
                      </m:r>
                      <m:r>
                        <a:rPr lang="en-US" b="0" i="1" smtClean="0">
                          <a:solidFill>
                            <a:schemeClr val="bg1"/>
                          </a:solidFill>
                          <a:latin typeface="Cambria Math"/>
                          <a:ea typeface="Cambria Math"/>
                        </a:rPr>
                        <m:t>|</m:t>
                      </m:r>
                      <m:r>
                        <a:rPr lang="en-US" i="1">
                          <a:solidFill>
                            <a:schemeClr val="bg1"/>
                          </a:solidFill>
                          <a:latin typeface="Cambria Math"/>
                        </a:rPr>
                        <m:t>𝑘𝑢𝑟𝑡</m:t>
                      </m:r>
                      <m:d>
                        <m:dPr>
                          <m:ctrlPr>
                            <a:rPr lang="en-US" i="1">
                              <a:solidFill>
                                <a:schemeClr val="bg1"/>
                              </a:solidFill>
                              <a:latin typeface="Cambria Math" panose="02040503050406030204" pitchFamily="18" charset="0"/>
                            </a:rPr>
                          </m:ctrlPr>
                        </m:dPr>
                        <m:e>
                          <m:sSub>
                            <m:sSubPr>
                              <m:ctrlPr>
                                <a:rPr lang="en-US" i="1">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i="1">
                                  <a:solidFill>
                                    <a:schemeClr val="bg1"/>
                                  </a:solidFill>
                                  <a:latin typeface="Cambria Math"/>
                                </a:rPr>
                                <m:t>𝐼</m:t>
                              </m:r>
                            </m:sub>
                          </m:sSub>
                        </m:e>
                      </m:d>
                      <m:r>
                        <a:rPr lang="en-US" b="0" i="1" smtClean="0">
                          <a:solidFill>
                            <a:schemeClr val="bg1"/>
                          </a:solidFill>
                          <a:latin typeface="Cambria Math"/>
                        </a:rPr>
                        <m:t>|</m:t>
                      </m:r>
                    </m:oMath>
                  </m:oMathPara>
                </a14:m>
                <a:endParaRPr lang="en-US" dirty="0">
                  <a:solidFill>
                    <a:schemeClr val="bg1"/>
                  </a:solidFill>
                </a:endParaRPr>
              </a:p>
            </p:txBody>
          </p:sp>
        </mc:Choice>
        <mc:Fallback xmlns="">
          <p:sp>
            <p:nvSpPr>
              <p:cNvPr id="10" name="TextBox 9">
                <a:extLst>
                  <a:ext uri="{FF2B5EF4-FFF2-40B4-BE49-F238E27FC236}">
                    <a16:creationId xmlns:a16="http://schemas.microsoft.com/office/drawing/2014/main" id="{BF154BE1-01B5-45E3-9F97-DD140419BF1F}"/>
                  </a:ext>
                </a:extLst>
              </p:cNvPr>
              <p:cNvSpPr txBox="1">
                <a:spLocks noRot="1" noChangeAspect="1" noMove="1" noResize="1" noEditPoints="1" noAdjustHandles="1" noChangeArrowheads="1" noChangeShapeType="1" noTextEdit="1"/>
              </p:cNvSpPr>
              <p:nvPr/>
            </p:nvSpPr>
            <p:spPr>
              <a:xfrm>
                <a:off x="2735250" y="1552004"/>
                <a:ext cx="6481865" cy="798360"/>
              </a:xfrm>
              <a:prstGeom prst="rect">
                <a:avLst/>
              </a:prstGeom>
              <a:blipFill>
                <a:blip r:embed="rId3"/>
                <a:stretch>
                  <a:fillRect b="-38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52A6A58-3CDE-497B-85BC-93BAB24F1750}"/>
                  </a:ext>
                </a:extLst>
              </p:cNvPr>
              <p:cNvSpPr txBox="1"/>
              <p:nvPr/>
            </p:nvSpPr>
            <p:spPr>
              <a:xfrm>
                <a:off x="548640" y="2515593"/>
                <a:ext cx="10396016" cy="276998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solidFill>
                      <a:schemeClr val="bg1"/>
                    </a:solidFill>
                  </a:rPr>
                  <a:t>Interpretation: standard SVD quadratic optimization + neural net regularization with non-linear activation function</a:t>
                </a:r>
                <a:br>
                  <a:rPr lang="en-US" dirty="0">
                    <a:solidFill>
                      <a:schemeClr val="bg1"/>
                    </a:solidFill>
                  </a:rPr>
                </a:br>
                <a:endParaRPr lang="en-US" dirty="0">
                  <a:solidFill>
                    <a:schemeClr val="bg1"/>
                  </a:solidFill>
                </a:endParaRPr>
              </a:p>
              <a:p>
                <a:pPr marL="285750" indent="-285750">
                  <a:buFont typeface="Arial" panose="020B0604020202020204" pitchFamily="34" charset="0"/>
                  <a:buChar char="•"/>
                </a:pPr>
                <a:r>
                  <a:rPr lang="en-US" dirty="0">
                    <a:solidFill>
                      <a:schemeClr val="bg1"/>
                    </a:solidFill>
                  </a:rPr>
                  <a:t>This is similar to, but somewhat different than, autoencoders. Instead of seeking the optimal non-linear PCA approximation, we are “twisting” the SVD to fit our data’s tails</a:t>
                </a:r>
                <a:br>
                  <a:rPr lang="en-US" dirty="0">
                    <a:solidFill>
                      <a:schemeClr val="bg1"/>
                    </a:solidFill>
                  </a:rPr>
                </a:br>
                <a:endParaRPr lang="en-US" dirty="0">
                  <a:solidFill>
                    <a:schemeClr val="bg1"/>
                  </a:solidFill>
                </a:endParaRPr>
              </a:p>
              <a:p>
                <a:pPr marL="285750" indent="-285750">
                  <a:buFont typeface="Arial" panose="020B0604020202020204" pitchFamily="34" charset="0"/>
                  <a:buChar char="•"/>
                </a:pPr>
                <a:r>
                  <a:rPr lang="en-US" dirty="0">
                    <a:solidFill>
                      <a:schemeClr val="bg1"/>
                    </a:solidFill>
                  </a:rPr>
                  <a:t>However, note that this loss does not have a probabilistic interpretation because the regularizer term is negative</a:t>
                </a:r>
                <a:br>
                  <a:rPr lang="en-US" dirty="0">
                    <a:solidFill>
                      <a:schemeClr val="bg1"/>
                    </a:solidFill>
                  </a:rPr>
                </a:br>
                <a:endParaRPr lang="en-US" dirty="0">
                  <a:solidFill>
                    <a:schemeClr val="bg1"/>
                  </a:solidFill>
                </a:endParaRPr>
              </a:p>
              <a:p>
                <a:pPr marL="285750" indent="-285750">
                  <a:buFont typeface="Arial" panose="020B0604020202020204" pitchFamily="34" charset="0"/>
                  <a:buChar char="•"/>
                </a:pPr>
                <a:r>
                  <a:rPr lang="en-US" dirty="0">
                    <a:solidFill>
                      <a:schemeClr val="bg1"/>
                    </a:solidFill>
                  </a:rPr>
                  <a:t>The orthogonality constraint on </a:t>
                </a: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𝑃</m:t>
                        </m:r>
                      </m:e>
                      <m:sub>
                        <m:r>
                          <a:rPr lang="en-US" i="1">
                            <a:solidFill>
                              <a:schemeClr val="bg1"/>
                            </a:solidFill>
                            <a:latin typeface="Cambria Math"/>
                          </a:rPr>
                          <m:t>𝐼</m:t>
                        </m:r>
                      </m:sub>
                    </m:sSub>
                    <m:r>
                      <a:rPr lang="en-US" i="1">
                        <a:solidFill>
                          <a:schemeClr val="bg1"/>
                        </a:solidFill>
                        <a:latin typeface="Cambria Math" panose="02040503050406030204" pitchFamily="18" charset="0"/>
                      </a:rPr>
                      <m:t> </m:t>
                    </m:r>
                  </m:oMath>
                </a14:m>
                <a:r>
                  <a:rPr lang="en-US" dirty="0">
                    <a:solidFill>
                      <a:schemeClr val="bg1"/>
                    </a:solidFill>
                  </a:rPr>
                  <a:t>prevents the kurtosis term from blowing up</a:t>
                </a:r>
              </a:p>
            </p:txBody>
          </p:sp>
        </mc:Choice>
        <mc:Fallback xmlns="">
          <p:sp>
            <p:nvSpPr>
              <p:cNvPr id="11" name="TextBox 10">
                <a:extLst>
                  <a:ext uri="{FF2B5EF4-FFF2-40B4-BE49-F238E27FC236}">
                    <a16:creationId xmlns:a16="http://schemas.microsoft.com/office/drawing/2014/main" id="{252A6A58-3CDE-497B-85BC-93BAB24F1750}"/>
                  </a:ext>
                </a:extLst>
              </p:cNvPr>
              <p:cNvSpPr txBox="1">
                <a:spLocks noRot="1" noChangeAspect="1" noMove="1" noResize="1" noEditPoints="1" noAdjustHandles="1" noChangeArrowheads="1" noChangeShapeType="1" noTextEdit="1"/>
              </p:cNvSpPr>
              <p:nvPr/>
            </p:nvSpPr>
            <p:spPr>
              <a:xfrm>
                <a:off x="548640" y="2515593"/>
                <a:ext cx="10396016" cy="2769989"/>
              </a:xfrm>
              <a:prstGeom prst="rect">
                <a:avLst/>
              </a:prstGeom>
              <a:blipFill>
                <a:blip r:embed="rId4"/>
                <a:stretch>
                  <a:fillRect l="-1232" t="-2863" b="-4185"/>
                </a:stretch>
              </a:blipFill>
            </p:spPr>
            <p:txBody>
              <a:bodyPr/>
              <a:lstStyle/>
              <a:p>
                <a:r>
                  <a:rPr lang="en-US">
                    <a:noFill/>
                  </a:rPr>
                  <a:t> </a:t>
                </a:r>
              </a:p>
            </p:txBody>
          </p:sp>
        </mc:Fallback>
      </mc:AlternateContent>
    </p:spTree>
    <p:extLst>
      <p:ext uri="{BB962C8B-B14F-4D97-AF65-F5344CB8AC3E}">
        <p14:creationId xmlns:p14="http://schemas.microsoft.com/office/powerpoint/2010/main" val="26517506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p:txBody>
          <a:bodyPr/>
          <a:lstStyle/>
          <a:p>
            <a:r>
              <a:rPr lang="en-US" dirty="0"/>
              <a:t>For Further Details</a:t>
            </a:r>
            <a:endParaRPr lang="en-US" dirty="0">
              <a:solidFill>
                <a:schemeClr val="bg1"/>
              </a:solidFill>
            </a:endParaRPr>
          </a:p>
        </p:txBody>
      </p:sp>
      <p:sp>
        <p:nvSpPr>
          <p:cNvPr id="5" name="TextBox 4"/>
          <p:cNvSpPr txBox="1"/>
          <p:nvPr/>
        </p:nvSpPr>
        <p:spPr>
          <a:xfrm>
            <a:off x="548640" y="1170432"/>
            <a:ext cx="10635268" cy="403187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1600" dirty="0">
                <a:solidFill>
                  <a:schemeClr val="bg1"/>
                </a:solidFill>
              </a:rPr>
              <a:t>[Cui &amp; Etal 2016] “Embedded Value in Bloomberg News &amp; Social Sentiment Data,” Xin Cui, Daniel Lam, Arun Verma. Bloomberg white paper, 2016.</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[Cui &amp; Huang 2017] “Long-term Performance of U.S. Equity Long/Short Strategy,” Xin Cui, Lei Huang. Bloomberg, 2017.</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[Lam 2018] “Sentiment Impact on Stock Prices of News with Selected Topic Codes: Part One,” Daniel Lam. Bloomberg white paper, 2018.</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[Dimov 2018] “Sentiment Impact on Stock Prices of News with Selected Topic Codes,” Ivailo Dimov. Bloomberg white paper, 2018.</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[Ang &amp; Dimov 2020] “Backtesting the p-ICA Topic Code Factor Model” Michael Ang, Ivailo Dimov. (unpublished)</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[Dimov &amp; Soni 2022] “Trading ESG news using topic codes factors,” Ivailo Dimov, Jaydeep Soni. Bloomberg white paper, 2018</a:t>
            </a:r>
          </a:p>
        </p:txBody>
      </p:sp>
    </p:spTree>
    <p:extLst>
      <p:ext uri="{BB962C8B-B14F-4D97-AF65-F5344CB8AC3E}">
        <p14:creationId xmlns:p14="http://schemas.microsoft.com/office/powerpoint/2010/main" val="1689971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2F69943-AC5C-CE43-94BB-3117C23D4546}"/>
              </a:ext>
            </a:extLst>
          </p:cNvPr>
          <p:cNvSpPr>
            <a:spLocks noGrp="1"/>
          </p:cNvSpPr>
          <p:nvPr>
            <p:ph type="title"/>
          </p:nvPr>
        </p:nvSpPr>
        <p:spPr/>
        <p:txBody>
          <a:bodyPr/>
          <a:lstStyle/>
          <a:p>
            <a:r>
              <a:rPr lang="en-US" dirty="0"/>
              <a:t>Thank You!</a:t>
            </a:r>
          </a:p>
        </p:txBody>
      </p:sp>
      <p:sp>
        <p:nvSpPr>
          <p:cNvPr id="9" name="Google Shape;208;p27">
            <a:extLst>
              <a:ext uri="{FF2B5EF4-FFF2-40B4-BE49-F238E27FC236}">
                <a16:creationId xmlns:a16="http://schemas.microsoft.com/office/drawing/2014/main" id="{FB4E7F3A-707B-4027-8474-715FA3C932E6}"/>
              </a:ext>
            </a:extLst>
          </p:cNvPr>
          <p:cNvSpPr txBox="1"/>
          <p:nvPr/>
        </p:nvSpPr>
        <p:spPr>
          <a:xfrm>
            <a:off x="545250" y="1613625"/>
            <a:ext cx="5256994" cy="1405621"/>
          </a:xfrm>
          <a:prstGeom prst="rect">
            <a:avLst/>
          </a:prstGeom>
          <a:solidFill>
            <a:srgbClr val="000000">
              <a:alpha val="4980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i="0" u="sng" strike="noStrike" cap="none" dirty="0">
                <a:solidFill>
                  <a:srgbClr val="00B0F0"/>
                </a:solidFill>
                <a:latin typeface="Arial"/>
                <a:ea typeface="Arial"/>
                <a:cs typeface="Arial"/>
                <a:sym typeface="Arial"/>
                <a:hlinkClick r:id="rId2">
                  <a:extLst>
                    <a:ext uri="{A12FA001-AC4F-418D-AE19-62706E023703}">
                      <ahyp:hlinkClr xmlns:ahyp="http://schemas.microsoft.com/office/drawing/2018/hyperlinkcolor" val="tx"/>
                    </a:ext>
                  </a:extLst>
                </a:hlinkClick>
              </a:rPr>
              <a:t>https://www.bloomberg.com/careers</a:t>
            </a:r>
            <a:endParaRPr sz="2200" b="1" u="sng" dirty="0">
              <a:solidFill>
                <a:srgbClr val="00B0F0"/>
              </a:solidFill>
            </a:endParaRPr>
          </a:p>
          <a:p>
            <a:pPr marL="0" lvl="0" indent="0" algn="l" rtl="0">
              <a:spcBef>
                <a:spcPts val="0"/>
              </a:spcBef>
              <a:spcAft>
                <a:spcPts val="0"/>
              </a:spcAft>
              <a:buClr>
                <a:schemeClr val="dk1"/>
              </a:buClr>
              <a:buSzPts val="2400"/>
              <a:buFont typeface="Arial"/>
              <a:buNone/>
            </a:pPr>
            <a:endParaRPr lang="en-US" sz="2200" b="1" u="sng" dirty="0">
              <a:solidFill>
                <a:srgbClr val="00B0F0"/>
              </a:solidFill>
            </a:endParaRPr>
          </a:p>
          <a:p>
            <a:pPr marL="0" lvl="0" indent="0" algn="l" rtl="0">
              <a:spcBef>
                <a:spcPts val="0"/>
              </a:spcBef>
              <a:spcAft>
                <a:spcPts val="0"/>
              </a:spcAft>
              <a:buClr>
                <a:schemeClr val="dk1"/>
              </a:buClr>
              <a:buSzPts val="2400"/>
              <a:buFont typeface="Arial"/>
              <a:buNone/>
            </a:pPr>
            <a:r>
              <a:rPr lang="fi-FI" sz="2200" b="1" i="0" u="none" strike="noStrike" cap="none" dirty="0">
                <a:solidFill>
                  <a:schemeClr val="bg1"/>
                </a:solidFill>
                <a:latin typeface="Arial"/>
                <a:ea typeface="Arial"/>
                <a:cs typeface="Arial"/>
                <a:sym typeface="Arial"/>
              </a:rPr>
              <a:t>Contact me with questions:</a:t>
            </a:r>
          </a:p>
          <a:p>
            <a:pPr marL="0" lvl="0" indent="0" algn="l" rtl="0">
              <a:spcBef>
                <a:spcPts val="0"/>
              </a:spcBef>
              <a:spcAft>
                <a:spcPts val="0"/>
              </a:spcAft>
              <a:buClr>
                <a:schemeClr val="dk1"/>
              </a:buClr>
              <a:buSzPts val="2400"/>
              <a:buFont typeface="Arial"/>
              <a:buNone/>
            </a:pPr>
            <a:r>
              <a:rPr lang="fi-FI" sz="2200" b="1" i="0" u="none" strike="noStrike" cap="none" dirty="0">
                <a:solidFill>
                  <a:schemeClr val="bg1"/>
                </a:solidFill>
                <a:latin typeface="Arial"/>
                <a:ea typeface="Arial"/>
                <a:cs typeface="Arial"/>
                <a:sym typeface="Arial"/>
              </a:rPr>
              <a:t>Ivailo Dimov (</a:t>
            </a:r>
            <a:r>
              <a:rPr lang="fi-FI" sz="2200" b="1" i="0" u="none" strike="noStrike" cap="none" dirty="0">
                <a:solidFill>
                  <a:srgbClr val="00B0F0"/>
                </a:solidFill>
                <a:latin typeface="Arial"/>
                <a:ea typeface="Arial"/>
                <a:cs typeface="Arial"/>
                <a:sym typeface="Arial"/>
                <a:hlinkClick r:id="rId3"/>
              </a:rPr>
              <a:t>idimov1@bloomberg.net</a:t>
            </a:r>
            <a:r>
              <a:rPr lang="fi-FI" sz="2200" b="1" i="0" u="none" strike="noStrike" cap="none" dirty="0">
                <a:solidFill>
                  <a:schemeClr val="bg1"/>
                </a:solidFill>
                <a:latin typeface="Arial"/>
                <a:ea typeface="Arial"/>
                <a:cs typeface="Arial"/>
                <a:sym typeface="Arial"/>
              </a:rPr>
              <a:t>)</a:t>
            </a:r>
            <a:endParaRPr sz="2200" b="1" i="0" u="none" strike="noStrike" cap="none" dirty="0">
              <a:solidFill>
                <a:srgbClr val="00B0F0"/>
              </a:solidFill>
              <a:latin typeface="Arial"/>
              <a:ea typeface="Arial"/>
              <a:cs typeface="Arial"/>
              <a:sym typeface="Arial"/>
            </a:endParaRPr>
          </a:p>
        </p:txBody>
      </p:sp>
    </p:spTree>
    <p:extLst>
      <p:ext uri="{BB962C8B-B14F-4D97-AF65-F5344CB8AC3E}">
        <p14:creationId xmlns:p14="http://schemas.microsoft.com/office/powerpoint/2010/main" val="3505877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p:txBody>
          <a:bodyPr/>
          <a:lstStyle/>
          <a:p>
            <a:r>
              <a:rPr lang="en-US" dirty="0"/>
              <a:t>Conditioning on Sentiment as an Alpha Signal</a:t>
            </a:r>
          </a:p>
        </p:txBody>
      </p:sp>
      <p:sp>
        <p:nvSpPr>
          <p:cNvPr id="6" name="Text Placeholder 23">
            <a:extLst>
              <a:ext uri="{FF2B5EF4-FFF2-40B4-BE49-F238E27FC236}">
                <a16:creationId xmlns:a16="http://schemas.microsoft.com/office/drawing/2014/main" id="{156BCB59-DC13-8940-8AD2-E6653F9AD276}"/>
              </a:ext>
            </a:extLst>
          </p:cNvPr>
          <p:cNvSpPr>
            <a:spLocks noGrp="1"/>
          </p:cNvSpPr>
          <p:nvPr>
            <p:ph type="body" sz="quarter" idx="13"/>
          </p:nvPr>
        </p:nvSpPr>
        <p:spPr>
          <a:xfrm>
            <a:off x="548618" y="1174293"/>
            <a:ext cx="4928616" cy="4251722"/>
          </a:xfrm>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r>
              <a:rPr lang="en-US" sz="2400" dirty="0"/>
              <a:t>Stocks with </a:t>
            </a:r>
            <a:r>
              <a:rPr lang="en-US" sz="2400" dirty="0">
                <a:solidFill>
                  <a:schemeClr val="tx2"/>
                </a:solidFill>
              </a:rPr>
              <a:t>high</a:t>
            </a:r>
            <a:r>
              <a:rPr lang="en-US" sz="2400" dirty="0"/>
              <a:t> / </a:t>
            </a:r>
            <a:r>
              <a:rPr lang="en-US" sz="2400" dirty="0">
                <a:solidFill>
                  <a:srgbClr val="FF0000"/>
                </a:solidFill>
              </a:rPr>
              <a:t>low</a:t>
            </a:r>
            <a:r>
              <a:rPr lang="en-US" sz="2400" dirty="0"/>
              <a:t> </a:t>
            </a:r>
            <a:r>
              <a:rPr lang="en-US" sz="2400" dirty="0">
                <a:solidFill>
                  <a:srgbClr val="FFC000"/>
                </a:solidFill>
              </a:rPr>
              <a:t>Bloomberg DAGG Sentiment </a:t>
            </a:r>
            <a:r>
              <a:rPr lang="en-US" sz="2400" dirty="0"/>
              <a:t>pre-market open tend to produce significant </a:t>
            </a:r>
            <a:r>
              <a:rPr lang="en-US" sz="2400" dirty="0">
                <a:solidFill>
                  <a:schemeClr val="tx2"/>
                </a:solidFill>
              </a:rPr>
              <a:t>positive </a:t>
            </a:r>
            <a:r>
              <a:rPr lang="en-US" sz="2400" dirty="0"/>
              <a:t>/ </a:t>
            </a:r>
            <a:r>
              <a:rPr lang="en-US" sz="2400" dirty="0">
                <a:solidFill>
                  <a:srgbClr val="FF0000"/>
                </a:solidFill>
              </a:rPr>
              <a:t>negative</a:t>
            </a:r>
            <a:r>
              <a:rPr lang="en-US" sz="2400" dirty="0"/>
              <a:t> open-to-close returns</a:t>
            </a:r>
          </a:p>
          <a:p>
            <a:endParaRPr lang="en-US" sz="2400" dirty="0"/>
          </a:p>
          <a:p>
            <a:r>
              <a:rPr lang="en-US" sz="2400" dirty="0"/>
              <a:t>Both Twitter and News sentiment</a:t>
            </a:r>
          </a:p>
          <a:p>
            <a:endParaRPr lang="en-US" sz="2400" dirty="0"/>
          </a:p>
          <a:p>
            <a:r>
              <a:rPr lang="en-US" sz="2400" dirty="0"/>
              <a:t>Signal is especially pronounced for small cap stocks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3561" y="1614930"/>
            <a:ext cx="6367175" cy="3649527"/>
          </a:xfrm>
          <a:prstGeom prst="rect">
            <a:avLst/>
          </a:prstGeom>
        </p:spPr>
      </p:pic>
    </p:spTree>
    <p:extLst>
      <p:ext uri="{BB962C8B-B14F-4D97-AF65-F5344CB8AC3E}">
        <p14:creationId xmlns:p14="http://schemas.microsoft.com/office/powerpoint/2010/main" val="3848004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p:txBody>
          <a:bodyPr/>
          <a:lstStyle/>
          <a:p>
            <a:r>
              <a:rPr lang="en-US" dirty="0"/>
              <a:t>Conditioning on Sentiment as an Alpha Signal</a:t>
            </a:r>
          </a:p>
        </p:txBody>
      </p:sp>
      <p:sp>
        <p:nvSpPr>
          <p:cNvPr id="6" name="Text Placeholder 23">
            <a:extLst>
              <a:ext uri="{FF2B5EF4-FFF2-40B4-BE49-F238E27FC236}">
                <a16:creationId xmlns:a16="http://schemas.microsoft.com/office/drawing/2014/main" id="{156BCB59-DC13-8940-8AD2-E6653F9AD276}"/>
              </a:ext>
            </a:extLst>
          </p:cNvPr>
          <p:cNvSpPr>
            <a:spLocks noGrp="1"/>
          </p:cNvSpPr>
          <p:nvPr>
            <p:ph type="body" sz="quarter" idx="13"/>
          </p:nvPr>
        </p:nvSpPr>
        <p:spPr>
          <a:xfrm>
            <a:off x="548618" y="1174293"/>
            <a:ext cx="4928616" cy="4251722"/>
          </a:xfrm>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r>
              <a:rPr lang="en-US" sz="2400" dirty="0"/>
              <a:t>Stocks with </a:t>
            </a:r>
            <a:r>
              <a:rPr lang="en-US" sz="2400" dirty="0">
                <a:solidFill>
                  <a:schemeClr val="tx2"/>
                </a:solidFill>
              </a:rPr>
              <a:t>high</a:t>
            </a:r>
            <a:r>
              <a:rPr lang="en-US" sz="2400" dirty="0"/>
              <a:t> / </a:t>
            </a:r>
            <a:r>
              <a:rPr lang="en-US" sz="2400" dirty="0">
                <a:solidFill>
                  <a:srgbClr val="FF0000"/>
                </a:solidFill>
              </a:rPr>
              <a:t>low</a:t>
            </a:r>
            <a:r>
              <a:rPr lang="en-US" sz="2400" dirty="0"/>
              <a:t> </a:t>
            </a:r>
            <a:r>
              <a:rPr lang="en-US" sz="2400" dirty="0">
                <a:solidFill>
                  <a:srgbClr val="FFC000"/>
                </a:solidFill>
              </a:rPr>
              <a:t>Bloomberg DAGG Sentiment </a:t>
            </a:r>
            <a:r>
              <a:rPr lang="en-US" sz="2400" dirty="0"/>
              <a:t>pre-market open tend to produce significant </a:t>
            </a:r>
            <a:r>
              <a:rPr lang="en-US" sz="2400" dirty="0">
                <a:solidFill>
                  <a:schemeClr val="tx2"/>
                </a:solidFill>
              </a:rPr>
              <a:t>positive </a:t>
            </a:r>
            <a:r>
              <a:rPr lang="en-US" sz="2400" dirty="0"/>
              <a:t>/ </a:t>
            </a:r>
            <a:r>
              <a:rPr lang="en-US" sz="2400" dirty="0">
                <a:solidFill>
                  <a:srgbClr val="FF0000"/>
                </a:solidFill>
              </a:rPr>
              <a:t>negative</a:t>
            </a:r>
            <a:r>
              <a:rPr lang="en-US" sz="2400" dirty="0"/>
              <a:t> open-to-close returns</a:t>
            </a:r>
          </a:p>
          <a:p>
            <a:pPr marL="0" indent="0">
              <a:buNone/>
            </a:pPr>
            <a:endParaRPr lang="en-US" sz="2400" dirty="0"/>
          </a:p>
          <a:p>
            <a:r>
              <a:rPr lang="en-US" sz="2400" dirty="0"/>
              <a:t>Signal is especially pronounced for small cap stocks</a:t>
            </a:r>
          </a:p>
          <a:p>
            <a:endParaRPr lang="en-US" sz="2400" dirty="0"/>
          </a:p>
          <a:p>
            <a:r>
              <a:rPr lang="en-US" sz="2400" dirty="0"/>
              <a:t>But, for the Russell 2000, this is a very high turnover strategy!</a:t>
            </a:r>
          </a:p>
          <a:p>
            <a:endParaRPr lang="en-US" sz="2400" dirty="0"/>
          </a:p>
          <a:p>
            <a:endParaRPr lang="en-US" sz="2400" dirty="0"/>
          </a:p>
        </p:txBody>
      </p:sp>
      <p:pic>
        <p:nvPicPr>
          <p:cNvPr id="3" name="Picture 2">
            <a:extLst>
              <a:ext uri="{FF2B5EF4-FFF2-40B4-BE49-F238E27FC236}">
                <a16:creationId xmlns:a16="http://schemas.microsoft.com/office/drawing/2014/main" id="{6CE52321-9259-4215-95B5-5D9F03ADF967}"/>
              </a:ext>
            </a:extLst>
          </p:cNvPr>
          <p:cNvPicPr>
            <a:picLocks noChangeAspect="1"/>
          </p:cNvPicPr>
          <p:nvPr/>
        </p:nvPicPr>
        <p:blipFill>
          <a:blip r:embed="rId2"/>
          <a:stretch>
            <a:fillRect/>
          </a:stretch>
        </p:blipFill>
        <p:spPr>
          <a:xfrm>
            <a:off x="5596128" y="1618488"/>
            <a:ext cx="6207100" cy="3855068"/>
          </a:xfrm>
          <a:prstGeom prst="rect">
            <a:avLst/>
          </a:prstGeom>
        </p:spPr>
      </p:pic>
    </p:spTree>
    <p:extLst>
      <p:ext uri="{BB962C8B-B14F-4D97-AF65-F5344CB8AC3E}">
        <p14:creationId xmlns:p14="http://schemas.microsoft.com/office/powerpoint/2010/main" val="1250394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0D8BB-7525-48A3-AA4E-7D3EB39CBD14}"/>
              </a:ext>
            </a:extLst>
          </p:cNvPr>
          <p:cNvSpPr>
            <a:spLocks noGrp="1"/>
          </p:cNvSpPr>
          <p:nvPr>
            <p:ph type="title"/>
          </p:nvPr>
        </p:nvSpPr>
        <p:spPr/>
        <p:txBody>
          <a:bodyPr/>
          <a:lstStyle/>
          <a:p>
            <a:pPr algn="l"/>
            <a:r>
              <a:rPr lang="en-US" dirty="0"/>
              <a:t>News Themes from Topic Codes</a:t>
            </a:r>
          </a:p>
        </p:txBody>
      </p:sp>
    </p:spTree>
    <p:extLst>
      <p:ext uri="{BB962C8B-B14F-4D97-AF65-F5344CB8AC3E}">
        <p14:creationId xmlns:p14="http://schemas.microsoft.com/office/powerpoint/2010/main" val="64474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p:txBody>
          <a:bodyPr/>
          <a:lstStyle/>
          <a:p>
            <a:r>
              <a:rPr lang="en-US" dirty="0"/>
              <a:t>What About </a:t>
            </a:r>
            <a:r>
              <a:rPr lang="en-US" dirty="0">
                <a:solidFill>
                  <a:schemeClr val="accent5"/>
                </a:solidFill>
              </a:rPr>
              <a:t>Topic Codes</a:t>
            </a:r>
            <a:r>
              <a:rPr lang="en-US" dirty="0"/>
              <a:t>?</a:t>
            </a:r>
          </a:p>
        </p:txBody>
      </p:sp>
      <p:sp>
        <p:nvSpPr>
          <p:cNvPr id="7" name="Text Placeholder 2"/>
          <p:cNvSpPr>
            <a:spLocks noGrp="1"/>
          </p:cNvSpPr>
          <p:nvPr>
            <p:ph type="body" sz="quarter" idx="13"/>
          </p:nvPr>
        </p:nvSpPr>
        <p:spPr>
          <a:xfrm>
            <a:off x="548618" y="1174293"/>
            <a:ext cx="5239512" cy="4251722"/>
          </a:xfrm>
        </p:spPr>
        <p:txBody>
          <a:bodyPr>
            <a:noAutofit/>
          </a:bodyPr>
          <a:lstStyle/>
          <a:p>
            <a:r>
              <a:rPr lang="en-US" sz="2400" dirty="0"/>
              <a:t>There are thousands of topic codes</a:t>
            </a:r>
          </a:p>
          <a:p>
            <a:endParaRPr lang="en-US" sz="2400" dirty="0"/>
          </a:p>
          <a:p>
            <a:r>
              <a:rPr lang="en-US" sz="2400" dirty="0"/>
              <a:t>This story is tagged with </a:t>
            </a:r>
            <a:r>
              <a:rPr lang="en-US" sz="2400" dirty="0">
                <a:solidFill>
                  <a:schemeClr val="accent5">
                    <a:lumMod val="60000"/>
                    <a:lumOff val="40000"/>
                  </a:schemeClr>
                </a:solidFill>
              </a:rPr>
              <a:t>67</a:t>
            </a:r>
            <a:r>
              <a:rPr lang="en-US" sz="2400" dirty="0"/>
              <a:t> of them</a:t>
            </a:r>
            <a:br>
              <a:rPr lang="en-US" sz="2400" dirty="0"/>
            </a:br>
            <a:endParaRPr lang="en-US" sz="2400" dirty="0"/>
          </a:p>
          <a:p>
            <a:r>
              <a:rPr lang="en-US" sz="2400" dirty="0"/>
              <a:t>Conditioning on topics might be a good way to reduce turnover on any sentiment strategy</a:t>
            </a:r>
          </a:p>
          <a:p>
            <a:endParaRPr lang="en-US" sz="2400" dirty="0"/>
          </a:p>
          <a:p>
            <a:r>
              <a:rPr lang="en-US" sz="2400" dirty="0"/>
              <a:t>Topic codes also naturally provide thematic classification of news flow</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7561" y="1571286"/>
            <a:ext cx="5638800" cy="1563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761" y="3426361"/>
            <a:ext cx="4993154" cy="1898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9217961" y="1709883"/>
            <a:ext cx="674914" cy="304800"/>
          </a:xfrm>
          <a:prstGeom prst="rect">
            <a:avLst/>
          </a:prstGeom>
          <a:solidFill>
            <a:schemeClr val="accent5">
              <a:lumMod val="60000"/>
              <a:lumOff val="40000"/>
              <a:alpha val="5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ectangle 11"/>
          <p:cNvSpPr/>
          <p:nvPr/>
        </p:nvSpPr>
        <p:spPr>
          <a:xfrm>
            <a:off x="8628437" y="3732993"/>
            <a:ext cx="399023" cy="152400"/>
          </a:xfrm>
          <a:prstGeom prst="rect">
            <a:avLst/>
          </a:prstGeom>
          <a:solidFill>
            <a:schemeClr val="accent5">
              <a:lumMod val="60000"/>
              <a:lumOff val="40000"/>
              <a:alpha val="5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3" name="Rectangle 12"/>
          <p:cNvSpPr/>
          <p:nvPr/>
        </p:nvSpPr>
        <p:spPr>
          <a:xfrm>
            <a:off x="10749458" y="2986066"/>
            <a:ext cx="674914" cy="141906"/>
          </a:xfrm>
          <a:prstGeom prst="rect">
            <a:avLst/>
          </a:prstGeom>
          <a:solidFill>
            <a:schemeClr val="accent5">
              <a:lumMod val="60000"/>
              <a:lumOff val="40000"/>
              <a:alpha val="5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13"/>
          <p:cNvSpPr/>
          <p:nvPr/>
        </p:nvSpPr>
        <p:spPr>
          <a:xfrm>
            <a:off x="8634787" y="4206755"/>
            <a:ext cx="399023" cy="144780"/>
          </a:xfrm>
          <a:prstGeom prst="rect">
            <a:avLst/>
          </a:prstGeom>
          <a:solidFill>
            <a:schemeClr val="accent5">
              <a:lumMod val="60000"/>
              <a:lumOff val="40000"/>
              <a:alpha val="5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5" name="Rectangle 14"/>
          <p:cNvSpPr/>
          <p:nvPr/>
        </p:nvSpPr>
        <p:spPr>
          <a:xfrm>
            <a:off x="8455961" y="2986066"/>
            <a:ext cx="674914" cy="141906"/>
          </a:xfrm>
          <a:prstGeom prst="rect">
            <a:avLst/>
          </a:prstGeom>
          <a:solidFill>
            <a:schemeClr val="accent5">
              <a:lumMod val="60000"/>
              <a:lumOff val="40000"/>
              <a:alpha val="5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ectangle 15"/>
          <p:cNvSpPr/>
          <p:nvPr/>
        </p:nvSpPr>
        <p:spPr>
          <a:xfrm>
            <a:off x="8615738" y="4681683"/>
            <a:ext cx="399023" cy="144780"/>
          </a:xfrm>
          <a:prstGeom prst="rect">
            <a:avLst/>
          </a:prstGeom>
          <a:solidFill>
            <a:schemeClr val="accent5">
              <a:lumMod val="60000"/>
              <a:lumOff val="40000"/>
              <a:alpha val="5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1867806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76B5D-12DC-F04F-9E6B-EBF97B783355}"/>
              </a:ext>
            </a:extLst>
          </p:cNvPr>
          <p:cNvSpPr>
            <a:spLocks noGrp="1"/>
          </p:cNvSpPr>
          <p:nvPr>
            <p:ph type="title"/>
          </p:nvPr>
        </p:nvSpPr>
        <p:spPr/>
        <p:txBody>
          <a:bodyPr/>
          <a:lstStyle/>
          <a:p>
            <a:r>
              <a:rPr lang="en-US" dirty="0"/>
              <a:t>Topic Codes And Sentiment Impact</a:t>
            </a:r>
          </a:p>
        </p:txBody>
      </p:sp>
      <p:sp>
        <p:nvSpPr>
          <p:cNvPr id="7" name="Text Placeholder 2"/>
          <p:cNvSpPr>
            <a:spLocks noGrp="1"/>
          </p:cNvSpPr>
          <p:nvPr>
            <p:ph type="body" sz="quarter" idx="13"/>
          </p:nvPr>
        </p:nvSpPr>
        <p:spPr>
          <a:xfrm>
            <a:off x="548618" y="1174293"/>
            <a:ext cx="5861304" cy="4251722"/>
          </a:xfrm>
        </p:spPr>
        <p:txBody>
          <a:bodyPr>
            <a:noAutofit/>
          </a:bodyPr>
          <a:lstStyle/>
          <a:p>
            <a:r>
              <a:rPr lang="en-US" sz="2200" dirty="0">
                <a:solidFill>
                  <a:schemeClr val="accent1">
                    <a:lumMod val="40000"/>
                    <a:lumOff val="60000"/>
                  </a:schemeClr>
                </a:solidFill>
              </a:rPr>
              <a:t>Sentiment Impact: </a:t>
            </a:r>
            <a:r>
              <a:rPr lang="en-US" sz="2200" dirty="0"/>
              <a:t>the </a:t>
            </a:r>
            <a:r>
              <a:rPr lang="en-US" sz="2200" i="1" dirty="0"/>
              <a:t>contemporaneous</a:t>
            </a:r>
            <a:r>
              <a:rPr lang="en-US" sz="2200" dirty="0"/>
              <a:t> covariance between stock returns and sentiment</a:t>
            </a:r>
          </a:p>
          <a:p>
            <a:endParaRPr lang="en-US" sz="2200" dirty="0"/>
          </a:p>
          <a:p>
            <a:r>
              <a:rPr lang="en-US" sz="2200" dirty="0"/>
              <a:t>Stories carrying certain </a:t>
            </a:r>
            <a:r>
              <a:rPr lang="en-US" sz="2200" dirty="0">
                <a:solidFill>
                  <a:srgbClr val="FFFF00"/>
                </a:solidFill>
              </a:rPr>
              <a:t>“controversial” topic codes* </a:t>
            </a:r>
            <a:r>
              <a:rPr lang="en-US" sz="2200" dirty="0"/>
              <a:t>pertaining to legal and environmental, social, and governance disputes are </a:t>
            </a:r>
            <a:r>
              <a:rPr lang="en-US" sz="2200" i="1" dirty="0"/>
              <a:t>less</a:t>
            </a:r>
            <a:r>
              <a:rPr lang="en-US" sz="2200" dirty="0"/>
              <a:t> impactful than those not carrying them</a:t>
            </a:r>
          </a:p>
          <a:p>
            <a:endParaRPr lang="en-US" sz="2200" dirty="0"/>
          </a:p>
          <a:p>
            <a:r>
              <a:rPr lang="en-US" sz="2200" dirty="0">
                <a:solidFill>
                  <a:srgbClr val="FF0000"/>
                </a:solidFill>
              </a:rPr>
              <a:t>What about other clusters??</a:t>
            </a:r>
          </a:p>
        </p:txBody>
      </p:sp>
      <p:pic>
        <p:nvPicPr>
          <p:cNvPr id="2" name="Picture 1"/>
          <p:cNvPicPr>
            <a:picLocks noChangeAspect="1"/>
          </p:cNvPicPr>
          <p:nvPr/>
        </p:nvPicPr>
        <p:blipFill>
          <a:blip r:embed="rId2"/>
          <a:stretch>
            <a:fillRect/>
          </a:stretch>
        </p:blipFill>
        <p:spPr>
          <a:xfrm>
            <a:off x="6405176" y="1239683"/>
            <a:ext cx="5534025" cy="3686175"/>
          </a:xfrm>
          <a:prstGeom prst="rect">
            <a:avLst/>
          </a:prstGeom>
        </p:spPr>
      </p:pic>
      <p:sp>
        <p:nvSpPr>
          <p:cNvPr id="3" name="TextBox 2">
            <a:extLst>
              <a:ext uri="{FF2B5EF4-FFF2-40B4-BE49-F238E27FC236}">
                <a16:creationId xmlns:a16="http://schemas.microsoft.com/office/drawing/2014/main" id="{6EE8B837-DC51-42A0-ABF6-48AAC11F5B3E}"/>
              </a:ext>
            </a:extLst>
          </p:cNvPr>
          <p:cNvSpPr txBox="1"/>
          <p:nvPr/>
        </p:nvSpPr>
        <p:spPr>
          <a:xfrm>
            <a:off x="7500026" y="5651770"/>
            <a:ext cx="914400" cy="914400"/>
          </a:xfrm>
          <a:prstGeom prst="rect">
            <a:avLst/>
          </a:prstGeom>
        </p:spPr>
        <p:txBody>
          <a:bodyPr wrap="none" lIns="0" tIns="0" rIns="0" bIns="0" rtlCol="0" anchor="t">
            <a:noAutofit/>
          </a:bodyPr>
          <a:lstStyle/>
          <a:p>
            <a:pPr algn="l">
              <a:lnSpc>
                <a:spcPct val="100000"/>
              </a:lnSpc>
            </a:pPr>
            <a:endParaRPr lang="en-US" sz="4000" kern="0" dirty="0"/>
          </a:p>
        </p:txBody>
      </p:sp>
      <p:sp>
        <p:nvSpPr>
          <p:cNvPr id="6" name="Text Placeholder 2">
            <a:extLst>
              <a:ext uri="{FF2B5EF4-FFF2-40B4-BE49-F238E27FC236}">
                <a16:creationId xmlns:a16="http://schemas.microsoft.com/office/drawing/2014/main" id="{1D144B74-22CB-42E0-AF21-67A3026D2694}"/>
              </a:ext>
            </a:extLst>
          </p:cNvPr>
          <p:cNvSpPr txBox="1">
            <a:spLocks/>
          </p:cNvSpPr>
          <p:nvPr/>
        </p:nvSpPr>
        <p:spPr>
          <a:xfrm>
            <a:off x="6408976" y="4991702"/>
            <a:ext cx="5464929" cy="338303"/>
          </a:xfrm>
          <a:prstGeom prst="rect">
            <a:avLst/>
          </a:prstGeom>
        </p:spPr>
        <p:txBody>
          <a:bodyPr wrap="square" lIns="0" tIns="0" rIns="0" bIns="0" anchor="t">
            <a:noAutofit/>
          </a:bodyPr>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lang="en-US" sz="2549" b="0" i="0">
                <a:solidFill>
                  <a:schemeClr val="bg1"/>
                </a:solidFill>
                <a:latin typeface="Arial" panose="020B0604020202020204" pitchFamily="34" charset="0"/>
                <a:ea typeface="Arial"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ea typeface="Arial"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ea typeface="Arial" charset="0"/>
                <a:cs typeface="Arial" panose="020B0604020202020204" pitchFamily="34" charset="0"/>
              </a:defRPr>
            </a:lvl3pPr>
            <a:lvl4pPr marL="1028674">
              <a:defRPr sz="1051">
                <a:latin typeface="Arial" panose="020B0604020202020204" pitchFamily="34" charset="0"/>
                <a:ea typeface="Arial" charset="0"/>
                <a:cs typeface="Arial" panose="020B0604020202020204" pitchFamily="34" charset="0"/>
              </a:defRPr>
            </a:lvl4pPr>
            <a:lvl5pPr marL="1371566">
              <a:defRPr sz="1051">
                <a:latin typeface="Arial" panose="020B0604020202020204" pitchFamily="34" charset="0"/>
                <a:ea typeface="+mn-ea"/>
                <a:cs typeface="Arial" panose="020B0604020202020204" pitchFamily="34" charset="0"/>
              </a:defRPr>
            </a:lvl5pPr>
            <a:lvl6pPr marL="1714457">
              <a:defRPr>
                <a:latin typeface="+mn-lt"/>
                <a:ea typeface="+mn-ea"/>
                <a:cs typeface="+mn-cs"/>
              </a:defRPr>
            </a:lvl6pPr>
            <a:lvl7pPr marL="2057349">
              <a:defRPr>
                <a:latin typeface="+mn-lt"/>
                <a:ea typeface="+mn-ea"/>
                <a:cs typeface="+mn-cs"/>
              </a:defRPr>
            </a:lvl7pPr>
            <a:lvl8pPr marL="2400240">
              <a:defRPr>
                <a:latin typeface="+mn-lt"/>
                <a:ea typeface="+mn-ea"/>
                <a:cs typeface="+mn-cs"/>
              </a:defRPr>
            </a:lvl8pPr>
            <a:lvl9pPr marL="2743131">
              <a:defRPr>
                <a:latin typeface="+mn-lt"/>
                <a:ea typeface="+mn-ea"/>
                <a:cs typeface="+mn-cs"/>
              </a:defRPr>
            </a:lvl9pPr>
          </a:lstStyle>
          <a:p>
            <a:pPr marL="0" indent="0" algn="r">
              <a:buNone/>
            </a:pPr>
            <a:r>
              <a:rPr lang="en-US" sz="1800" kern="0" dirty="0"/>
              <a:t>See [Lam 2018]</a:t>
            </a:r>
          </a:p>
        </p:txBody>
      </p:sp>
      <p:sp>
        <p:nvSpPr>
          <p:cNvPr id="5" name="TextBox 4">
            <a:extLst>
              <a:ext uri="{FF2B5EF4-FFF2-40B4-BE49-F238E27FC236}">
                <a16:creationId xmlns:a16="http://schemas.microsoft.com/office/drawing/2014/main" id="{7D4E3174-561D-4C63-8FAF-8DAB86E1EEF5}"/>
              </a:ext>
            </a:extLst>
          </p:cNvPr>
          <p:cNvSpPr txBox="1"/>
          <p:nvPr/>
        </p:nvSpPr>
        <p:spPr>
          <a:xfrm>
            <a:off x="548640" y="5394960"/>
            <a:ext cx="11186159" cy="318247"/>
          </a:xfrm>
          <a:prstGeom prst="rect">
            <a:avLst/>
          </a:prstGeom>
        </p:spPr>
        <p:txBody>
          <a:bodyPr wrap="square" lIns="0" tIns="0" rIns="0" bIns="0" rtlCol="0" anchor="t">
            <a:noAutofit/>
          </a:bodyPr>
          <a:lstStyle/>
          <a:p>
            <a:r>
              <a:rPr lang="en-US" sz="1600" i="1" dirty="0">
                <a:solidFill>
                  <a:schemeClr val="bg1"/>
                </a:solidFill>
              </a:rPr>
              <a:t>* e.g., </a:t>
            </a:r>
            <a:r>
              <a:rPr lang="en-US" sz="1600" i="1" dirty="0">
                <a:solidFill>
                  <a:srgbClr val="FFFF00"/>
                </a:solidFill>
              </a:rPr>
              <a:t>ESGCONTROV, LAW, ESGRES, LITIGATE, LAWPRAC, LAWSUITS, IP, PATENT, CLASS, CALVPOSS</a:t>
            </a:r>
          </a:p>
          <a:p>
            <a:pPr algn="l">
              <a:lnSpc>
                <a:spcPct val="100000"/>
              </a:lnSpc>
            </a:pPr>
            <a:endParaRPr lang="en-US" sz="1400" kern="0" dirty="0"/>
          </a:p>
        </p:txBody>
      </p:sp>
    </p:spTree>
    <p:extLst>
      <p:ext uri="{BB962C8B-B14F-4D97-AF65-F5344CB8AC3E}">
        <p14:creationId xmlns:p14="http://schemas.microsoft.com/office/powerpoint/2010/main" val="2876308784"/>
      </p:ext>
    </p:extLst>
  </p:cSld>
  <p:clrMapOvr>
    <a:masterClrMapping/>
  </p:clrMapOvr>
</p:sld>
</file>

<file path=ppt/theme/theme1.xml><?xml version="1.0" encoding="utf-8"?>
<a:theme xmlns:a="http://schemas.openxmlformats.org/drawingml/2006/main" name="Black Master Slides">
  <a:themeElements>
    <a:clrScheme name="Custom 66">
      <a:dk1>
        <a:srgbClr val="000000"/>
      </a:dk1>
      <a:lt1>
        <a:srgbClr val="FFFFFF"/>
      </a:lt1>
      <a:dk2>
        <a:srgbClr val="4CAA50"/>
      </a:dk2>
      <a:lt2>
        <a:srgbClr val="414042"/>
      </a:lt2>
      <a:accent1>
        <a:srgbClr val="0B9DDB"/>
      </a:accent1>
      <a:accent2>
        <a:srgbClr val="00D1B3"/>
      </a:accent2>
      <a:accent3>
        <a:srgbClr val="8A5DB5"/>
      </a:accent3>
      <a:accent4>
        <a:srgbClr val="FFC91D"/>
      </a:accent4>
      <a:accent5>
        <a:srgbClr val="EA5FA7"/>
      </a:accent5>
      <a:accent6>
        <a:srgbClr val="EC4436"/>
      </a:accent6>
      <a:hlink>
        <a:srgbClr val="0B9DDB"/>
      </a:hlink>
      <a:folHlink>
        <a:srgbClr val="FE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anchor="t">
        <a:noAutofit/>
      </a:bodyPr>
      <a:lstStyle>
        <a:defPPr algn="l">
          <a:lnSpc>
            <a:spcPct val="100000"/>
          </a:lnSpc>
          <a:defRPr sz="4000" kern="0" dirty="0" smtClean="0"/>
        </a:defPPr>
      </a:lstStyle>
    </a:txDef>
  </a:objectDefaults>
  <a:extraClrSchemeLst/>
  <a:extLst>
    <a:ext uri="{05A4C25C-085E-4340-85A3-A5531E510DB2}">
      <thm15:themeFamily xmlns:thm15="http://schemas.microsoft.com/office/thememl/2012/main" name="70785180_BLP_16x9_ PPT_Template_White_020317_v9" id="{D5FE3869-6260-034C-876F-6081E34C2E4C}" vid="{478EEFFE-4DDF-5B49-AF95-D17164D9B1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18212</TotalTime>
  <Words>2373</Words>
  <Application>Microsoft Office PowerPoint</Application>
  <PresentationFormat>Widescreen</PresentationFormat>
  <Paragraphs>282</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.AppleSystemUIFont</vt:lpstr>
      <vt:lpstr>Arial</vt:lpstr>
      <vt:lpstr>Calibri</vt:lpstr>
      <vt:lpstr>Cambria Math</vt:lpstr>
      <vt:lpstr>Black Master Slides</vt:lpstr>
      <vt:lpstr>Thematic Sentiment from Bloomberg News Topic Codes </vt:lpstr>
      <vt:lpstr>Introduction</vt:lpstr>
      <vt:lpstr>A News Story</vt:lpstr>
      <vt:lpstr>What is Bloomberg’s Story-level News Sentiment?</vt:lpstr>
      <vt:lpstr>Conditioning on Sentiment as an Alpha Signal</vt:lpstr>
      <vt:lpstr>Conditioning on Sentiment as an Alpha Signal</vt:lpstr>
      <vt:lpstr>News Themes from Topic Codes</vt:lpstr>
      <vt:lpstr>What About Topic Codes?</vt:lpstr>
      <vt:lpstr>Topic Codes And Sentiment Impact</vt:lpstr>
      <vt:lpstr>How Do We Cluster Topic Codes by Co-Occurrence?</vt:lpstr>
      <vt:lpstr>Failure of PCA/LSA: Picks Up Lots of Noise</vt:lpstr>
      <vt:lpstr>Failure of PCA/LSA: Hard To Explain Even a Single Topic Code</vt:lpstr>
      <vt:lpstr>… No Matter Which Topic Code You Pick</vt:lpstr>
      <vt:lpstr>Failure of PCA/LSA: Lack of Stability to Roll-Retraining </vt:lpstr>
      <vt:lpstr>This is a Known Problem of PCA</vt:lpstr>
      <vt:lpstr>This is a Known Problem of PCA</vt:lpstr>
      <vt:lpstr>This is a Known Problem of PCA</vt:lpstr>
      <vt:lpstr>But, if Data is Non-Gaussian, There is Hope</vt:lpstr>
      <vt:lpstr>But, if Data is Non-Gaussian, There is Hope</vt:lpstr>
      <vt:lpstr>A Fun Fact About Term-Document Data</vt:lpstr>
      <vt:lpstr>Principally-Independent Component Analysis, or p-ICA</vt:lpstr>
      <vt:lpstr>p-ICA Produces Encouraging Results</vt:lpstr>
      <vt:lpstr>The 49ers Factor is an NFL Sports vs. Corp/Biz News Factor</vt:lpstr>
      <vt:lpstr>Similarly, For Other Topics…</vt:lpstr>
      <vt:lpstr>These Were the Top p-ICA ANA Factors from 2019</vt:lpstr>
      <vt:lpstr>These Were the Top p-ICA ERN Factors from 2019</vt:lpstr>
      <vt:lpstr>These Were the Top p-ICA RATESKEY Factors from 2019</vt:lpstr>
      <vt:lpstr>P-ICA Factors are Sparse…</vt:lpstr>
      <vt:lpstr>Backtesting p-ICA News Themes  (Ang &amp; Dimov, 2020)</vt:lpstr>
      <vt:lpstr>Trading on p-ICA Factors</vt:lpstr>
      <vt:lpstr>Backtesting Preliminaries</vt:lpstr>
      <vt:lpstr>The Importance of a Dynamic Model</vt:lpstr>
      <vt:lpstr>Rolling Model with Tracking</vt:lpstr>
      <vt:lpstr>p-ICA Factors Are Extremely Stable</vt:lpstr>
      <vt:lpstr>Compute Factor Loadings and Filter</vt:lpstr>
      <vt:lpstr>Compute Factor Sentiment and Trade</vt:lpstr>
      <vt:lpstr>Different Market Reaction to Depending on Sentiment Theme</vt:lpstr>
      <vt:lpstr>Different Market Reaction to Depending on Sentiment Theme</vt:lpstr>
      <vt:lpstr>Different Market Reaction to Depending on Sentiment Theme</vt:lpstr>
      <vt:lpstr>p-ICA Inspired Factors</vt:lpstr>
      <vt:lpstr>p-ICA Inspired Factors Also Found to Exhibit Over/Underreaction and Regime Shifts</vt:lpstr>
      <vt:lpstr>The Factor P&amp;Ls are Diversified</vt:lpstr>
      <vt:lpstr>As a Result, Meta Factor Strategies Can Be Even Better</vt:lpstr>
      <vt:lpstr>Links to Optimization</vt:lpstr>
      <vt:lpstr>Modelling as a Single Optimization</vt:lpstr>
      <vt:lpstr>Comparison to Other Methods</vt:lpstr>
      <vt:lpstr>For Further Details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Dimov, Ivailo</cp:lastModifiedBy>
  <cp:revision>251</cp:revision>
  <dcterms:created xsi:type="dcterms:W3CDTF">2018-03-22T20:24:50Z</dcterms:created>
  <dcterms:modified xsi:type="dcterms:W3CDTF">2022-09-20T14:14:51Z</dcterms:modified>
</cp:coreProperties>
</file>